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9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0.xml" ContentType="application/vnd.openxmlformats-officedocument.theme+xml"/>
  <Override PartName="/ppt/slideLayouts/slideLayout38.xml" ContentType="application/vnd.openxmlformats-officedocument.presentationml.slideLayout+xml"/>
  <Override PartName="/ppt/theme/theme11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97" r:id="rId1"/>
    <p:sldMasterId id="2147485250" r:id="rId2"/>
    <p:sldMasterId id="2147485207" r:id="rId3"/>
    <p:sldMasterId id="2147485209" r:id="rId4"/>
    <p:sldMasterId id="2147485212" r:id="rId5"/>
    <p:sldMasterId id="2147485215" r:id="rId6"/>
    <p:sldMasterId id="2147485218" r:id="rId7"/>
    <p:sldMasterId id="2147485221" r:id="rId8"/>
    <p:sldMasterId id="2147485223" r:id="rId9"/>
    <p:sldMasterId id="2147485226" r:id="rId10"/>
    <p:sldMasterId id="2147485231" r:id="rId11"/>
    <p:sldMasterId id="2147485233" r:id="rId12"/>
    <p:sldMasterId id="2147485237" r:id="rId13"/>
    <p:sldMasterId id="2147485240" r:id="rId14"/>
    <p:sldMasterId id="2147485262" r:id="rId15"/>
    <p:sldMasterId id="2147485290" r:id="rId16"/>
    <p:sldMasterId id="2147485299" r:id="rId17"/>
  </p:sldMasterIdLst>
  <p:notesMasterIdLst>
    <p:notesMasterId r:id="rId54"/>
  </p:notesMasterIdLst>
  <p:handoutMasterIdLst>
    <p:handoutMasterId r:id="rId55"/>
  </p:handoutMasterIdLst>
  <p:sldIdLst>
    <p:sldId id="856" r:id="rId18"/>
    <p:sldId id="876" r:id="rId19"/>
    <p:sldId id="861" r:id="rId20"/>
    <p:sldId id="860" r:id="rId21"/>
    <p:sldId id="836" r:id="rId22"/>
    <p:sldId id="837" r:id="rId23"/>
    <p:sldId id="838" r:id="rId24"/>
    <p:sldId id="840" r:id="rId25"/>
    <p:sldId id="846" r:id="rId26"/>
    <p:sldId id="827" r:id="rId27"/>
    <p:sldId id="847" r:id="rId28"/>
    <p:sldId id="881" r:id="rId29"/>
    <p:sldId id="882" r:id="rId30"/>
    <p:sldId id="883" r:id="rId31"/>
    <p:sldId id="890" r:id="rId32"/>
    <p:sldId id="891" r:id="rId33"/>
    <p:sldId id="892" r:id="rId34"/>
    <p:sldId id="893" r:id="rId35"/>
    <p:sldId id="863" r:id="rId36"/>
    <p:sldId id="864" r:id="rId37"/>
    <p:sldId id="865" r:id="rId38"/>
    <p:sldId id="866" r:id="rId39"/>
    <p:sldId id="868" r:id="rId40"/>
    <p:sldId id="874" r:id="rId41"/>
    <p:sldId id="894" r:id="rId42"/>
    <p:sldId id="895" r:id="rId43"/>
    <p:sldId id="875" r:id="rId44"/>
    <p:sldId id="884" r:id="rId45"/>
    <p:sldId id="885" r:id="rId46"/>
    <p:sldId id="886" r:id="rId47"/>
    <p:sldId id="887" r:id="rId48"/>
    <p:sldId id="888" r:id="rId49"/>
    <p:sldId id="889" r:id="rId50"/>
    <p:sldId id="854" r:id="rId51"/>
    <p:sldId id="826" r:id="rId52"/>
    <p:sldId id="759" r:id="rId53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98">
          <p15:clr>
            <a:srgbClr val="A4A3A4"/>
          </p15:clr>
        </p15:guide>
        <p15:guide id="2" pos="28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chu" initials="jchu" lastIdx="2" clrIdx="0">
    <p:extLst>
      <p:ext uri="{19B8F6BF-5375-455C-9EA6-DF929625EA0E}">
        <p15:presenceInfo xmlns:p15="http://schemas.microsoft.com/office/powerpoint/2012/main" userId="jch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C6D"/>
    <a:srgbClr val="6E84B4"/>
    <a:srgbClr val="595959"/>
    <a:srgbClr val="777777"/>
    <a:srgbClr val="F8F8F8"/>
    <a:srgbClr val="FFFFFF"/>
    <a:srgbClr val="E75C01"/>
    <a:srgbClr val="EA7125"/>
    <a:srgbClr val="646464"/>
    <a:srgbClr val="425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83230" autoAdjust="0"/>
  </p:normalViewPr>
  <p:slideViewPr>
    <p:cSldViewPr snapToGrid="0">
      <p:cViewPr varScale="1">
        <p:scale>
          <a:sx n="53" d="100"/>
          <a:sy n="53" d="100"/>
        </p:scale>
        <p:origin x="1544" y="48"/>
      </p:cViewPr>
      <p:guideLst>
        <p:guide orient="horz" pos="198"/>
        <p:guide pos="2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332" y="-1104"/>
      </p:cViewPr>
      <p:guideLst>
        <p:guide orient="horz" pos="3108"/>
        <p:guide pos="212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5/10/relationships/revisionInfo" Target="revisionInfo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cts\PH_IFC%20Manila\Data\RailCities%20MetaData13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18FD-416A-AD3D-95E46B168933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8FD-416A-AD3D-95E46B168933}"/>
              </c:ext>
            </c:extLst>
          </c:dPt>
          <c:dPt>
            <c:idx val="11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8FD-416A-AD3D-95E46B16893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>
                        <a:solidFill>
                          <a:srgbClr val="FF0000"/>
                        </a:solidFill>
                      </a:defRPr>
                    </a:pPr>
                    <a:r>
                      <a:rPr lang="en-US">
                        <a:solidFill>
                          <a:srgbClr val="FF0000"/>
                        </a:solidFill>
                      </a:rPr>
                      <a:t>MNL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FD-416A-AD3D-95E46B1689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Tokyo City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8FD-416A-AD3D-95E46B16893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Shanghai City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FD-416A-AD3D-95E46B16893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NYC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8FD-416A-AD3D-95E46B16893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>
                            <a:lumMod val="50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SG 2005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8FD-416A-AD3D-95E46B168933}"/>
                </c:ext>
              </c:extLst>
            </c:dLbl>
            <c:dLbl>
              <c:idx val="6"/>
              <c:layout>
                <c:manualLayout>
                  <c:x val="-1.5928461558319857E-2"/>
                  <c:y val="-1.521442151454973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>
                            <a:lumMod val="50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SG 2015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8FD-416A-AD3D-95E46B16893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>
                            <a:lumMod val="50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SG MP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8FD-416A-AD3D-95E46B168933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Seoul City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8FD-416A-AD3D-95E46B168933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>
                            <a:lumMod val="50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Hong Kong UA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8FD-416A-AD3D-95E46B168933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>
                            <a:lumMod val="50000"/>
                          </a:schemeClr>
                        </a:solidFill>
                      </a:defRPr>
                    </a:pPr>
                    <a:r>
                      <a:rPr lang="en-US">
                        <a:solidFill>
                          <a:schemeClr val="bg1">
                            <a:lumMod val="50000"/>
                          </a:schemeClr>
                        </a:solidFill>
                      </a:rPr>
                      <a:t>Hong Kong Plan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8FD-416A-AD3D-95E46B168933}"/>
                </c:ext>
              </c:extLst>
            </c:dLbl>
            <c:dLbl>
              <c:idx val="11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8FD-416A-AD3D-95E46B168933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8FD-416A-AD3D-95E46B168933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8FD-416A-AD3D-95E46B168933}"/>
                </c:ext>
              </c:extLst>
            </c:dLbl>
            <c:dLbl>
              <c:idx val="14"/>
              <c:layout>
                <c:manualLayout>
                  <c:x val="-5.3094871861066192E-2"/>
                  <c:y val="-2.789310611000776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Jakarta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8FD-416A-AD3D-95E46B168933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Mumbai MegaCity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8FD-416A-AD3D-95E46B168933}"/>
                </c:ext>
              </c:extLst>
            </c:dLbl>
            <c:dLbl>
              <c:idx val="16"/>
              <c:layout>
                <c:manualLayout>
                  <c:x val="-5.3094871861066192E-2"/>
                  <c:y val="3.550031686728272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Karachi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8FD-416A-AD3D-95E46B168933}"/>
                </c:ext>
              </c:extLst>
            </c:dLbl>
            <c:dLbl>
              <c:idx val="17"/>
              <c:layout>
                <c:manualLayout>
                  <c:x val="-4.247589748885295E-2"/>
                  <c:y val="-2.789310611000785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BKK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8FD-416A-AD3D-95E46B16893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'&gt;&gt;IFC'!$AG$45:$AG$62</c:f>
              <c:numCache>
                <c:formatCode>0.0</c:formatCode>
                <c:ptCount val="18"/>
                <c:pt idx="0">
                  <c:v>5.3128689492325858</c:v>
                </c:pt>
                <c:pt idx="1">
                  <c:v>35</c:v>
                </c:pt>
                <c:pt idx="2">
                  <c:v>30.89166259809118</c:v>
                </c:pt>
                <c:pt idx="3">
                  <c:v>29.901960784313726</c:v>
                </c:pt>
                <c:pt idx="4">
                  <c:v>55.234440758353564</c:v>
                </c:pt>
                <c:pt idx="5">
                  <c:v>15.116279069767442</c:v>
                </c:pt>
                <c:pt idx="6">
                  <c:v>18.363636363636363</c:v>
                </c:pt>
                <c:pt idx="7">
                  <c:v>35.142857142857146</c:v>
                </c:pt>
                <c:pt idx="8">
                  <c:v>44.183058218839577</c:v>
                </c:pt>
                <c:pt idx="9">
                  <c:v>22.527472527472526</c:v>
                </c:pt>
                <c:pt idx="10">
                  <c:v>24.871794871794872</c:v>
                </c:pt>
                <c:pt idx="11">
                  <c:v>14.583333333333334</c:v>
                </c:pt>
                <c:pt idx="14">
                  <c:v>4.3714541132104614</c:v>
                </c:pt>
                <c:pt idx="15">
                  <c:v>6.34927115591214</c:v>
                </c:pt>
                <c:pt idx="16">
                  <c:v>2.5510204081632653</c:v>
                </c:pt>
                <c:pt idx="17">
                  <c:v>11.532528069026105</c:v>
                </c:pt>
              </c:numCache>
            </c:numRef>
          </c:xVal>
          <c:yVal>
            <c:numRef>
              <c:f>'&gt;&gt;IFC'!$AH$45:$AH$62</c:f>
              <c:numCache>
                <c:formatCode>0.0</c:formatCode>
                <c:ptCount val="18"/>
                <c:pt idx="0">
                  <c:v>7.5898127846179788</c:v>
                </c:pt>
                <c:pt idx="1">
                  <c:v>50</c:v>
                </c:pt>
                <c:pt idx="2">
                  <c:v>76.515851177302878</c:v>
                </c:pt>
                <c:pt idx="3">
                  <c:v>57.647058823529413</c:v>
                </c:pt>
                <c:pt idx="4">
                  <c:v>44.258215004241514</c:v>
                </c:pt>
                <c:pt idx="5">
                  <c:v>25.348837209302328</c:v>
                </c:pt>
                <c:pt idx="6">
                  <c:v>31.09090909090909</c:v>
                </c:pt>
                <c:pt idx="7">
                  <c:v>51.428571428571431</c:v>
                </c:pt>
                <c:pt idx="8">
                  <c:v>57.71473757042601</c:v>
                </c:pt>
                <c:pt idx="9">
                  <c:v>28.846153846153847</c:v>
                </c:pt>
                <c:pt idx="10">
                  <c:v>34.102564102564102</c:v>
                </c:pt>
                <c:pt idx="11">
                  <c:v>20.833333333333332</c:v>
                </c:pt>
                <c:pt idx="14">
                  <c:v>8.7847222222222214</c:v>
                </c:pt>
                <c:pt idx="15">
                  <c:v>10.47629740725503</c:v>
                </c:pt>
                <c:pt idx="16">
                  <c:v>8.1632653061224492</c:v>
                </c:pt>
                <c:pt idx="17">
                  <c:v>18.657335986016054</c:v>
                </c:pt>
              </c:numCache>
            </c:numRef>
          </c:yVal>
          <c:bubbleSize>
            <c:numRef>
              <c:f>'&gt;&gt;IFC'!$AI$45:$AI$62</c:f>
              <c:numCache>
                <c:formatCode>#,##0</c:formatCode>
                <c:ptCount val="18"/>
                <c:pt idx="0">
                  <c:v>19125.806451612902</c:v>
                </c:pt>
                <c:pt idx="1">
                  <c:v>19125.806451612902</c:v>
                </c:pt>
                <c:pt idx="2">
                  <c:v>14938.783870967742</c:v>
                </c:pt>
                <c:pt idx="3">
                  <c:v>20400</c:v>
                </c:pt>
                <c:pt idx="4">
                  <c:v>10802.899491094147</c:v>
                </c:pt>
                <c:pt idx="5">
                  <c:v>5980.5285118219754</c:v>
                </c:pt>
                <c:pt idx="6">
                  <c:v>7649.5132127955494</c:v>
                </c:pt>
                <c:pt idx="7">
                  <c:v>9735.7440890125181</c:v>
                </c:pt>
                <c:pt idx="8">
                  <c:v>16722.314049586777</c:v>
                </c:pt>
                <c:pt idx="9">
                  <c:v>25543.859649122805</c:v>
                </c:pt>
                <c:pt idx="10">
                  <c:v>27368.42105263158</c:v>
                </c:pt>
                <c:pt idx="11">
                  <c:v>19125.806451612902</c:v>
                </c:pt>
                <c:pt idx="14" formatCode="0.0">
                  <c:v>14523.449319213312</c:v>
                </c:pt>
                <c:pt idx="15">
                  <c:v>14850.588212226972</c:v>
                </c:pt>
                <c:pt idx="16">
                  <c:v>18918.91891891892</c:v>
                </c:pt>
                <c:pt idx="17">
                  <c:v>5281.2021683673465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5-18FD-416A-AD3D-95E46B168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551442928"/>
        <c:axId val="551443320"/>
      </c:bubbleChart>
      <c:valAx>
        <c:axId val="551442928"/>
        <c:scaling>
          <c:orientation val="minMax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1443320"/>
        <c:crosses val="autoZero"/>
        <c:crossBetween val="midCat"/>
      </c:valAx>
      <c:valAx>
        <c:axId val="55144332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5144292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b="1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19139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t" anchorCtr="0" compatLnSpc="1">
            <a:prstTxWarp prst="textNoShape">
              <a:avLst/>
            </a:prstTxWarp>
          </a:bodyPr>
          <a:lstStyle>
            <a:lvl1pPr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630" y="4"/>
            <a:ext cx="2919138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t" anchorCtr="0" compatLnSpc="1">
            <a:prstTxWarp prst="textNoShape">
              <a:avLst/>
            </a:prstTxWarp>
          </a:bodyPr>
          <a:lstStyle>
            <a:lvl1pPr algn="r"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4364"/>
            <a:ext cx="2919139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b" anchorCtr="0" compatLnSpc="1">
            <a:prstTxWarp prst="textNoShape">
              <a:avLst/>
            </a:prstTxWarp>
          </a:bodyPr>
          <a:lstStyle>
            <a:lvl1pPr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630" y="9374364"/>
            <a:ext cx="2919138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b" anchorCtr="0" compatLnSpc="1">
            <a:prstTxWarp prst="textNoShape">
              <a:avLst/>
            </a:prstTxWarp>
          </a:bodyPr>
          <a:lstStyle>
            <a:lvl1pPr algn="r"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0D669B1-7CF6-49E5-B4CD-C852744A0F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619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19139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t" anchorCtr="0" compatLnSpc="1">
            <a:prstTxWarp prst="textNoShape">
              <a:avLst/>
            </a:prstTxWarp>
          </a:bodyPr>
          <a:lstStyle>
            <a:lvl1pPr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630" y="4"/>
            <a:ext cx="2919138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t" anchorCtr="0" compatLnSpc="1">
            <a:prstTxWarp prst="textNoShape">
              <a:avLst/>
            </a:prstTxWarp>
          </a:bodyPr>
          <a:lstStyle>
            <a:lvl1pPr algn="r"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489" y="4687182"/>
            <a:ext cx="4940793" cy="443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4364"/>
            <a:ext cx="2919139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b" anchorCtr="0" compatLnSpc="1">
            <a:prstTxWarp prst="textNoShape">
              <a:avLst/>
            </a:prstTxWarp>
          </a:bodyPr>
          <a:lstStyle>
            <a:lvl1pPr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630" y="9374364"/>
            <a:ext cx="2919138" cy="49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82" tIns="46192" rIns="92382" bIns="46192" numCol="1" anchor="b" anchorCtr="0" compatLnSpc="1">
            <a:prstTxWarp prst="textNoShape">
              <a:avLst/>
            </a:prstTxWarp>
          </a:bodyPr>
          <a:lstStyle>
            <a:lvl1pPr algn="r" defTabSz="922669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E2288943-A205-46C6-A29B-D5A4E37BC4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5531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BE3D54-731B-1B47-B5E8-D6CF9E4FCA81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81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3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09FE-E50E-494F-B4A2-2798FB5018B5}" type="slidenum">
              <a:rPr lang="en-PH" smtClean="0"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45429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09FE-E50E-494F-B4A2-2798FB5018B5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6321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2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82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3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8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86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91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58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B8C84B-963D-452F-B021-D03D993E37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07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BE3D54-731B-1B47-B5E8-D6CF9E4FCA8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27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BE3D54-731B-1B47-B5E8-D6CF9E4FCA8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0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  <a:lvl2pPr marL="742950" indent="-28575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2pPr>
            <a:lvl3pPr marL="11430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3pPr>
            <a:lvl4pPr marL="16002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4pPr>
            <a:lvl5pPr marL="20574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5pPr>
            <a:lvl6pPr marL="25146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6pPr>
            <a:lvl7pPr marL="29718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7pPr>
            <a:lvl8pPr marL="34290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8pPr>
            <a:lvl9pPr marL="38862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7BB71F6-A1D0-49AE-9CAE-E955F4299896}" type="slidenum">
              <a:rPr lang="en-US" altLang="en-US" sz="1200">
                <a:latin typeface="Times New Roman" panose="02020603050405020304" pitchFamily="18" charset="0"/>
              </a:rPr>
              <a:pPr eaLnBrk="1" hangingPunct="1"/>
              <a:t>24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4538"/>
            <a:ext cx="4903787" cy="3679825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587" y="4675017"/>
            <a:ext cx="4965874" cy="44339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16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  <a:lvl2pPr marL="742950" indent="-28575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2pPr>
            <a:lvl3pPr marL="11430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3pPr>
            <a:lvl4pPr marL="16002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4pPr>
            <a:lvl5pPr marL="2057400" indent="-228600" defTabSz="928688" eaLnBrk="0" hangingPunct="0"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5pPr>
            <a:lvl6pPr marL="25146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6pPr>
            <a:lvl7pPr marL="29718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7pPr>
            <a:lvl8pPr marL="34290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8pPr>
            <a:lvl9pPr marL="3886200" indent="-228600" defTabSz="9286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30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7BB71F6-A1D0-49AE-9CAE-E955F4299896}" type="slidenum">
              <a:rPr lang="en-US" altLang="en-US" sz="1200">
                <a:latin typeface="Times New Roman" panose="02020603050405020304" pitchFamily="18" charset="0"/>
              </a:rPr>
              <a:pPr eaLnBrk="1" hangingPunct="1"/>
              <a:t>25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44538"/>
            <a:ext cx="4903787" cy="3679825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587" y="4675017"/>
            <a:ext cx="4965874" cy="443393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996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43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22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459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231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658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26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396C604-9092-445C-9F4F-EF41955A05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pPr marL="0" marR="0" lvl="0" indent="0" algn="r" defTabSz="9226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072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8C84B-963D-452F-B021-D03D993E379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88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8C84B-963D-452F-B021-D03D993E379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13312" cy="3686175"/>
          </a:xfrm>
          <a:prstGeom prst="rect">
            <a:avLst/>
          </a:prstGeo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613" y="4684810"/>
            <a:ext cx="4938539" cy="444322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61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5" Type="http://schemas.openxmlformats.org/officeDocument/2006/relationships/image" Target="../media/image12.png"/><Relationship Id="rId4" Type="http://schemas.openxmlformats.org/officeDocument/2006/relationships/image" Target="../media/image4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12.png"/><Relationship Id="rId4" Type="http://schemas.openxmlformats.org/officeDocument/2006/relationships/image" Target="../media/image4.emf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 flipV="1">
            <a:off x="0" y="0"/>
            <a:ext cx="9144000" cy="4479636"/>
          </a:xfrm>
          <a:prstGeom prst="rect">
            <a:avLst/>
          </a:prstGeom>
          <a:solidFill>
            <a:srgbClr val="139A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7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22"/>
                    </a14:imgEffect>
                    <a14:imgEffect>
                      <a14:saturation sat="400000"/>
                    </a14:imgEffect>
                    <a14:imgEffect>
                      <a14:brightnessContrast bright="-9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36" y="3580"/>
            <a:ext cx="2192664" cy="43144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0"/>
            <a:ext cx="6942667" cy="43587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4661505" y="0"/>
            <a:ext cx="2324100" cy="43621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495143" y="4318001"/>
            <a:ext cx="2648857" cy="84666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6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2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941619" y="6107067"/>
            <a:ext cx="2552218" cy="306564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1512623" y="1189789"/>
            <a:ext cx="6971806" cy="182216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Up to Three Lines at this size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1525172" y="3000005"/>
            <a:ext cx="6959257" cy="8758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Subtitle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 hasCustomPrompt="1"/>
          </p:nvPr>
        </p:nvSpPr>
        <p:spPr>
          <a:xfrm>
            <a:off x="5682073" y="5051777"/>
            <a:ext cx="2821170" cy="1040861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Presenter Information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6714067" y="4308323"/>
            <a:ext cx="2429933" cy="18288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accent3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0" y="4309534"/>
            <a:ext cx="6976533" cy="18288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74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1439761" y="6417310"/>
            <a:ext cx="7064988" cy="301124"/>
          </a:xfrm>
        </p:spPr>
        <p:txBody>
          <a:bodyPr rIns="0" anchor="t" anchorCtr="0">
            <a:normAutofit/>
          </a:bodyPr>
          <a:lstStyle>
            <a:lvl1pPr>
              <a:defRPr b="0"/>
            </a:lvl1pPr>
          </a:lstStyle>
          <a:p>
            <a:pPr algn="r">
              <a:defRPr/>
            </a:pPr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1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/>
          <p:nvPr userDrawn="1"/>
        </p:nvSpPr>
        <p:spPr bwMode="auto">
          <a:xfrm>
            <a:off x="2167467" y="4309534"/>
            <a:ext cx="6976533" cy="18288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6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2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679440" y="6107067"/>
            <a:ext cx="2814397" cy="306564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1512623" y="1189789"/>
            <a:ext cx="6971806" cy="182216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rgbClr val="021F43"/>
                </a:solidFill>
              </a:defRPr>
            </a:lvl1pPr>
          </a:lstStyle>
          <a:p>
            <a:r>
              <a:rPr lang="en-US" dirty="0"/>
              <a:t>Presentation Title Up to Three Lines at this size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1525172" y="3000005"/>
            <a:ext cx="6959257" cy="8758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Subtitle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 hasCustomPrompt="1"/>
          </p:nvPr>
        </p:nvSpPr>
        <p:spPr>
          <a:xfrm>
            <a:off x="5682073" y="4612641"/>
            <a:ext cx="2821170" cy="1479998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Presenter Information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1439761" y="6417310"/>
            <a:ext cx="7064988" cy="301124"/>
          </a:xfrm>
        </p:spPr>
        <p:txBody>
          <a:bodyPr rIns="0" anchor="t" anchorCtr="0">
            <a:normAutofit/>
          </a:bodyPr>
          <a:lstStyle>
            <a:lvl1pPr>
              <a:defRPr b="0"/>
            </a:lvl1pPr>
          </a:lstStyle>
          <a:p>
            <a:pPr algn="r"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72" name="Rectangle 71"/>
          <p:cNvSpPr/>
          <p:nvPr/>
        </p:nvSpPr>
        <p:spPr bwMode="auto">
          <a:xfrm>
            <a:off x="0" y="4309534"/>
            <a:ext cx="6976533" cy="18288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 flipV="1">
            <a:off x="0" y="0"/>
            <a:ext cx="9144000" cy="447963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36" y="3580"/>
            <a:ext cx="2192664" cy="4314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6942667" cy="43587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>
            <a:off x="4661505" y="0"/>
            <a:ext cx="2324100" cy="43621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495143" y="4318001"/>
            <a:ext cx="2648857" cy="84666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6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2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941619" y="6107067"/>
            <a:ext cx="2552218" cy="306564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1512623" y="1189789"/>
            <a:ext cx="6971806" cy="182216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Up to Three Lines at this size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1525172" y="3000005"/>
            <a:ext cx="6959257" cy="87588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Subtitle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 hasCustomPrompt="1"/>
          </p:nvPr>
        </p:nvSpPr>
        <p:spPr>
          <a:xfrm>
            <a:off x="5682073" y="5051777"/>
            <a:ext cx="2821170" cy="1040861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Presenter Information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6714067" y="4308323"/>
            <a:ext cx="2429933" cy="18288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accent3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0" y="4309534"/>
            <a:ext cx="6976533" cy="18288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74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1439761" y="6417310"/>
            <a:ext cx="7064988" cy="301124"/>
          </a:xfrm>
        </p:spPr>
        <p:txBody>
          <a:bodyPr rIns="0" anchor="t" anchorCtr="0">
            <a:normAutofit/>
          </a:bodyPr>
          <a:lstStyle>
            <a:lvl1pPr>
              <a:defRPr b="0"/>
            </a:lvl1pPr>
          </a:lstStyle>
          <a:p>
            <a:pPr algn="r">
              <a:defRPr/>
            </a:pPr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5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0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77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7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64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1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9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4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62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09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22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1626"/>
            <a:ext cx="8462029" cy="756707"/>
          </a:xfrm>
        </p:spPr>
        <p:txBody>
          <a:bodyPr anchor="b">
            <a:normAutofit/>
          </a:bodyPr>
          <a:lstStyle>
            <a:lvl1pPr>
              <a:defRPr sz="2200"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Table of contents </a:t>
            </a:r>
            <a:br>
              <a:rPr lang="en-US" dirty="0"/>
            </a:br>
            <a:r>
              <a:rPr lang="en-US" dirty="0"/>
              <a:t>Or Agenda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400"/>
              </a:spcBef>
              <a:tabLst>
                <a:tab pos="8402638" algn="r"/>
              </a:tabLst>
              <a:defRPr lang="en-US" sz="1600" smtClean="0"/>
            </a:lvl1pPr>
          </a:lstStyle>
          <a:p>
            <a:pPr lvl="0"/>
            <a:r>
              <a:rPr lang="en-US" dirty="0"/>
              <a:t>Introduction: (press Tab key)  	Slides XX to XX</a:t>
            </a:r>
          </a:p>
          <a:p>
            <a:pPr lvl="0"/>
            <a:r>
              <a:rPr lang="en-US" dirty="0"/>
              <a:t>Section Title: (press Tab key)   	Slides XX to XX</a:t>
            </a:r>
          </a:p>
          <a:p>
            <a:pPr lvl="0"/>
            <a:r>
              <a:rPr lang="en-US" dirty="0"/>
              <a:t>Conclusion:  (press Tab key)  	Slides XX to XX</a:t>
            </a: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100091"/>
            <a:ext cx="9144000" cy="17626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1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3000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28700"/>
            <a:ext cx="7772400" cy="5067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3338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D702F-01BB-4DD0-B010-45E4E141C08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6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73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6380163" y="615952"/>
            <a:ext cx="1014412" cy="1895475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487364" y="617540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458789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458789" y="463552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703264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706439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693739" y="460376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684214" y="4476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684214" y="447677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665164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665164" y="431801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611188" y="415927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582614" y="476252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557214" y="534990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560389" y="530227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595313" y="55721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595313" y="6270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731839" y="54134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731839" y="541340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722314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728663" y="541340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728664" y="53816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725489" y="54769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731839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731839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712789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722314" y="5508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728663" y="53499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728664" y="530227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728663" y="5238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719139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719139" y="517527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43401" y="301627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43402" y="1460502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9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9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418338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64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7B49-D039-FE4C-A413-C655E1463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0"/>
            <a:ext cx="343401" cy="1162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marR="0" indent="-86916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75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786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43401" y="301625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r>
              <a:rPr lang="en-US" dirty="0"/>
              <a:t>UP TO THREE LINES 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43401" y="1460500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19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56934" y="301625"/>
            <a:ext cx="8439487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UP TO </a:t>
            </a:r>
            <a:br>
              <a:rPr lang="en-US" dirty="0"/>
            </a:br>
            <a:r>
              <a:rPr lang="en-US" dirty="0"/>
              <a:t>TWO LINES 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56934" y="1599260"/>
            <a:ext cx="8440305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56934" y="1025408"/>
            <a:ext cx="8435473" cy="517408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cap="none" baseline="0">
                <a:solidFill>
                  <a:schemeClr val="tx1"/>
                </a:solidFill>
              </a:defRPr>
            </a:lvl1pPr>
            <a:lvl2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Graphic, Image, Smart Art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40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6934" y="325682"/>
            <a:ext cx="3010890" cy="5597136"/>
          </a:xfrm>
        </p:spPr>
        <p:txBody>
          <a:bodyPr anchor="ctr"/>
          <a:lstStyle>
            <a:lvl1pPr algn="l"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2pPr>
            <a:lvl3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3pPr>
            <a:lvl4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4pPr>
            <a:lvl5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Blank, Slide Title, Emphasis Text Here or image All Caps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3000" y="314476"/>
            <a:ext cx="5207000" cy="5573706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06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3" y="288636"/>
            <a:ext cx="8533067" cy="461819"/>
          </a:xfrm>
        </p:spPr>
        <p:txBody>
          <a:bodyPr anchor="b">
            <a:normAutofit/>
          </a:bodyPr>
          <a:lstStyle>
            <a:lvl1pPr>
              <a:defRPr sz="2200" b="0" i="0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Blank or one line Slide Title All Caps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3000" y="983838"/>
            <a:ext cx="5207000" cy="4904344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437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Graphic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842" y="288636"/>
            <a:ext cx="8569158" cy="461819"/>
          </a:xfrm>
        </p:spPr>
        <p:txBody>
          <a:bodyPr anchor="b">
            <a:normAutofit/>
          </a:bodyPr>
          <a:lstStyle>
            <a:lvl1pPr>
              <a:defRPr sz="2200"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One Line Title May Be All Caps or Title Case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22841" y="1443789"/>
            <a:ext cx="5307263" cy="4545263"/>
          </a:xfrm>
        </p:spPr>
        <p:txBody>
          <a:bodyPr anchor="t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Paragraph content or Graphic Element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21093" y="1003049"/>
            <a:ext cx="3087853" cy="4972050"/>
          </a:xfrm>
        </p:spPr>
        <p:txBody>
          <a:bodyPr lIns="0" rIns="182880" anchor="ctr"/>
          <a:lstStyle>
            <a:lvl1pPr>
              <a:defRPr sz="1600" baseline="0"/>
            </a:lvl1pPr>
          </a:lstStyle>
          <a:p>
            <a:pPr lvl="0"/>
            <a:r>
              <a:rPr lang="en-US" dirty="0"/>
              <a:t>Blank or Paragraph Content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622675" y="976312"/>
            <a:ext cx="5294062" cy="414003"/>
          </a:xfrm>
        </p:spPr>
        <p:txBody>
          <a:bodyPr/>
          <a:lstStyle>
            <a:lvl1pPr algn="ctr">
              <a:defRPr sz="1600" b="0" cap="all"/>
            </a:lvl1pPr>
          </a:lstStyle>
          <a:p>
            <a:pPr lvl="0"/>
            <a:r>
              <a:rPr lang="en-US" dirty="0"/>
              <a:t>AREA TITLE</a:t>
            </a:r>
          </a:p>
        </p:txBody>
      </p:sp>
    </p:spTree>
    <p:extLst>
      <p:ext uri="{BB962C8B-B14F-4D97-AF65-F5344CB8AC3E}">
        <p14:creationId xmlns:p14="http://schemas.microsoft.com/office/powerpoint/2010/main" val="3599656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7474"/>
            <a:ext cx="8410104" cy="983693"/>
          </a:xfrm>
        </p:spPr>
        <p:txBody>
          <a:bodyPr anchor="t">
            <a:normAutofit/>
          </a:bodyPr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/>
              <a:t>Slide Title up to </a:t>
            </a:r>
            <a:br>
              <a:rPr lang="en-US" dirty="0"/>
            </a:br>
            <a:r>
              <a:rPr lang="en-US" dirty="0"/>
              <a:t>Three Lines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6934" y="1788583"/>
            <a:ext cx="4133273" cy="4399780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657428" y="1788509"/>
            <a:ext cx="4133088" cy="4402163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56934" y="1429560"/>
            <a:ext cx="4133273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Area Title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4657429" y="1421539"/>
            <a:ext cx="4133088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Area Title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947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46364"/>
            <a:ext cx="3145592" cy="5784272"/>
          </a:xfrm>
        </p:spPr>
        <p:txBody>
          <a:bodyPr anchor="ctr">
            <a:normAutofit/>
          </a:bodyPr>
          <a:lstStyle>
            <a:lvl1pPr>
              <a:defRPr sz="3200" b="0" i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or important thought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Bullets are not suggested for this slide style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Content may be text, photo, smart art, movie, charts or tables.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099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46364"/>
            <a:ext cx="3145592" cy="5784272"/>
          </a:xfrm>
        </p:spPr>
        <p:txBody>
          <a:bodyPr anchor="ctr">
            <a:normAutofit/>
          </a:bodyPr>
          <a:lstStyle>
            <a:lvl1pPr>
              <a:defRPr sz="3200" b="0" i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or important thought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Bullets are not suggested for this slide style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Content may be text, photo, smart art, movie, charts or tables.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10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43401" y="301625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r>
              <a:rPr lang="en-US" dirty="0"/>
              <a:t>UP TO THREE LINES 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43401" y="1460500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19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56934" y="301625"/>
            <a:ext cx="8439487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UP TO </a:t>
            </a:r>
            <a:br>
              <a:rPr lang="en-US" dirty="0"/>
            </a:br>
            <a:r>
              <a:rPr lang="en-US" dirty="0"/>
              <a:t>TWO LINES 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56934" y="1599260"/>
            <a:ext cx="8440305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56934" y="1025408"/>
            <a:ext cx="8435473" cy="517408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cap="none" baseline="0">
                <a:solidFill>
                  <a:schemeClr val="tx1"/>
                </a:solidFill>
              </a:defRPr>
            </a:lvl1pPr>
            <a:lvl2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Graphic, Image, Smart Art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40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 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lipArt Placeholder 9"/>
          <p:cNvSpPr>
            <a:spLocks noGrp="1"/>
          </p:cNvSpPr>
          <p:nvPr>
            <p:ph type="clipArt" sz="quarter" idx="49" hasCustomPrompt="1"/>
          </p:nvPr>
        </p:nvSpPr>
        <p:spPr>
          <a:xfrm>
            <a:off x="341834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7" name="ClipArt Placeholder 9"/>
          <p:cNvSpPr>
            <a:spLocks noGrp="1"/>
          </p:cNvSpPr>
          <p:nvPr>
            <p:ph type="clipArt" sz="quarter" idx="56" hasCustomPrompt="1"/>
          </p:nvPr>
        </p:nvSpPr>
        <p:spPr>
          <a:xfrm>
            <a:off x="2093047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84" name="ClipArt Placeholder 9"/>
          <p:cNvSpPr>
            <a:spLocks noGrp="1"/>
          </p:cNvSpPr>
          <p:nvPr>
            <p:ph type="clipArt" sz="quarter" idx="63" hasCustomPrompt="1"/>
          </p:nvPr>
        </p:nvSpPr>
        <p:spPr>
          <a:xfrm>
            <a:off x="3844259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91" name="ClipArt Placeholder 9"/>
          <p:cNvSpPr>
            <a:spLocks noGrp="1"/>
          </p:cNvSpPr>
          <p:nvPr>
            <p:ph type="clipArt" sz="quarter" idx="70" hasCustomPrompt="1"/>
          </p:nvPr>
        </p:nvSpPr>
        <p:spPr>
          <a:xfrm>
            <a:off x="5595471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98" name="ClipArt Placeholder 9"/>
          <p:cNvSpPr>
            <a:spLocks noGrp="1"/>
          </p:cNvSpPr>
          <p:nvPr>
            <p:ph type="clipArt" sz="quarter" idx="77" hasCustomPrompt="1"/>
          </p:nvPr>
        </p:nvSpPr>
        <p:spPr>
          <a:xfrm>
            <a:off x="7346684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43401" y="301625"/>
            <a:ext cx="8439652" cy="668193"/>
          </a:xfrm>
        </p:spPr>
        <p:txBody>
          <a:bodyPr/>
          <a:lstStyle>
            <a:lvl1pPr>
              <a:defRPr b="0" i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Tombstone title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50" hasCustomPrompt="1"/>
          </p:nvPr>
        </p:nvSpPr>
        <p:spPr>
          <a:xfrm>
            <a:off x="603491" y="3775118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172" name="Picture Placeholder 4"/>
          <p:cNvSpPr>
            <a:spLocks noGrp="1"/>
          </p:cNvSpPr>
          <p:nvPr>
            <p:ph type="pic" sz="quarter" idx="51" hasCustomPrompt="1"/>
          </p:nvPr>
        </p:nvSpPr>
        <p:spPr>
          <a:xfrm>
            <a:off x="476491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3" name="Text Placeholder 2"/>
          <p:cNvSpPr>
            <a:spLocks noGrp="1"/>
          </p:cNvSpPr>
          <p:nvPr>
            <p:ph type="body" sz="quarter" idx="52" hasCustomPrompt="1"/>
          </p:nvPr>
        </p:nvSpPr>
        <p:spPr>
          <a:xfrm>
            <a:off x="465099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53" hasCustomPrompt="1"/>
          </p:nvPr>
        </p:nvSpPr>
        <p:spPr>
          <a:xfrm>
            <a:off x="465099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465099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76" name="Text Placeholder 2"/>
          <p:cNvSpPr>
            <a:spLocks noGrp="1"/>
          </p:cNvSpPr>
          <p:nvPr>
            <p:ph type="body" sz="quarter" idx="55" hasCustomPrompt="1"/>
          </p:nvPr>
        </p:nvSpPr>
        <p:spPr>
          <a:xfrm>
            <a:off x="465099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57" hasCustomPrompt="1"/>
          </p:nvPr>
        </p:nvSpPr>
        <p:spPr>
          <a:xfrm>
            <a:off x="2321508" y="3775118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179" name="Picture Placeholder 4"/>
          <p:cNvSpPr>
            <a:spLocks noGrp="1"/>
          </p:cNvSpPr>
          <p:nvPr>
            <p:ph type="pic" sz="quarter" idx="58" hasCustomPrompt="1"/>
          </p:nvPr>
        </p:nvSpPr>
        <p:spPr>
          <a:xfrm>
            <a:off x="2194508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59" hasCustomPrompt="1"/>
          </p:nvPr>
        </p:nvSpPr>
        <p:spPr>
          <a:xfrm>
            <a:off x="2183116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60" hasCustomPrompt="1"/>
          </p:nvPr>
        </p:nvSpPr>
        <p:spPr>
          <a:xfrm>
            <a:off x="2183116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82" name="Text Placeholder 2"/>
          <p:cNvSpPr>
            <a:spLocks noGrp="1"/>
          </p:cNvSpPr>
          <p:nvPr>
            <p:ph type="body" sz="quarter" idx="61" hasCustomPrompt="1"/>
          </p:nvPr>
        </p:nvSpPr>
        <p:spPr>
          <a:xfrm>
            <a:off x="2183116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62" hasCustomPrompt="1"/>
          </p:nvPr>
        </p:nvSpPr>
        <p:spPr>
          <a:xfrm>
            <a:off x="2183116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85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101439" y="3775118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186" name="Picture Placeholder 4"/>
          <p:cNvSpPr>
            <a:spLocks noGrp="1"/>
          </p:cNvSpPr>
          <p:nvPr>
            <p:ph type="pic" sz="quarter" idx="65" hasCustomPrompt="1"/>
          </p:nvPr>
        </p:nvSpPr>
        <p:spPr>
          <a:xfrm>
            <a:off x="3974439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7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3963047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88" name="Text Placeholder 2"/>
          <p:cNvSpPr>
            <a:spLocks noGrp="1"/>
          </p:cNvSpPr>
          <p:nvPr>
            <p:ph type="body" sz="quarter" idx="67" hasCustomPrompt="1"/>
          </p:nvPr>
        </p:nvSpPr>
        <p:spPr>
          <a:xfrm>
            <a:off x="3963047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89" name="Text Placeholder 2"/>
          <p:cNvSpPr>
            <a:spLocks noGrp="1"/>
          </p:cNvSpPr>
          <p:nvPr>
            <p:ph type="body" sz="quarter" idx="68" hasCustomPrompt="1"/>
          </p:nvPr>
        </p:nvSpPr>
        <p:spPr>
          <a:xfrm>
            <a:off x="3963047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90" name="Text Placeholder 2"/>
          <p:cNvSpPr>
            <a:spLocks noGrp="1"/>
          </p:cNvSpPr>
          <p:nvPr>
            <p:ph type="body" sz="quarter" idx="69" hasCustomPrompt="1"/>
          </p:nvPr>
        </p:nvSpPr>
        <p:spPr>
          <a:xfrm>
            <a:off x="3963047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2" name="Text Placeholder 2"/>
          <p:cNvSpPr>
            <a:spLocks noGrp="1"/>
          </p:cNvSpPr>
          <p:nvPr>
            <p:ph type="body" sz="quarter" idx="71" hasCustomPrompt="1"/>
          </p:nvPr>
        </p:nvSpPr>
        <p:spPr>
          <a:xfrm>
            <a:off x="5863108" y="3775118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193" name="Picture Placeholder 4"/>
          <p:cNvSpPr>
            <a:spLocks noGrp="1"/>
          </p:cNvSpPr>
          <p:nvPr>
            <p:ph type="pic" sz="quarter" idx="72" hasCustomPrompt="1"/>
          </p:nvPr>
        </p:nvSpPr>
        <p:spPr>
          <a:xfrm>
            <a:off x="5736108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94" name="Text Placeholder 2"/>
          <p:cNvSpPr>
            <a:spLocks noGrp="1"/>
          </p:cNvSpPr>
          <p:nvPr>
            <p:ph type="body" sz="quarter" idx="73" hasCustomPrompt="1"/>
          </p:nvPr>
        </p:nvSpPr>
        <p:spPr>
          <a:xfrm>
            <a:off x="5724716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95" name="Text Placeholder 2"/>
          <p:cNvSpPr>
            <a:spLocks noGrp="1"/>
          </p:cNvSpPr>
          <p:nvPr>
            <p:ph type="body" sz="quarter" idx="74" hasCustomPrompt="1"/>
          </p:nvPr>
        </p:nvSpPr>
        <p:spPr>
          <a:xfrm>
            <a:off x="5724716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96" name="Text Placeholder 2"/>
          <p:cNvSpPr>
            <a:spLocks noGrp="1"/>
          </p:cNvSpPr>
          <p:nvPr>
            <p:ph type="body" sz="quarter" idx="75" hasCustomPrompt="1"/>
          </p:nvPr>
        </p:nvSpPr>
        <p:spPr>
          <a:xfrm>
            <a:off x="5724716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197" name="Text Placeholder 2"/>
          <p:cNvSpPr>
            <a:spLocks noGrp="1"/>
          </p:cNvSpPr>
          <p:nvPr>
            <p:ph type="body" sz="quarter" idx="76" hasCustomPrompt="1"/>
          </p:nvPr>
        </p:nvSpPr>
        <p:spPr>
          <a:xfrm>
            <a:off x="5724716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9" name="Text Placeholder 2"/>
          <p:cNvSpPr>
            <a:spLocks noGrp="1"/>
          </p:cNvSpPr>
          <p:nvPr>
            <p:ph type="body" sz="quarter" idx="78" hasCustomPrompt="1"/>
          </p:nvPr>
        </p:nvSpPr>
        <p:spPr>
          <a:xfrm>
            <a:off x="7636461" y="3775118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00" name="Picture Placeholder 4"/>
          <p:cNvSpPr>
            <a:spLocks noGrp="1"/>
          </p:cNvSpPr>
          <p:nvPr>
            <p:ph type="pic" sz="quarter" idx="79" hasCustomPrompt="1"/>
          </p:nvPr>
        </p:nvSpPr>
        <p:spPr>
          <a:xfrm>
            <a:off x="7509461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1" name="Text Placeholder 2"/>
          <p:cNvSpPr>
            <a:spLocks noGrp="1"/>
          </p:cNvSpPr>
          <p:nvPr>
            <p:ph type="body" sz="quarter" idx="80" hasCustomPrompt="1"/>
          </p:nvPr>
        </p:nvSpPr>
        <p:spPr>
          <a:xfrm>
            <a:off x="7498069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02" name="Text Placeholder 2"/>
          <p:cNvSpPr>
            <a:spLocks noGrp="1"/>
          </p:cNvSpPr>
          <p:nvPr>
            <p:ph type="body" sz="quarter" idx="81" hasCustomPrompt="1"/>
          </p:nvPr>
        </p:nvSpPr>
        <p:spPr>
          <a:xfrm>
            <a:off x="7498069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03" name="Text Placeholder 2"/>
          <p:cNvSpPr>
            <a:spLocks noGrp="1"/>
          </p:cNvSpPr>
          <p:nvPr>
            <p:ph type="body" sz="quarter" idx="82" hasCustomPrompt="1"/>
          </p:nvPr>
        </p:nvSpPr>
        <p:spPr>
          <a:xfrm>
            <a:off x="7498069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04" name="Text Placeholder 2"/>
          <p:cNvSpPr>
            <a:spLocks noGrp="1"/>
          </p:cNvSpPr>
          <p:nvPr>
            <p:ph type="body" sz="quarter" idx="83" hasCustomPrompt="1"/>
          </p:nvPr>
        </p:nvSpPr>
        <p:spPr>
          <a:xfrm>
            <a:off x="7498069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05" name="ClipArt Placeholder 9"/>
          <p:cNvSpPr>
            <a:spLocks noGrp="1"/>
          </p:cNvSpPr>
          <p:nvPr>
            <p:ph type="clipArt" sz="quarter" idx="84" hasCustomPrompt="1"/>
          </p:nvPr>
        </p:nvSpPr>
        <p:spPr>
          <a:xfrm>
            <a:off x="349091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6" name="ClipArt Placeholder 9"/>
          <p:cNvSpPr>
            <a:spLocks noGrp="1"/>
          </p:cNvSpPr>
          <p:nvPr>
            <p:ph type="clipArt" sz="quarter" idx="85" hasCustomPrompt="1"/>
          </p:nvPr>
        </p:nvSpPr>
        <p:spPr>
          <a:xfrm>
            <a:off x="2100304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7" name="ClipArt Placeholder 9"/>
          <p:cNvSpPr>
            <a:spLocks noGrp="1"/>
          </p:cNvSpPr>
          <p:nvPr>
            <p:ph type="clipArt" sz="quarter" idx="86" hasCustomPrompt="1"/>
          </p:nvPr>
        </p:nvSpPr>
        <p:spPr>
          <a:xfrm>
            <a:off x="3851516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8" name="ClipArt Placeholder 9"/>
          <p:cNvSpPr>
            <a:spLocks noGrp="1"/>
          </p:cNvSpPr>
          <p:nvPr>
            <p:ph type="clipArt" sz="quarter" idx="87" hasCustomPrompt="1"/>
          </p:nvPr>
        </p:nvSpPr>
        <p:spPr>
          <a:xfrm>
            <a:off x="5602728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09" name="ClipArt Placeholder 9"/>
          <p:cNvSpPr>
            <a:spLocks noGrp="1"/>
          </p:cNvSpPr>
          <p:nvPr>
            <p:ph type="clipArt" sz="quarter" idx="88" hasCustomPrompt="1"/>
          </p:nvPr>
        </p:nvSpPr>
        <p:spPr>
          <a:xfrm>
            <a:off x="7353941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10" name="Text Placeholder 2"/>
          <p:cNvSpPr>
            <a:spLocks noGrp="1"/>
          </p:cNvSpPr>
          <p:nvPr>
            <p:ph type="body" sz="quarter" idx="89" hasCustomPrompt="1"/>
          </p:nvPr>
        </p:nvSpPr>
        <p:spPr>
          <a:xfrm>
            <a:off x="610748" y="1423804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11" name="Picture Placeholder 4"/>
          <p:cNvSpPr>
            <a:spLocks noGrp="1"/>
          </p:cNvSpPr>
          <p:nvPr>
            <p:ph type="pic" sz="quarter" idx="90" hasCustomPrompt="1"/>
          </p:nvPr>
        </p:nvSpPr>
        <p:spPr>
          <a:xfrm>
            <a:off x="483748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2" name="Text Placeholder 2"/>
          <p:cNvSpPr>
            <a:spLocks noGrp="1"/>
          </p:cNvSpPr>
          <p:nvPr>
            <p:ph type="body" sz="quarter" idx="91" hasCustomPrompt="1"/>
          </p:nvPr>
        </p:nvSpPr>
        <p:spPr>
          <a:xfrm>
            <a:off x="472356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13" name="Text Placeholder 2"/>
          <p:cNvSpPr>
            <a:spLocks noGrp="1"/>
          </p:cNvSpPr>
          <p:nvPr>
            <p:ph type="body" sz="quarter" idx="92" hasCustomPrompt="1"/>
          </p:nvPr>
        </p:nvSpPr>
        <p:spPr>
          <a:xfrm>
            <a:off x="472356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14" name="Text Placeholder 2"/>
          <p:cNvSpPr>
            <a:spLocks noGrp="1"/>
          </p:cNvSpPr>
          <p:nvPr>
            <p:ph type="body" sz="quarter" idx="93" hasCustomPrompt="1"/>
          </p:nvPr>
        </p:nvSpPr>
        <p:spPr>
          <a:xfrm>
            <a:off x="472356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15" name="Text Placeholder 2"/>
          <p:cNvSpPr>
            <a:spLocks noGrp="1"/>
          </p:cNvSpPr>
          <p:nvPr>
            <p:ph type="body" sz="quarter" idx="94" hasCustomPrompt="1"/>
          </p:nvPr>
        </p:nvSpPr>
        <p:spPr>
          <a:xfrm>
            <a:off x="472356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95" hasCustomPrompt="1"/>
          </p:nvPr>
        </p:nvSpPr>
        <p:spPr>
          <a:xfrm>
            <a:off x="2328765" y="1423804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17" name="Picture Placeholder 4"/>
          <p:cNvSpPr>
            <a:spLocks noGrp="1"/>
          </p:cNvSpPr>
          <p:nvPr>
            <p:ph type="pic" sz="quarter" idx="96" hasCustomPrompt="1"/>
          </p:nvPr>
        </p:nvSpPr>
        <p:spPr>
          <a:xfrm>
            <a:off x="2201765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8" name="Text Placeholder 2"/>
          <p:cNvSpPr>
            <a:spLocks noGrp="1"/>
          </p:cNvSpPr>
          <p:nvPr>
            <p:ph type="body" sz="quarter" idx="97" hasCustomPrompt="1"/>
          </p:nvPr>
        </p:nvSpPr>
        <p:spPr>
          <a:xfrm>
            <a:off x="2190373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19" name="Text Placeholder 2"/>
          <p:cNvSpPr>
            <a:spLocks noGrp="1"/>
          </p:cNvSpPr>
          <p:nvPr>
            <p:ph type="body" sz="quarter" idx="98" hasCustomPrompt="1"/>
          </p:nvPr>
        </p:nvSpPr>
        <p:spPr>
          <a:xfrm>
            <a:off x="2190373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20" name="Text Placeholder 2"/>
          <p:cNvSpPr>
            <a:spLocks noGrp="1"/>
          </p:cNvSpPr>
          <p:nvPr>
            <p:ph type="body" sz="quarter" idx="99" hasCustomPrompt="1"/>
          </p:nvPr>
        </p:nvSpPr>
        <p:spPr>
          <a:xfrm>
            <a:off x="2190373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100" hasCustomPrompt="1"/>
          </p:nvPr>
        </p:nvSpPr>
        <p:spPr>
          <a:xfrm>
            <a:off x="2190373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22" name="Text Placeholder 2"/>
          <p:cNvSpPr>
            <a:spLocks noGrp="1"/>
          </p:cNvSpPr>
          <p:nvPr>
            <p:ph type="body" sz="quarter" idx="101" hasCustomPrompt="1"/>
          </p:nvPr>
        </p:nvSpPr>
        <p:spPr>
          <a:xfrm>
            <a:off x="4108696" y="1423804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23" name="Picture Placeholder 4"/>
          <p:cNvSpPr>
            <a:spLocks noGrp="1"/>
          </p:cNvSpPr>
          <p:nvPr>
            <p:ph type="pic" sz="quarter" idx="102" hasCustomPrompt="1"/>
          </p:nvPr>
        </p:nvSpPr>
        <p:spPr>
          <a:xfrm>
            <a:off x="3981696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4" name="Text Placeholder 2"/>
          <p:cNvSpPr>
            <a:spLocks noGrp="1"/>
          </p:cNvSpPr>
          <p:nvPr>
            <p:ph type="body" sz="quarter" idx="103" hasCustomPrompt="1"/>
          </p:nvPr>
        </p:nvSpPr>
        <p:spPr>
          <a:xfrm>
            <a:off x="3970304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25" name="Text Placeholder 2"/>
          <p:cNvSpPr>
            <a:spLocks noGrp="1"/>
          </p:cNvSpPr>
          <p:nvPr>
            <p:ph type="body" sz="quarter" idx="104" hasCustomPrompt="1"/>
          </p:nvPr>
        </p:nvSpPr>
        <p:spPr>
          <a:xfrm>
            <a:off x="3970304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105" hasCustomPrompt="1"/>
          </p:nvPr>
        </p:nvSpPr>
        <p:spPr>
          <a:xfrm>
            <a:off x="3970304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27" name="Text Placeholder 2"/>
          <p:cNvSpPr>
            <a:spLocks noGrp="1"/>
          </p:cNvSpPr>
          <p:nvPr>
            <p:ph type="body" sz="quarter" idx="106" hasCustomPrompt="1"/>
          </p:nvPr>
        </p:nvSpPr>
        <p:spPr>
          <a:xfrm>
            <a:off x="3970304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28" name="Text Placeholder 2"/>
          <p:cNvSpPr>
            <a:spLocks noGrp="1"/>
          </p:cNvSpPr>
          <p:nvPr>
            <p:ph type="body" sz="quarter" idx="107" hasCustomPrompt="1"/>
          </p:nvPr>
        </p:nvSpPr>
        <p:spPr>
          <a:xfrm>
            <a:off x="5870365" y="1423804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29" name="Picture Placeholder 4"/>
          <p:cNvSpPr>
            <a:spLocks noGrp="1"/>
          </p:cNvSpPr>
          <p:nvPr>
            <p:ph type="pic" sz="quarter" idx="108" hasCustomPrompt="1"/>
          </p:nvPr>
        </p:nvSpPr>
        <p:spPr>
          <a:xfrm>
            <a:off x="5743365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0" name="Text Placeholder 2"/>
          <p:cNvSpPr>
            <a:spLocks noGrp="1"/>
          </p:cNvSpPr>
          <p:nvPr>
            <p:ph type="body" sz="quarter" idx="109" hasCustomPrompt="1"/>
          </p:nvPr>
        </p:nvSpPr>
        <p:spPr>
          <a:xfrm>
            <a:off x="5731973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110" hasCustomPrompt="1"/>
          </p:nvPr>
        </p:nvSpPr>
        <p:spPr>
          <a:xfrm>
            <a:off x="5731973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32" name="Text Placeholder 2"/>
          <p:cNvSpPr>
            <a:spLocks noGrp="1"/>
          </p:cNvSpPr>
          <p:nvPr>
            <p:ph type="body" sz="quarter" idx="111" hasCustomPrompt="1"/>
          </p:nvPr>
        </p:nvSpPr>
        <p:spPr>
          <a:xfrm>
            <a:off x="5731973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33" name="Text Placeholder 2"/>
          <p:cNvSpPr>
            <a:spLocks noGrp="1"/>
          </p:cNvSpPr>
          <p:nvPr>
            <p:ph type="body" sz="quarter" idx="112" hasCustomPrompt="1"/>
          </p:nvPr>
        </p:nvSpPr>
        <p:spPr>
          <a:xfrm>
            <a:off x="5731973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34" name="Text Placeholder 2"/>
          <p:cNvSpPr>
            <a:spLocks noGrp="1"/>
          </p:cNvSpPr>
          <p:nvPr>
            <p:ph type="body" sz="quarter" idx="113" hasCustomPrompt="1"/>
          </p:nvPr>
        </p:nvSpPr>
        <p:spPr>
          <a:xfrm>
            <a:off x="7643718" y="1423804"/>
            <a:ext cx="933450" cy="224584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dirty="0"/>
              <a:t>Country</a:t>
            </a:r>
          </a:p>
        </p:txBody>
      </p:sp>
      <p:sp>
        <p:nvSpPr>
          <p:cNvPr id="235" name="Picture Placeholder 4"/>
          <p:cNvSpPr>
            <a:spLocks noGrp="1"/>
          </p:cNvSpPr>
          <p:nvPr>
            <p:ph type="pic" sz="quarter" idx="114" hasCustomPrompt="1"/>
          </p:nvPr>
        </p:nvSpPr>
        <p:spPr>
          <a:xfrm>
            <a:off x="7516718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115" hasCustomPrompt="1"/>
          </p:nvPr>
        </p:nvSpPr>
        <p:spPr>
          <a:xfrm>
            <a:off x="7505326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237" name="Text Placeholder 2"/>
          <p:cNvSpPr>
            <a:spLocks noGrp="1"/>
          </p:cNvSpPr>
          <p:nvPr>
            <p:ph type="body" sz="quarter" idx="116" hasCustomPrompt="1"/>
          </p:nvPr>
        </p:nvSpPr>
        <p:spPr>
          <a:xfrm>
            <a:off x="7505326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38" name="Text Placeholder 2"/>
          <p:cNvSpPr>
            <a:spLocks noGrp="1"/>
          </p:cNvSpPr>
          <p:nvPr>
            <p:ph type="body" sz="quarter" idx="117" hasCustomPrompt="1"/>
          </p:nvPr>
        </p:nvSpPr>
        <p:spPr>
          <a:xfrm>
            <a:off x="7505326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Content Area</a:t>
            </a:r>
          </a:p>
        </p:txBody>
      </p:sp>
      <p:sp>
        <p:nvSpPr>
          <p:cNvPr id="239" name="Text Placeholder 2"/>
          <p:cNvSpPr>
            <a:spLocks noGrp="1"/>
          </p:cNvSpPr>
          <p:nvPr>
            <p:ph type="body" sz="quarter" idx="118" hasCustomPrompt="1"/>
          </p:nvPr>
        </p:nvSpPr>
        <p:spPr>
          <a:xfrm>
            <a:off x="7505326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38759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43401" y="301625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r>
              <a:rPr lang="en-US" dirty="0"/>
              <a:t>UP TO THREE LINES 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43401" y="1460500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19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56934" y="301625"/>
            <a:ext cx="8439487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UP TO </a:t>
            </a:r>
            <a:br>
              <a:rPr lang="en-US" dirty="0"/>
            </a:br>
            <a:r>
              <a:rPr lang="en-US" dirty="0"/>
              <a:t>TWO LINES 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56934" y="1599260"/>
            <a:ext cx="8440305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56934" y="1025408"/>
            <a:ext cx="8435473" cy="517408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cap="none" baseline="0">
                <a:solidFill>
                  <a:schemeClr val="tx1"/>
                </a:solidFill>
              </a:defRPr>
            </a:lvl1pPr>
            <a:lvl2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Graphic, Image, Smart Art Title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40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13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Optional Full color picture or highlight tinted photo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73075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5175250" y="5302250"/>
            <a:ext cx="3968750" cy="15557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algn="ctr">
              <a:defRPr baseline="0"/>
            </a:lvl1pPr>
          </a:lstStyle>
          <a:p>
            <a:r>
              <a:rPr lang="en-US" dirty="0"/>
              <a:t>Optional Full color picture or highlight tinted photo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05195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32417"/>
            <a:ext cx="8445500" cy="5069416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7475"/>
            <a:ext cx="8410104" cy="708526"/>
          </a:xfrm>
        </p:spPr>
        <p:txBody>
          <a:bodyPr anchor="t">
            <a:normAutofit/>
          </a:bodyPr>
          <a:lstStyle>
            <a:lvl1pPr>
              <a:defRPr sz="2200" b="0" i="0" cap="none" baseline="0">
                <a:solidFill>
                  <a:schemeClr val="tx1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/>
              <a:t>Single Chart Slide Title up to Two Lines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353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47233"/>
            <a:ext cx="4159249" cy="50482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7475"/>
            <a:ext cx="8410104" cy="708526"/>
          </a:xfrm>
        </p:spPr>
        <p:txBody>
          <a:bodyPr anchor="t">
            <a:normAutofit/>
          </a:bodyPr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/>
              <a:t>Two Chart Slide Title up to Two Lines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50482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153315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47233"/>
            <a:ext cx="4159249" cy="50482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7475"/>
            <a:ext cx="8410104" cy="708526"/>
          </a:xfrm>
        </p:spPr>
        <p:txBody>
          <a:bodyPr anchor="t">
            <a:normAutofit/>
          </a:bodyPr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/>
              <a:t>Three Chart Slide Title up to Two Lines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4612216" y="3723217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391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7475"/>
            <a:ext cx="8410104" cy="708526"/>
          </a:xfrm>
        </p:spPr>
        <p:txBody>
          <a:bodyPr anchor="t">
            <a:normAutofit/>
          </a:bodyPr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/>
              <a:t>Four  Chart Slide Title up to Two Lines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4612216" y="3723217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21"/>
          </p:nvPr>
        </p:nvSpPr>
        <p:spPr>
          <a:xfrm>
            <a:off x="347133" y="1140883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4" name="Chart Placeholder 4"/>
          <p:cNvSpPr>
            <a:spLocks noGrp="1"/>
          </p:cNvSpPr>
          <p:nvPr>
            <p:ph type="chart" sz="quarter" idx="22"/>
          </p:nvPr>
        </p:nvSpPr>
        <p:spPr>
          <a:xfrm>
            <a:off x="351366" y="3716867"/>
            <a:ext cx="4159249" cy="24616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1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3" y="288636"/>
            <a:ext cx="8533067" cy="461819"/>
          </a:xfrm>
        </p:spPr>
        <p:txBody>
          <a:bodyPr anchor="b">
            <a:normAutofit/>
          </a:bodyPr>
          <a:lstStyle>
            <a:lvl1pPr>
              <a:defRPr sz="2200" b="0" i="0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Contact Slide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349779" y="968963"/>
            <a:ext cx="8529637" cy="53492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968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eometric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865910" y="1306550"/>
            <a:ext cx="7296726" cy="1450437"/>
          </a:xfr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851104" y="3074088"/>
            <a:ext cx="7328771" cy="2397495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Section sub-Title</a:t>
            </a:r>
          </a:p>
        </p:txBody>
      </p:sp>
      <p:sp>
        <p:nvSpPr>
          <p:cNvPr id="66" name="Rectangle 65"/>
          <p:cNvSpPr/>
          <p:nvPr userDrawn="1"/>
        </p:nvSpPr>
        <p:spPr bwMode="auto">
          <a:xfrm>
            <a:off x="0" y="2829407"/>
            <a:ext cx="9144000" cy="17626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429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sic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39A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65" name="Picture 64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7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22"/>
                    </a14:imgEffect>
                    <a14:imgEffect>
                      <a14:saturation sat="400000"/>
                    </a14:imgEffect>
                    <a14:imgEffect>
                      <a14:brightnessContrast bright="-9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36" y="3580"/>
            <a:ext cx="2192664" cy="431442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0"/>
            <a:ext cx="6942667" cy="435870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4661505" y="0"/>
            <a:ext cx="2324100" cy="4362148"/>
          </a:xfrm>
          <a:prstGeom prst="rect">
            <a:avLst/>
          </a:prstGeom>
        </p:spPr>
      </p:pic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865910" y="2721693"/>
            <a:ext cx="7296726" cy="1450437"/>
          </a:xfr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851104" y="4523618"/>
            <a:ext cx="7328771" cy="1548191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bg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Section sub-Title</a:t>
            </a:r>
          </a:p>
        </p:txBody>
      </p:sp>
      <p:sp>
        <p:nvSpPr>
          <p:cNvPr id="66" name="Rectangle 65"/>
          <p:cNvSpPr/>
          <p:nvPr userDrawn="1"/>
        </p:nvSpPr>
        <p:spPr bwMode="auto">
          <a:xfrm>
            <a:off x="0" y="4292930"/>
            <a:ext cx="9144000" cy="17626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grpSp>
        <p:nvGrpSpPr>
          <p:cNvPr id="72" name="Group 71"/>
          <p:cNvGrpSpPr/>
          <p:nvPr userDrawn="1"/>
        </p:nvGrpSpPr>
        <p:grpSpPr>
          <a:xfrm>
            <a:off x="6843890" y="6342701"/>
            <a:ext cx="1773388" cy="351870"/>
            <a:chOff x="490511" y="4563533"/>
            <a:chExt cx="5191655" cy="1030111"/>
          </a:xfrm>
        </p:grpSpPr>
        <p:pic>
          <p:nvPicPr>
            <p:cNvPr id="73" name="Picture 72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70"/>
            <a:stretch/>
          </p:blipFill>
          <p:spPr>
            <a:xfrm>
              <a:off x="1524000" y="4571932"/>
              <a:ext cx="4158166" cy="1013340"/>
            </a:xfrm>
            <a:prstGeom prst="rect">
              <a:avLst/>
            </a:prstGeom>
          </p:spPr>
        </p:pic>
        <p:pic>
          <p:nvPicPr>
            <p:cNvPr id="74" name="Picture 73" descr="NEW-WHITE-GRADIENT-GLOBES.png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67"/>
            <a:stretch/>
          </p:blipFill>
          <p:spPr>
            <a:xfrm>
              <a:off x="490511" y="4563533"/>
              <a:ext cx="1079501" cy="1030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44278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sic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21F4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65" name="Picture 64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7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022"/>
                    </a14:imgEffect>
                    <a14:imgEffect>
                      <a14:saturation sat="400000"/>
                    </a14:imgEffect>
                    <a14:imgEffect>
                      <a14:brightnessContrast bright="-96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36" y="3580"/>
            <a:ext cx="2192664" cy="431442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0" y="0"/>
            <a:ext cx="6942667" cy="435870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5">
            <a:alphaModFix amt="58000"/>
          </a:blip>
          <a:stretch>
            <a:fillRect/>
          </a:stretch>
        </p:blipFill>
        <p:spPr>
          <a:xfrm>
            <a:off x="4661505" y="0"/>
            <a:ext cx="2324100" cy="4362148"/>
          </a:xfrm>
          <a:prstGeom prst="rect">
            <a:avLst/>
          </a:prstGeom>
        </p:spPr>
      </p:pic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330" name="Title 329"/>
          <p:cNvSpPr>
            <a:spLocks noGrp="1"/>
          </p:cNvSpPr>
          <p:nvPr>
            <p:ph type="title" hasCustomPrompt="1"/>
          </p:nvPr>
        </p:nvSpPr>
        <p:spPr>
          <a:xfrm>
            <a:off x="865910" y="2721693"/>
            <a:ext cx="7296726" cy="1450437"/>
          </a:xfr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 hasCustomPrompt="1"/>
          </p:nvPr>
        </p:nvSpPr>
        <p:spPr>
          <a:xfrm>
            <a:off x="851104" y="4523618"/>
            <a:ext cx="7328771" cy="1548191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bg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dirty="0"/>
              <a:t>Section sub-Title</a:t>
            </a:r>
          </a:p>
        </p:txBody>
      </p:sp>
      <p:sp>
        <p:nvSpPr>
          <p:cNvPr id="66" name="Rectangle 65"/>
          <p:cNvSpPr/>
          <p:nvPr userDrawn="1"/>
        </p:nvSpPr>
        <p:spPr bwMode="auto">
          <a:xfrm>
            <a:off x="0" y="4292930"/>
            <a:ext cx="9144000" cy="17626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grpSp>
        <p:nvGrpSpPr>
          <p:cNvPr id="72" name="Group 71"/>
          <p:cNvGrpSpPr/>
          <p:nvPr userDrawn="1"/>
        </p:nvGrpSpPr>
        <p:grpSpPr>
          <a:xfrm>
            <a:off x="6843890" y="6342701"/>
            <a:ext cx="1773388" cy="351870"/>
            <a:chOff x="490511" y="4563533"/>
            <a:chExt cx="5191655" cy="1030111"/>
          </a:xfrm>
        </p:grpSpPr>
        <p:pic>
          <p:nvPicPr>
            <p:cNvPr id="73" name="Picture 72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70"/>
            <a:stretch/>
          </p:blipFill>
          <p:spPr>
            <a:xfrm>
              <a:off x="1524000" y="4571932"/>
              <a:ext cx="4158166" cy="1013340"/>
            </a:xfrm>
            <a:prstGeom prst="rect">
              <a:avLst/>
            </a:prstGeom>
          </p:spPr>
        </p:pic>
        <p:pic>
          <p:nvPicPr>
            <p:cNvPr id="74" name="Picture 73" descr="NEW-WHITE-GRADIENT-GLOBES.png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67"/>
            <a:stretch/>
          </p:blipFill>
          <p:spPr>
            <a:xfrm>
              <a:off x="490511" y="4563533"/>
              <a:ext cx="1079501" cy="1030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6266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13610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Optional Full color picture or highlight tinted photo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4310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5175250" y="5302250"/>
            <a:ext cx="3968750" cy="15557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rgbClr val="021F43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algn="ctr">
              <a:defRPr baseline="0"/>
            </a:lvl1pPr>
          </a:lstStyle>
          <a:p>
            <a:r>
              <a:rPr lang="en-US" dirty="0"/>
              <a:t>Optional Full color picture or highlight tinted photo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31396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46364"/>
            <a:ext cx="3145592" cy="5784272"/>
          </a:xfrm>
        </p:spPr>
        <p:txBody>
          <a:bodyPr anchor="ctr">
            <a:normAutofit/>
          </a:bodyPr>
          <a:lstStyle>
            <a:lvl1pPr>
              <a:defRPr sz="3200" b="0" i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or important thought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Bullets are not suggested for this slide style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Content may be text, photo, smart art, movie, charts or tables.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66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46364"/>
            <a:ext cx="3145592" cy="5784272"/>
          </a:xfrm>
        </p:spPr>
        <p:txBody>
          <a:bodyPr anchor="ctr">
            <a:normAutofit/>
          </a:bodyPr>
          <a:lstStyle>
            <a:lvl1pPr>
              <a:defRPr sz="3200" b="0" i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 or important thought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Bullets are not suggested for this slide style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/>
            </a:pPr>
            <a:r>
              <a:rPr lang="en-US" dirty="0"/>
              <a:t>Content may be text, photo, smart art, movie, charts or tables.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56934" y="6350002"/>
            <a:ext cx="552283" cy="358440"/>
          </a:xfr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864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25"/>
          <p:cNvSpPr>
            <a:spLocks noChangeArrowheads="1"/>
          </p:cNvSpPr>
          <p:nvPr/>
        </p:nvSpPr>
        <p:spPr bwMode="auto">
          <a:xfrm>
            <a:off x="0" y="0"/>
            <a:ext cx="9144000" cy="2506663"/>
          </a:xfrm>
          <a:prstGeom prst="rect">
            <a:avLst/>
          </a:prstGeom>
          <a:solidFill>
            <a:srgbClr val="014C6D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grpSp>
        <p:nvGrpSpPr>
          <p:cNvPr id="4" name="Group 1426"/>
          <p:cNvGrpSpPr>
            <a:grpSpLocks/>
          </p:cNvGrpSpPr>
          <p:nvPr/>
        </p:nvGrpSpPr>
        <p:grpSpPr bwMode="auto">
          <a:xfrm>
            <a:off x="384175" y="385763"/>
            <a:ext cx="2989263" cy="412750"/>
            <a:chOff x="257" y="242"/>
            <a:chExt cx="1674" cy="231"/>
          </a:xfrm>
        </p:grpSpPr>
        <p:sp>
          <p:nvSpPr>
            <p:cNvPr id="5" name="Freeform 1427"/>
            <p:cNvSpPr>
              <a:spLocks/>
            </p:cNvSpPr>
            <p:nvPr userDrawn="1"/>
          </p:nvSpPr>
          <p:spPr bwMode="auto">
            <a:xfrm>
              <a:off x="938" y="246"/>
              <a:ext cx="10" cy="2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06"/>
                </a:cxn>
                <a:cxn ang="0">
                  <a:pos x="2" y="109"/>
                </a:cxn>
                <a:cxn ang="0">
                  <a:pos x="5" y="106"/>
                </a:cxn>
                <a:cxn ang="0">
                  <a:pos x="5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5" h="109">
                  <a:moveTo>
                    <a:pt x="0" y="2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4" y="109"/>
                    <a:pt x="5" y="108"/>
                    <a:pt x="5" y="10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" name="Rectangle 1428"/>
            <p:cNvSpPr>
              <a:spLocks noChangeArrowheads="1"/>
            </p:cNvSpPr>
            <p:nvPr userDrawn="1"/>
          </p:nvSpPr>
          <p:spPr bwMode="auto">
            <a:xfrm>
              <a:off x="492" y="248"/>
              <a:ext cx="68" cy="2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" name="Freeform 1429"/>
            <p:cNvSpPr>
              <a:spLocks/>
            </p:cNvSpPr>
            <p:nvPr userDrawn="1"/>
          </p:nvSpPr>
          <p:spPr bwMode="auto">
            <a:xfrm>
              <a:off x="582" y="248"/>
              <a:ext cx="148" cy="2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0" y="0"/>
                </a:cxn>
                <a:cxn ang="0">
                  <a:pos x="150" y="52"/>
                </a:cxn>
                <a:cxn ang="0">
                  <a:pos x="66" y="52"/>
                </a:cxn>
                <a:cxn ang="0">
                  <a:pos x="66" y="86"/>
                </a:cxn>
                <a:cxn ang="0">
                  <a:pos x="140" y="86"/>
                </a:cxn>
                <a:cxn ang="0">
                  <a:pos x="140" y="139"/>
                </a:cxn>
                <a:cxn ang="0">
                  <a:pos x="66" y="139"/>
                </a:cxn>
                <a:cxn ang="0">
                  <a:pos x="66" y="213"/>
                </a:cxn>
                <a:cxn ang="0">
                  <a:pos x="0" y="213"/>
                </a:cxn>
                <a:cxn ang="0">
                  <a:pos x="0" y="0"/>
                </a:cxn>
              </a:cxnLst>
              <a:rect l="0" t="0" r="r" b="b"/>
              <a:pathLst>
                <a:path w="150" h="213">
                  <a:moveTo>
                    <a:pt x="0" y="0"/>
                  </a:moveTo>
                  <a:lnTo>
                    <a:pt x="150" y="0"/>
                  </a:lnTo>
                  <a:lnTo>
                    <a:pt x="150" y="52"/>
                  </a:lnTo>
                  <a:lnTo>
                    <a:pt x="66" y="52"/>
                  </a:lnTo>
                  <a:lnTo>
                    <a:pt x="66" y="86"/>
                  </a:lnTo>
                  <a:lnTo>
                    <a:pt x="140" y="86"/>
                  </a:lnTo>
                  <a:lnTo>
                    <a:pt x="140" y="139"/>
                  </a:lnTo>
                  <a:lnTo>
                    <a:pt x="66" y="139"/>
                  </a:lnTo>
                  <a:lnTo>
                    <a:pt x="66" y="213"/>
                  </a:lnTo>
                  <a:lnTo>
                    <a:pt x="0" y="2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" name="Freeform 1430"/>
            <p:cNvSpPr>
              <a:spLocks/>
            </p:cNvSpPr>
            <p:nvPr userDrawn="1"/>
          </p:nvSpPr>
          <p:spPr bwMode="auto">
            <a:xfrm>
              <a:off x="740" y="244"/>
              <a:ext cx="152" cy="221"/>
            </a:xfrm>
            <a:custGeom>
              <a:avLst/>
              <a:gdLst/>
              <a:ahLst/>
              <a:cxnLst>
                <a:cxn ang="0">
                  <a:pos x="76" y="106"/>
                </a:cxn>
                <a:cxn ang="0">
                  <a:pos x="52" y="110"/>
                </a:cxn>
                <a:cxn ang="0">
                  <a:pos x="0" y="54"/>
                </a:cxn>
                <a:cxn ang="0">
                  <a:pos x="52" y="0"/>
                </a:cxn>
                <a:cxn ang="0">
                  <a:pos x="76" y="4"/>
                </a:cxn>
                <a:cxn ang="0">
                  <a:pos x="76" y="32"/>
                </a:cxn>
                <a:cxn ang="0">
                  <a:pos x="59" y="28"/>
                </a:cxn>
                <a:cxn ang="0">
                  <a:pos x="34" y="54"/>
                </a:cxn>
                <a:cxn ang="0">
                  <a:pos x="58" y="82"/>
                </a:cxn>
                <a:cxn ang="0">
                  <a:pos x="76" y="78"/>
                </a:cxn>
                <a:cxn ang="0">
                  <a:pos x="76" y="106"/>
                </a:cxn>
              </a:cxnLst>
              <a:rect l="0" t="0" r="r" b="b"/>
              <a:pathLst>
                <a:path w="76" h="110">
                  <a:moveTo>
                    <a:pt x="76" y="106"/>
                  </a:moveTo>
                  <a:cubicBezTo>
                    <a:pt x="70" y="108"/>
                    <a:pt x="61" y="110"/>
                    <a:pt x="52" y="110"/>
                  </a:cubicBezTo>
                  <a:cubicBezTo>
                    <a:pt x="23" y="110"/>
                    <a:pt x="0" y="91"/>
                    <a:pt x="0" y="54"/>
                  </a:cubicBezTo>
                  <a:cubicBezTo>
                    <a:pt x="0" y="18"/>
                    <a:pt x="24" y="0"/>
                    <a:pt x="52" y="0"/>
                  </a:cubicBezTo>
                  <a:cubicBezTo>
                    <a:pt x="61" y="0"/>
                    <a:pt x="67" y="2"/>
                    <a:pt x="76" y="4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0" y="29"/>
                    <a:pt x="65" y="28"/>
                    <a:pt x="59" y="28"/>
                  </a:cubicBezTo>
                  <a:cubicBezTo>
                    <a:pt x="45" y="28"/>
                    <a:pt x="34" y="37"/>
                    <a:pt x="34" y="54"/>
                  </a:cubicBezTo>
                  <a:cubicBezTo>
                    <a:pt x="34" y="72"/>
                    <a:pt x="44" y="82"/>
                    <a:pt x="58" y="82"/>
                  </a:cubicBezTo>
                  <a:cubicBezTo>
                    <a:pt x="64" y="82"/>
                    <a:pt x="70" y="80"/>
                    <a:pt x="76" y="78"/>
                  </a:cubicBezTo>
                  <a:lnTo>
                    <a:pt x="76" y="10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" name="Rectangle 1431"/>
            <p:cNvSpPr>
              <a:spLocks noChangeArrowheads="1"/>
            </p:cNvSpPr>
            <p:nvPr userDrawn="1"/>
          </p:nvSpPr>
          <p:spPr bwMode="auto">
            <a:xfrm>
              <a:off x="994" y="246"/>
              <a:ext cx="16" cy="6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" name="Freeform 1432"/>
            <p:cNvSpPr>
              <a:spLocks/>
            </p:cNvSpPr>
            <p:nvPr userDrawn="1"/>
          </p:nvSpPr>
          <p:spPr bwMode="auto">
            <a:xfrm>
              <a:off x="1022" y="262"/>
              <a:ext cx="5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25" y="24"/>
                </a:cxn>
                <a:cxn ang="0">
                  <a:pos x="17" y="24"/>
                </a:cxn>
                <a:cxn ang="0">
                  <a:pos x="17" y="13"/>
                </a:cxn>
                <a:cxn ang="0">
                  <a:pos x="13" y="7"/>
                </a:cxn>
                <a:cxn ang="0">
                  <a:pos x="8" y="14"/>
                </a:cxn>
                <a:cxn ang="0">
                  <a:pos x="8" y="24"/>
                </a:cxn>
                <a:cxn ang="0">
                  <a:pos x="0" y="24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5" y="4"/>
                    <a:pt x="25" y="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8"/>
                    <a:pt x="15" y="7"/>
                    <a:pt x="13" y="7"/>
                  </a:cubicBezTo>
                  <a:cubicBezTo>
                    <a:pt x="10" y="7"/>
                    <a:pt x="8" y="9"/>
                    <a:pt x="8" y="1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" name="Freeform 1433"/>
            <p:cNvSpPr>
              <a:spLocks/>
            </p:cNvSpPr>
            <p:nvPr userDrawn="1"/>
          </p:nvSpPr>
          <p:spPr bwMode="auto">
            <a:xfrm>
              <a:off x="1078" y="248"/>
              <a:ext cx="36" cy="6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4" y="7"/>
                </a:cxn>
                <a:cxn ang="0">
                  <a:pos x="4" y="2"/>
                </a:cxn>
                <a:cxn ang="0">
                  <a:pos x="13" y="0"/>
                </a:cxn>
                <a:cxn ang="0">
                  <a:pos x="13" y="7"/>
                </a:cxn>
                <a:cxn ang="0">
                  <a:pos x="18" y="7"/>
                </a:cxn>
                <a:cxn ang="0">
                  <a:pos x="18" y="13"/>
                </a:cxn>
                <a:cxn ang="0">
                  <a:pos x="13" y="13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8" y="26"/>
                </a:cxn>
                <a:cxn ang="0">
                  <a:pos x="19" y="31"/>
                </a:cxn>
                <a:cxn ang="0">
                  <a:pos x="13" y="32"/>
                </a:cxn>
                <a:cxn ang="0">
                  <a:pos x="4" y="2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7"/>
                </a:cxn>
              </a:cxnLst>
              <a:rect l="0" t="0" r="r" b="b"/>
              <a:pathLst>
                <a:path w="19" h="32">
                  <a:moveTo>
                    <a:pt x="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5"/>
                    <a:pt x="13" y="26"/>
                    <a:pt x="16" y="26"/>
                  </a:cubicBezTo>
                  <a:cubicBezTo>
                    <a:pt x="17" y="26"/>
                    <a:pt x="18" y="26"/>
                    <a:pt x="18" y="26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7" y="31"/>
                    <a:pt x="16" y="32"/>
                    <a:pt x="13" y="32"/>
                  </a:cubicBezTo>
                  <a:cubicBezTo>
                    <a:pt x="6" y="32"/>
                    <a:pt x="4" y="29"/>
                    <a:pt x="4" y="2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" name="Freeform 1434"/>
            <p:cNvSpPr>
              <a:spLocks noEditPoints="1"/>
            </p:cNvSpPr>
            <p:nvPr userDrawn="1"/>
          </p:nvSpPr>
          <p:spPr bwMode="auto">
            <a:xfrm>
              <a:off x="1118" y="262"/>
              <a:ext cx="52" cy="50"/>
            </a:xfrm>
            <a:custGeom>
              <a:avLst/>
              <a:gdLst/>
              <a:ahLst/>
              <a:cxnLst>
                <a:cxn ang="0">
                  <a:pos x="9" y="15"/>
                </a:cxn>
                <a:cxn ang="0">
                  <a:pos x="16" y="19"/>
                </a:cxn>
                <a:cxn ang="0">
                  <a:pos x="23" y="17"/>
                </a:cxn>
                <a:cxn ang="0">
                  <a:pos x="23" y="23"/>
                </a:cxn>
                <a:cxn ang="0">
                  <a:pos x="14" y="25"/>
                </a:cxn>
                <a:cxn ang="0">
                  <a:pos x="0" y="12"/>
                </a:cxn>
                <a:cxn ang="0">
                  <a:pos x="13" y="0"/>
                </a:cxn>
                <a:cxn ang="0">
                  <a:pos x="25" y="13"/>
                </a:cxn>
                <a:cxn ang="0">
                  <a:pos x="25" y="15"/>
                </a:cxn>
                <a:cxn ang="0">
                  <a:pos x="9" y="15"/>
                </a:cxn>
                <a:cxn ang="0">
                  <a:pos x="18" y="10"/>
                </a:cxn>
                <a:cxn ang="0">
                  <a:pos x="13" y="5"/>
                </a:cxn>
                <a:cxn ang="0">
                  <a:pos x="9" y="10"/>
                </a:cxn>
                <a:cxn ang="0">
                  <a:pos x="18" y="10"/>
                </a:cxn>
              </a:cxnLst>
              <a:rect l="0" t="0" r="r" b="b"/>
              <a:pathLst>
                <a:path w="25" h="25">
                  <a:moveTo>
                    <a:pt x="9" y="15"/>
                  </a:moveTo>
                  <a:cubicBezTo>
                    <a:pt x="9" y="18"/>
                    <a:pt x="12" y="19"/>
                    <a:pt x="16" y="19"/>
                  </a:cubicBezTo>
                  <a:cubicBezTo>
                    <a:pt x="18" y="19"/>
                    <a:pt x="20" y="19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0" y="24"/>
                    <a:pt x="17" y="25"/>
                    <a:pt x="14" y="25"/>
                  </a:cubicBezTo>
                  <a:cubicBezTo>
                    <a:pt x="6" y="25"/>
                    <a:pt x="0" y="20"/>
                    <a:pt x="0" y="12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22" y="0"/>
                    <a:pt x="25" y="6"/>
                    <a:pt x="25" y="13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9" y="15"/>
                  </a:lnTo>
                  <a:close/>
                  <a:moveTo>
                    <a:pt x="18" y="10"/>
                  </a:moveTo>
                  <a:cubicBezTo>
                    <a:pt x="18" y="7"/>
                    <a:pt x="16" y="5"/>
                    <a:pt x="13" y="5"/>
                  </a:cubicBezTo>
                  <a:cubicBezTo>
                    <a:pt x="10" y="5"/>
                    <a:pt x="9" y="7"/>
                    <a:pt x="9" y="10"/>
                  </a:cubicBez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" name="Freeform 1435"/>
            <p:cNvSpPr>
              <a:spLocks/>
            </p:cNvSpPr>
            <p:nvPr userDrawn="1"/>
          </p:nvSpPr>
          <p:spPr bwMode="auto">
            <a:xfrm>
              <a:off x="1176" y="262"/>
              <a:ext cx="34" cy="48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14" y="7"/>
                </a:cxn>
                <a:cxn ang="0">
                  <a:pos x="8" y="14"/>
                </a:cxn>
                <a:cxn ang="0">
                  <a:pos x="8" y="24"/>
                </a:cxn>
                <a:cxn ang="0">
                  <a:pos x="0" y="24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7" y="5"/>
                </a:cxn>
                <a:cxn ang="0">
                  <a:pos x="8" y="5"/>
                </a:cxn>
                <a:cxn ang="0">
                  <a:pos x="15" y="0"/>
                </a:cxn>
                <a:cxn ang="0">
                  <a:pos x="17" y="0"/>
                </a:cxn>
                <a:cxn ang="0">
                  <a:pos x="17" y="7"/>
                </a:cxn>
              </a:cxnLst>
              <a:rect l="0" t="0" r="r" b="b"/>
              <a:pathLst>
                <a:path w="17" h="24">
                  <a:moveTo>
                    <a:pt x="17" y="7"/>
                  </a:moveTo>
                  <a:cubicBezTo>
                    <a:pt x="16" y="7"/>
                    <a:pt x="15" y="7"/>
                    <a:pt x="14" y="7"/>
                  </a:cubicBezTo>
                  <a:cubicBezTo>
                    <a:pt x="10" y="7"/>
                    <a:pt x="8" y="10"/>
                    <a:pt x="8" y="1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6" y="0"/>
                    <a:pt x="17" y="0"/>
                    <a:pt x="17" y="0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" name="Freeform 1436"/>
            <p:cNvSpPr>
              <a:spLocks/>
            </p:cNvSpPr>
            <p:nvPr userDrawn="1"/>
          </p:nvSpPr>
          <p:spPr bwMode="auto">
            <a:xfrm>
              <a:off x="1218" y="262"/>
              <a:ext cx="5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25" y="24"/>
                </a:cxn>
                <a:cxn ang="0">
                  <a:pos x="17" y="24"/>
                </a:cxn>
                <a:cxn ang="0">
                  <a:pos x="17" y="13"/>
                </a:cxn>
                <a:cxn ang="0">
                  <a:pos x="13" y="7"/>
                </a:cxn>
                <a:cxn ang="0">
                  <a:pos x="8" y="14"/>
                </a:cxn>
                <a:cxn ang="0">
                  <a:pos x="8" y="24"/>
                </a:cxn>
                <a:cxn ang="0">
                  <a:pos x="0" y="24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5" y="4"/>
                    <a:pt x="25" y="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8"/>
                    <a:pt x="15" y="7"/>
                    <a:pt x="13" y="7"/>
                  </a:cubicBezTo>
                  <a:cubicBezTo>
                    <a:pt x="10" y="7"/>
                    <a:pt x="8" y="9"/>
                    <a:pt x="8" y="1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" name="Freeform 1437"/>
            <p:cNvSpPr>
              <a:spLocks noEditPoints="1"/>
            </p:cNvSpPr>
            <p:nvPr userDrawn="1"/>
          </p:nvSpPr>
          <p:spPr bwMode="auto">
            <a:xfrm>
              <a:off x="1274" y="262"/>
              <a:ext cx="50" cy="50"/>
            </a:xfrm>
            <a:custGeom>
              <a:avLst/>
              <a:gdLst/>
              <a:ahLst/>
              <a:cxnLst>
                <a:cxn ang="0">
                  <a:pos x="17" y="24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9" y="25"/>
                </a:cxn>
                <a:cxn ang="0">
                  <a:pos x="0" y="17"/>
                </a:cxn>
                <a:cxn ang="0">
                  <a:pos x="13" y="9"/>
                </a:cxn>
                <a:cxn ang="0">
                  <a:pos x="17" y="9"/>
                </a:cxn>
                <a:cxn ang="0">
                  <a:pos x="11" y="5"/>
                </a:cxn>
                <a:cxn ang="0">
                  <a:pos x="4" y="7"/>
                </a:cxn>
                <a:cxn ang="0">
                  <a:pos x="3" y="2"/>
                </a:cxn>
                <a:cxn ang="0">
                  <a:pos x="13" y="0"/>
                </a:cxn>
                <a:cxn ang="0">
                  <a:pos x="24" y="10"/>
                </a:cxn>
                <a:cxn ang="0">
                  <a:pos x="24" y="19"/>
                </a:cxn>
                <a:cxn ang="0">
                  <a:pos x="25" y="24"/>
                </a:cxn>
                <a:cxn ang="0">
                  <a:pos x="17" y="24"/>
                </a:cxn>
                <a:cxn ang="0">
                  <a:pos x="11" y="19"/>
                </a:cxn>
                <a:cxn ang="0">
                  <a:pos x="17" y="14"/>
                </a:cxn>
                <a:cxn ang="0">
                  <a:pos x="13" y="14"/>
                </a:cxn>
                <a:cxn ang="0">
                  <a:pos x="8" y="17"/>
                </a:cxn>
                <a:cxn ang="0">
                  <a:pos x="11" y="19"/>
                </a:cxn>
              </a:cxnLst>
              <a:rect l="0" t="0" r="r" b="b"/>
              <a:pathLst>
                <a:path w="25" h="25">
                  <a:moveTo>
                    <a:pt x="17" y="24"/>
                  </a:moveTo>
                  <a:cubicBezTo>
                    <a:pt x="17" y="23"/>
                    <a:pt x="17" y="22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3"/>
                    <a:pt x="13" y="25"/>
                    <a:pt x="9" y="25"/>
                  </a:cubicBezTo>
                  <a:cubicBezTo>
                    <a:pt x="5" y="25"/>
                    <a:pt x="0" y="22"/>
                    <a:pt x="0" y="17"/>
                  </a:cubicBezTo>
                  <a:cubicBezTo>
                    <a:pt x="0" y="10"/>
                    <a:pt x="8" y="9"/>
                    <a:pt x="13" y="9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17" y="6"/>
                    <a:pt x="14" y="5"/>
                    <a:pt x="11" y="5"/>
                  </a:cubicBezTo>
                  <a:cubicBezTo>
                    <a:pt x="8" y="5"/>
                    <a:pt x="6" y="6"/>
                    <a:pt x="4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0"/>
                    <a:pt x="9" y="0"/>
                    <a:pt x="13" y="0"/>
                  </a:cubicBezTo>
                  <a:cubicBezTo>
                    <a:pt x="19" y="0"/>
                    <a:pt x="24" y="2"/>
                    <a:pt x="24" y="1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2"/>
                    <a:pt x="25" y="24"/>
                  </a:cubicBezTo>
                  <a:lnTo>
                    <a:pt x="17" y="24"/>
                  </a:lnTo>
                  <a:close/>
                  <a:moveTo>
                    <a:pt x="11" y="19"/>
                  </a:moveTo>
                  <a:cubicBezTo>
                    <a:pt x="15" y="19"/>
                    <a:pt x="17" y="16"/>
                    <a:pt x="17" y="14"/>
                  </a:cubicBezTo>
                  <a:cubicBezTo>
                    <a:pt x="16" y="14"/>
                    <a:pt x="14" y="14"/>
                    <a:pt x="13" y="14"/>
                  </a:cubicBezTo>
                  <a:cubicBezTo>
                    <a:pt x="10" y="14"/>
                    <a:pt x="8" y="14"/>
                    <a:pt x="8" y="17"/>
                  </a:cubicBezTo>
                  <a:cubicBezTo>
                    <a:pt x="8" y="18"/>
                    <a:pt x="10" y="19"/>
                    <a:pt x="11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" name="Freeform 1438"/>
            <p:cNvSpPr>
              <a:spLocks/>
            </p:cNvSpPr>
            <p:nvPr userDrawn="1"/>
          </p:nvSpPr>
          <p:spPr bwMode="auto">
            <a:xfrm>
              <a:off x="1328" y="248"/>
              <a:ext cx="36" cy="6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5" y="7"/>
                </a:cxn>
                <a:cxn ang="0">
                  <a:pos x="5" y="2"/>
                </a:cxn>
                <a:cxn ang="0">
                  <a:pos x="13" y="0"/>
                </a:cxn>
                <a:cxn ang="0">
                  <a:pos x="13" y="7"/>
                </a:cxn>
                <a:cxn ang="0">
                  <a:pos x="19" y="7"/>
                </a:cxn>
                <a:cxn ang="0">
                  <a:pos x="19" y="13"/>
                </a:cxn>
                <a:cxn ang="0">
                  <a:pos x="13" y="13"/>
                </a:cxn>
                <a:cxn ang="0">
                  <a:pos x="13" y="22"/>
                </a:cxn>
                <a:cxn ang="0">
                  <a:pos x="16" y="26"/>
                </a:cxn>
                <a:cxn ang="0">
                  <a:pos x="19" y="26"/>
                </a:cxn>
                <a:cxn ang="0">
                  <a:pos x="19" y="31"/>
                </a:cxn>
                <a:cxn ang="0">
                  <a:pos x="14" y="32"/>
                </a:cxn>
                <a:cxn ang="0">
                  <a:pos x="5" y="23"/>
                </a:cxn>
                <a:cxn ang="0">
                  <a:pos x="5" y="13"/>
                </a:cxn>
                <a:cxn ang="0">
                  <a:pos x="0" y="13"/>
                </a:cxn>
                <a:cxn ang="0">
                  <a:pos x="0" y="7"/>
                </a:cxn>
              </a:cxnLst>
              <a:rect l="0" t="0" r="r" b="b"/>
              <a:pathLst>
                <a:path w="19" h="32">
                  <a:moveTo>
                    <a:pt x="0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5"/>
                    <a:pt x="14" y="26"/>
                    <a:pt x="16" y="26"/>
                  </a:cubicBezTo>
                  <a:cubicBezTo>
                    <a:pt x="17" y="26"/>
                    <a:pt x="18" y="26"/>
                    <a:pt x="19" y="26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7" y="31"/>
                    <a:pt x="16" y="32"/>
                    <a:pt x="14" y="32"/>
                  </a:cubicBezTo>
                  <a:cubicBezTo>
                    <a:pt x="6" y="32"/>
                    <a:pt x="5" y="29"/>
                    <a:pt x="5" y="2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" name="Freeform 1439"/>
            <p:cNvSpPr>
              <a:spLocks noEditPoints="1"/>
            </p:cNvSpPr>
            <p:nvPr userDrawn="1"/>
          </p:nvSpPr>
          <p:spPr bwMode="auto">
            <a:xfrm>
              <a:off x="1374" y="244"/>
              <a:ext cx="16" cy="68"/>
            </a:xfrm>
            <a:custGeom>
              <a:avLst/>
              <a:gdLst/>
              <a:ahLst/>
              <a:cxnLst>
                <a:cxn ang="0">
                  <a:pos x="16" y="12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12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66"/>
                </a:cxn>
                <a:cxn ang="0">
                  <a:pos x="0" y="66"/>
                </a:cxn>
                <a:cxn ang="0">
                  <a:pos x="0" y="18"/>
                </a:cxn>
              </a:cxnLst>
              <a:rect l="0" t="0" r="r" b="b"/>
              <a:pathLst>
                <a:path w="16" h="66">
                  <a:moveTo>
                    <a:pt x="16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2"/>
                  </a:lnTo>
                  <a:close/>
                  <a:moveTo>
                    <a:pt x="0" y="18"/>
                  </a:moveTo>
                  <a:lnTo>
                    <a:pt x="16" y="18"/>
                  </a:lnTo>
                  <a:lnTo>
                    <a:pt x="16" y="66"/>
                  </a:lnTo>
                  <a:lnTo>
                    <a:pt x="0" y="6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" name="Freeform 1440"/>
            <p:cNvSpPr>
              <a:spLocks noEditPoints="1"/>
            </p:cNvSpPr>
            <p:nvPr userDrawn="1"/>
          </p:nvSpPr>
          <p:spPr bwMode="auto">
            <a:xfrm>
              <a:off x="1398" y="262"/>
              <a:ext cx="60" cy="5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14" y="0"/>
                </a:cxn>
                <a:cxn ang="0">
                  <a:pos x="28" y="12"/>
                </a:cxn>
                <a:cxn ang="0">
                  <a:pos x="14" y="25"/>
                </a:cxn>
                <a:cxn ang="0">
                  <a:pos x="0" y="12"/>
                </a:cxn>
                <a:cxn ang="0">
                  <a:pos x="20" y="12"/>
                </a:cxn>
                <a:cxn ang="0">
                  <a:pos x="14" y="6"/>
                </a:cxn>
                <a:cxn ang="0">
                  <a:pos x="9" y="12"/>
                </a:cxn>
                <a:cxn ang="0">
                  <a:pos x="14" y="19"/>
                </a:cxn>
                <a:cxn ang="0">
                  <a:pos x="20" y="12"/>
                </a:cxn>
              </a:cxnLst>
              <a:rect l="0" t="0" r="r" b="b"/>
              <a:pathLst>
                <a:path w="28" h="25">
                  <a:moveTo>
                    <a:pt x="0" y="12"/>
                  </a:moveTo>
                  <a:cubicBezTo>
                    <a:pt x="0" y="4"/>
                    <a:pt x="6" y="0"/>
                    <a:pt x="14" y="0"/>
                  </a:cubicBezTo>
                  <a:cubicBezTo>
                    <a:pt x="22" y="0"/>
                    <a:pt x="28" y="4"/>
                    <a:pt x="28" y="12"/>
                  </a:cubicBezTo>
                  <a:cubicBezTo>
                    <a:pt x="28" y="20"/>
                    <a:pt x="22" y="25"/>
                    <a:pt x="14" y="25"/>
                  </a:cubicBezTo>
                  <a:cubicBezTo>
                    <a:pt x="6" y="25"/>
                    <a:pt x="0" y="20"/>
                    <a:pt x="0" y="12"/>
                  </a:cubicBezTo>
                  <a:close/>
                  <a:moveTo>
                    <a:pt x="20" y="12"/>
                  </a:moveTo>
                  <a:cubicBezTo>
                    <a:pt x="20" y="9"/>
                    <a:pt x="18" y="6"/>
                    <a:pt x="14" y="6"/>
                  </a:cubicBezTo>
                  <a:cubicBezTo>
                    <a:pt x="11" y="6"/>
                    <a:pt x="9" y="9"/>
                    <a:pt x="9" y="12"/>
                  </a:cubicBezTo>
                  <a:cubicBezTo>
                    <a:pt x="9" y="16"/>
                    <a:pt x="11" y="19"/>
                    <a:pt x="14" y="19"/>
                  </a:cubicBezTo>
                  <a:cubicBezTo>
                    <a:pt x="18" y="19"/>
                    <a:pt x="20" y="16"/>
                    <a:pt x="20" y="1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" name="Freeform 1441"/>
            <p:cNvSpPr>
              <a:spLocks/>
            </p:cNvSpPr>
            <p:nvPr userDrawn="1"/>
          </p:nvSpPr>
          <p:spPr bwMode="auto">
            <a:xfrm>
              <a:off x="1463" y="262"/>
              <a:ext cx="50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25" y="24"/>
                </a:cxn>
                <a:cxn ang="0">
                  <a:pos x="17" y="24"/>
                </a:cxn>
                <a:cxn ang="0">
                  <a:pos x="17" y="13"/>
                </a:cxn>
                <a:cxn ang="0">
                  <a:pos x="13" y="7"/>
                </a:cxn>
                <a:cxn ang="0">
                  <a:pos x="8" y="14"/>
                </a:cxn>
                <a:cxn ang="0">
                  <a:pos x="8" y="24"/>
                </a:cxn>
                <a:cxn ang="0">
                  <a:pos x="0" y="24"/>
                </a:cxn>
                <a:cxn ang="0">
                  <a:pos x="0" y="0"/>
                </a:cxn>
              </a:cxnLst>
              <a:rect l="0" t="0" r="r" b="b"/>
              <a:pathLst>
                <a:path w="25" h="24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22" y="0"/>
                    <a:pt x="25" y="4"/>
                    <a:pt x="25" y="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8"/>
                    <a:pt x="15" y="7"/>
                    <a:pt x="13" y="7"/>
                  </a:cubicBezTo>
                  <a:cubicBezTo>
                    <a:pt x="10" y="7"/>
                    <a:pt x="8" y="9"/>
                    <a:pt x="8" y="1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" name="Freeform 1442"/>
            <p:cNvSpPr>
              <a:spLocks noEditPoints="1"/>
            </p:cNvSpPr>
            <p:nvPr userDrawn="1"/>
          </p:nvSpPr>
          <p:spPr bwMode="auto">
            <a:xfrm>
              <a:off x="1519" y="262"/>
              <a:ext cx="50" cy="50"/>
            </a:xfrm>
            <a:custGeom>
              <a:avLst/>
              <a:gdLst/>
              <a:ahLst/>
              <a:cxnLst>
                <a:cxn ang="0">
                  <a:pos x="17" y="24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9" y="25"/>
                </a:cxn>
                <a:cxn ang="0">
                  <a:pos x="0" y="17"/>
                </a:cxn>
                <a:cxn ang="0">
                  <a:pos x="13" y="9"/>
                </a:cxn>
                <a:cxn ang="0">
                  <a:pos x="17" y="9"/>
                </a:cxn>
                <a:cxn ang="0">
                  <a:pos x="11" y="5"/>
                </a:cxn>
                <a:cxn ang="0">
                  <a:pos x="4" y="7"/>
                </a:cxn>
                <a:cxn ang="0">
                  <a:pos x="3" y="2"/>
                </a:cxn>
                <a:cxn ang="0">
                  <a:pos x="13" y="0"/>
                </a:cxn>
                <a:cxn ang="0">
                  <a:pos x="24" y="10"/>
                </a:cxn>
                <a:cxn ang="0">
                  <a:pos x="24" y="19"/>
                </a:cxn>
                <a:cxn ang="0">
                  <a:pos x="25" y="24"/>
                </a:cxn>
                <a:cxn ang="0">
                  <a:pos x="17" y="24"/>
                </a:cxn>
                <a:cxn ang="0">
                  <a:pos x="12" y="19"/>
                </a:cxn>
                <a:cxn ang="0">
                  <a:pos x="17" y="14"/>
                </a:cxn>
                <a:cxn ang="0">
                  <a:pos x="13" y="14"/>
                </a:cxn>
                <a:cxn ang="0">
                  <a:pos x="8" y="17"/>
                </a:cxn>
                <a:cxn ang="0">
                  <a:pos x="12" y="19"/>
                </a:cxn>
              </a:cxnLst>
              <a:rect l="0" t="0" r="r" b="b"/>
              <a:pathLst>
                <a:path w="25" h="25">
                  <a:moveTo>
                    <a:pt x="17" y="24"/>
                  </a:moveTo>
                  <a:cubicBezTo>
                    <a:pt x="17" y="23"/>
                    <a:pt x="17" y="22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3"/>
                    <a:pt x="13" y="25"/>
                    <a:pt x="9" y="25"/>
                  </a:cubicBezTo>
                  <a:cubicBezTo>
                    <a:pt x="5" y="25"/>
                    <a:pt x="0" y="22"/>
                    <a:pt x="0" y="17"/>
                  </a:cubicBezTo>
                  <a:cubicBezTo>
                    <a:pt x="0" y="10"/>
                    <a:pt x="8" y="9"/>
                    <a:pt x="13" y="9"/>
                  </a:cubicBezTo>
                  <a:cubicBezTo>
                    <a:pt x="14" y="9"/>
                    <a:pt x="16" y="9"/>
                    <a:pt x="17" y="9"/>
                  </a:cubicBezTo>
                  <a:cubicBezTo>
                    <a:pt x="17" y="6"/>
                    <a:pt x="14" y="5"/>
                    <a:pt x="11" y="5"/>
                  </a:cubicBezTo>
                  <a:cubicBezTo>
                    <a:pt x="9" y="5"/>
                    <a:pt x="6" y="6"/>
                    <a:pt x="4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0"/>
                    <a:pt x="9" y="0"/>
                    <a:pt x="13" y="0"/>
                  </a:cubicBezTo>
                  <a:cubicBezTo>
                    <a:pt x="19" y="0"/>
                    <a:pt x="24" y="2"/>
                    <a:pt x="24" y="1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2"/>
                    <a:pt x="25" y="24"/>
                  </a:cubicBezTo>
                  <a:lnTo>
                    <a:pt x="17" y="24"/>
                  </a:lnTo>
                  <a:close/>
                  <a:moveTo>
                    <a:pt x="12" y="19"/>
                  </a:moveTo>
                  <a:cubicBezTo>
                    <a:pt x="15" y="19"/>
                    <a:pt x="17" y="16"/>
                    <a:pt x="17" y="14"/>
                  </a:cubicBezTo>
                  <a:cubicBezTo>
                    <a:pt x="16" y="14"/>
                    <a:pt x="14" y="14"/>
                    <a:pt x="13" y="14"/>
                  </a:cubicBezTo>
                  <a:cubicBezTo>
                    <a:pt x="10" y="14"/>
                    <a:pt x="8" y="14"/>
                    <a:pt x="8" y="17"/>
                  </a:cubicBezTo>
                  <a:cubicBezTo>
                    <a:pt x="8" y="18"/>
                    <a:pt x="10" y="19"/>
                    <a:pt x="12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" name="Rectangle 1443"/>
            <p:cNvSpPr>
              <a:spLocks noChangeArrowheads="1"/>
            </p:cNvSpPr>
            <p:nvPr userDrawn="1"/>
          </p:nvSpPr>
          <p:spPr bwMode="auto">
            <a:xfrm>
              <a:off x="1579" y="242"/>
              <a:ext cx="16" cy="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" name="Freeform 1444"/>
            <p:cNvSpPr>
              <a:spLocks/>
            </p:cNvSpPr>
            <p:nvPr userDrawn="1"/>
          </p:nvSpPr>
          <p:spPr bwMode="auto">
            <a:xfrm>
              <a:off x="994" y="334"/>
              <a:ext cx="42" cy="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0"/>
                </a:cxn>
                <a:cxn ang="0">
                  <a:pos x="42" y="13"/>
                </a:cxn>
                <a:cxn ang="0">
                  <a:pos x="16" y="13"/>
                </a:cxn>
                <a:cxn ang="0">
                  <a:pos x="16" y="27"/>
                </a:cxn>
                <a:cxn ang="0">
                  <a:pos x="42" y="27"/>
                </a:cxn>
                <a:cxn ang="0">
                  <a:pos x="42" y="39"/>
                </a:cxn>
                <a:cxn ang="0">
                  <a:pos x="16" y="39"/>
                </a:cxn>
                <a:cxn ang="0">
                  <a:pos x="16" y="65"/>
                </a:cxn>
                <a:cxn ang="0">
                  <a:pos x="0" y="65"/>
                </a:cxn>
                <a:cxn ang="0">
                  <a:pos x="0" y="0"/>
                </a:cxn>
              </a:cxnLst>
              <a:rect l="0" t="0" r="r" b="b"/>
              <a:pathLst>
                <a:path w="42" h="65">
                  <a:moveTo>
                    <a:pt x="0" y="0"/>
                  </a:moveTo>
                  <a:lnTo>
                    <a:pt x="42" y="0"/>
                  </a:lnTo>
                  <a:lnTo>
                    <a:pt x="42" y="13"/>
                  </a:lnTo>
                  <a:lnTo>
                    <a:pt x="16" y="13"/>
                  </a:lnTo>
                  <a:lnTo>
                    <a:pt x="16" y="27"/>
                  </a:lnTo>
                  <a:lnTo>
                    <a:pt x="42" y="27"/>
                  </a:lnTo>
                  <a:lnTo>
                    <a:pt x="42" y="39"/>
                  </a:lnTo>
                  <a:lnTo>
                    <a:pt x="16" y="39"/>
                  </a:lnTo>
                  <a:lnTo>
                    <a:pt x="16" y="65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" name="Freeform 1445"/>
            <p:cNvSpPr>
              <a:spLocks noEditPoints="1"/>
            </p:cNvSpPr>
            <p:nvPr userDrawn="1"/>
          </p:nvSpPr>
          <p:spPr bwMode="auto">
            <a:xfrm>
              <a:off x="1046" y="330"/>
              <a:ext cx="16" cy="69"/>
            </a:xfrm>
            <a:custGeom>
              <a:avLst/>
              <a:gdLst/>
              <a:ahLst/>
              <a:cxnLst>
                <a:cxn ang="0">
                  <a:pos x="16" y="13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13"/>
                </a:cxn>
                <a:cxn ang="0">
                  <a:pos x="0" y="21"/>
                </a:cxn>
                <a:cxn ang="0">
                  <a:pos x="16" y="21"/>
                </a:cxn>
                <a:cxn ang="0">
                  <a:pos x="16" y="69"/>
                </a:cxn>
                <a:cxn ang="0">
                  <a:pos x="0" y="69"/>
                </a:cxn>
                <a:cxn ang="0">
                  <a:pos x="0" y="21"/>
                </a:cxn>
              </a:cxnLst>
              <a:rect l="0" t="0" r="r" b="b"/>
              <a:pathLst>
                <a:path w="16" h="69">
                  <a:moveTo>
                    <a:pt x="16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13"/>
                  </a:lnTo>
                  <a:close/>
                  <a:moveTo>
                    <a:pt x="0" y="21"/>
                  </a:moveTo>
                  <a:lnTo>
                    <a:pt x="16" y="21"/>
                  </a:lnTo>
                  <a:lnTo>
                    <a:pt x="16" y="69"/>
                  </a:lnTo>
                  <a:lnTo>
                    <a:pt x="0" y="6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" name="Freeform 1446"/>
            <p:cNvSpPr>
              <a:spLocks/>
            </p:cNvSpPr>
            <p:nvPr userDrawn="1"/>
          </p:nvSpPr>
          <p:spPr bwMode="auto">
            <a:xfrm>
              <a:off x="1072" y="349"/>
              <a:ext cx="52" cy="5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1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7" y="0"/>
                </a:cxn>
                <a:cxn ang="0">
                  <a:pos x="26" y="10"/>
                </a:cxn>
                <a:cxn ang="0">
                  <a:pos x="26" y="25"/>
                </a:cxn>
                <a:cxn ang="0">
                  <a:pos x="17" y="25"/>
                </a:cxn>
                <a:cxn ang="0">
                  <a:pos x="17" y="13"/>
                </a:cxn>
                <a:cxn ang="0">
                  <a:pos x="14" y="7"/>
                </a:cxn>
                <a:cxn ang="0">
                  <a:pos x="9" y="14"/>
                </a:cxn>
                <a:cxn ang="0">
                  <a:pos x="9" y="25"/>
                </a:cxn>
                <a:cxn ang="0">
                  <a:pos x="0" y="25"/>
                </a:cxn>
                <a:cxn ang="0">
                  <a:pos x="0" y="1"/>
                </a:cxn>
              </a:cxnLst>
              <a:rect l="0" t="0" r="r" b="b"/>
              <a:pathLst>
                <a:path w="26" h="25">
                  <a:moveTo>
                    <a:pt x="0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2"/>
                    <a:pt x="13" y="0"/>
                    <a:pt x="17" y="0"/>
                  </a:cubicBezTo>
                  <a:cubicBezTo>
                    <a:pt x="23" y="0"/>
                    <a:pt x="26" y="5"/>
                    <a:pt x="26" y="1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9"/>
                    <a:pt x="16" y="7"/>
                    <a:pt x="14" y="7"/>
                  </a:cubicBezTo>
                  <a:cubicBezTo>
                    <a:pt x="10" y="7"/>
                    <a:pt x="9" y="9"/>
                    <a:pt x="9" y="14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" name="Freeform 1447"/>
            <p:cNvSpPr>
              <a:spLocks noEditPoints="1"/>
            </p:cNvSpPr>
            <p:nvPr userDrawn="1"/>
          </p:nvSpPr>
          <p:spPr bwMode="auto">
            <a:xfrm>
              <a:off x="1130" y="349"/>
              <a:ext cx="48" cy="52"/>
            </a:xfrm>
            <a:custGeom>
              <a:avLst/>
              <a:gdLst/>
              <a:ahLst/>
              <a:cxnLst>
                <a:cxn ang="0">
                  <a:pos x="17" y="25"/>
                </a:cxn>
                <a:cxn ang="0">
                  <a:pos x="17" y="21"/>
                </a:cxn>
                <a:cxn ang="0">
                  <a:pos x="17" y="21"/>
                </a:cxn>
                <a:cxn ang="0">
                  <a:pos x="9" y="25"/>
                </a:cxn>
                <a:cxn ang="0">
                  <a:pos x="0" y="18"/>
                </a:cxn>
                <a:cxn ang="0">
                  <a:pos x="12" y="9"/>
                </a:cxn>
                <a:cxn ang="0">
                  <a:pos x="16" y="10"/>
                </a:cxn>
                <a:cxn ang="0">
                  <a:pos x="11" y="6"/>
                </a:cxn>
                <a:cxn ang="0">
                  <a:pos x="3" y="7"/>
                </a:cxn>
                <a:cxn ang="0">
                  <a:pos x="3" y="2"/>
                </a:cxn>
                <a:cxn ang="0">
                  <a:pos x="13" y="0"/>
                </a:cxn>
                <a:cxn ang="0">
                  <a:pos x="24" y="10"/>
                </a:cxn>
                <a:cxn ang="0">
                  <a:pos x="24" y="19"/>
                </a:cxn>
                <a:cxn ang="0">
                  <a:pos x="24" y="25"/>
                </a:cxn>
                <a:cxn ang="0">
                  <a:pos x="17" y="25"/>
                </a:cxn>
                <a:cxn ang="0">
                  <a:pos x="11" y="20"/>
                </a:cxn>
                <a:cxn ang="0">
                  <a:pos x="16" y="14"/>
                </a:cxn>
                <a:cxn ang="0">
                  <a:pos x="13" y="14"/>
                </a:cxn>
                <a:cxn ang="0">
                  <a:pos x="8" y="17"/>
                </a:cxn>
                <a:cxn ang="0">
                  <a:pos x="11" y="20"/>
                </a:cxn>
              </a:cxnLst>
              <a:rect l="0" t="0" r="r" b="b"/>
              <a:pathLst>
                <a:path w="24" h="25">
                  <a:moveTo>
                    <a:pt x="17" y="25"/>
                  </a:moveTo>
                  <a:cubicBezTo>
                    <a:pt x="17" y="23"/>
                    <a:pt x="17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5" y="24"/>
                    <a:pt x="12" y="25"/>
                    <a:pt x="9" y="25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0"/>
                    <a:pt x="8" y="9"/>
                    <a:pt x="12" y="9"/>
                  </a:cubicBezTo>
                  <a:cubicBezTo>
                    <a:pt x="14" y="9"/>
                    <a:pt x="15" y="10"/>
                    <a:pt x="16" y="10"/>
                  </a:cubicBezTo>
                  <a:cubicBezTo>
                    <a:pt x="16" y="7"/>
                    <a:pt x="14" y="6"/>
                    <a:pt x="11" y="6"/>
                  </a:cubicBezTo>
                  <a:cubicBezTo>
                    <a:pt x="8" y="6"/>
                    <a:pt x="6" y="6"/>
                    <a:pt x="3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1"/>
                    <a:pt x="9" y="0"/>
                    <a:pt x="13" y="0"/>
                  </a:cubicBezTo>
                  <a:cubicBezTo>
                    <a:pt x="19" y="0"/>
                    <a:pt x="24" y="3"/>
                    <a:pt x="24" y="1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1"/>
                    <a:pt x="24" y="23"/>
                    <a:pt x="24" y="25"/>
                  </a:cubicBezTo>
                  <a:lnTo>
                    <a:pt x="17" y="25"/>
                  </a:lnTo>
                  <a:close/>
                  <a:moveTo>
                    <a:pt x="11" y="20"/>
                  </a:moveTo>
                  <a:cubicBezTo>
                    <a:pt x="14" y="20"/>
                    <a:pt x="16" y="17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0" y="14"/>
                    <a:pt x="8" y="15"/>
                    <a:pt x="8" y="17"/>
                  </a:cubicBezTo>
                  <a:cubicBezTo>
                    <a:pt x="8" y="19"/>
                    <a:pt x="9" y="20"/>
                    <a:pt x="11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6" name="Freeform 1448"/>
            <p:cNvSpPr>
              <a:spLocks/>
            </p:cNvSpPr>
            <p:nvPr userDrawn="1"/>
          </p:nvSpPr>
          <p:spPr bwMode="auto">
            <a:xfrm>
              <a:off x="1188" y="349"/>
              <a:ext cx="50" cy="5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7" y="1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16" y="0"/>
                </a:cxn>
                <a:cxn ang="0">
                  <a:pos x="25" y="10"/>
                </a:cxn>
                <a:cxn ang="0">
                  <a:pos x="25" y="25"/>
                </a:cxn>
                <a:cxn ang="0">
                  <a:pos x="17" y="25"/>
                </a:cxn>
                <a:cxn ang="0">
                  <a:pos x="17" y="13"/>
                </a:cxn>
                <a:cxn ang="0">
                  <a:pos x="13" y="7"/>
                </a:cxn>
                <a:cxn ang="0">
                  <a:pos x="8" y="14"/>
                </a:cxn>
                <a:cxn ang="0">
                  <a:pos x="8" y="25"/>
                </a:cxn>
                <a:cxn ang="0">
                  <a:pos x="0" y="25"/>
                </a:cxn>
                <a:cxn ang="0">
                  <a:pos x="0" y="1"/>
                </a:cxn>
              </a:cxnLst>
              <a:rect l="0" t="0" r="r" b="b"/>
              <a:pathLst>
                <a:path w="25" h="25">
                  <a:moveTo>
                    <a:pt x="0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2"/>
                    <a:pt x="12" y="0"/>
                    <a:pt x="16" y="0"/>
                  </a:cubicBezTo>
                  <a:cubicBezTo>
                    <a:pt x="23" y="0"/>
                    <a:pt x="25" y="5"/>
                    <a:pt x="25" y="1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9"/>
                    <a:pt x="15" y="7"/>
                    <a:pt x="13" y="7"/>
                  </a:cubicBezTo>
                  <a:cubicBezTo>
                    <a:pt x="10" y="7"/>
                    <a:pt x="8" y="9"/>
                    <a:pt x="8" y="1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7" name="Freeform 1449"/>
            <p:cNvSpPr>
              <a:spLocks/>
            </p:cNvSpPr>
            <p:nvPr userDrawn="1"/>
          </p:nvSpPr>
          <p:spPr bwMode="auto">
            <a:xfrm>
              <a:off x="1246" y="349"/>
              <a:ext cx="40" cy="52"/>
            </a:xfrm>
            <a:custGeom>
              <a:avLst/>
              <a:gdLst/>
              <a:ahLst/>
              <a:cxnLst>
                <a:cxn ang="0">
                  <a:pos x="19" y="8"/>
                </a:cxn>
                <a:cxn ang="0">
                  <a:pos x="14" y="6"/>
                </a:cxn>
                <a:cxn ang="0">
                  <a:pos x="8" y="13"/>
                </a:cxn>
                <a:cxn ang="0">
                  <a:pos x="15" y="19"/>
                </a:cxn>
                <a:cxn ang="0">
                  <a:pos x="20" y="18"/>
                </a:cxn>
                <a:cxn ang="0">
                  <a:pos x="20" y="24"/>
                </a:cxn>
                <a:cxn ang="0">
                  <a:pos x="13" y="25"/>
                </a:cxn>
                <a:cxn ang="0">
                  <a:pos x="0" y="13"/>
                </a:cxn>
                <a:cxn ang="0">
                  <a:pos x="13" y="0"/>
                </a:cxn>
                <a:cxn ang="0">
                  <a:pos x="20" y="1"/>
                </a:cxn>
                <a:cxn ang="0">
                  <a:pos x="19" y="8"/>
                </a:cxn>
              </a:cxnLst>
              <a:rect l="0" t="0" r="r" b="b"/>
              <a:pathLst>
                <a:path w="20" h="25">
                  <a:moveTo>
                    <a:pt x="19" y="8"/>
                  </a:moveTo>
                  <a:cubicBezTo>
                    <a:pt x="18" y="7"/>
                    <a:pt x="16" y="6"/>
                    <a:pt x="14" y="6"/>
                  </a:cubicBezTo>
                  <a:cubicBezTo>
                    <a:pt x="11" y="6"/>
                    <a:pt x="8" y="9"/>
                    <a:pt x="8" y="13"/>
                  </a:cubicBezTo>
                  <a:cubicBezTo>
                    <a:pt x="8" y="17"/>
                    <a:pt x="11" y="19"/>
                    <a:pt x="15" y="19"/>
                  </a:cubicBezTo>
                  <a:cubicBezTo>
                    <a:pt x="17" y="19"/>
                    <a:pt x="19" y="19"/>
                    <a:pt x="20" y="18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8" y="25"/>
                    <a:pt x="16" y="25"/>
                    <a:pt x="13" y="25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6" y="0"/>
                    <a:pt x="18" y="1"/>
                    <a:pt x="20" y="1"/>
                  </a:cubicBezTo>
                  <a:lnTo>
                    <a:pt x="19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8" name="Freeform 1450"/>
            <p:cNvSpPr>
              <a:spLocks noEditPoints="1"/>
            </p:cNvSpPr>
            <p:nvPr userDrawn="1"/>
          </p:nvSpPr>
          <p:spPr bwMode="auto">
            <a:xfrm>
              <a:off x="1290" y="349"/>
              <a:ext cx="50" cy="52"/>
            </a:xfrm>
            <a:custGeom>
              <a:avLst/>
              <a:gdLst/>
              <a:ahLst/>
              <a:cxnLst>
                <a:cxn ang="0">
                  <a:pos x="8" y="15"/>
                </a:cxn>
                <a:cxn ang="0">
                  <a:pos x="15" y="20"/>
                </a:cxn>
                <a:cxn ang="0">
                  <a:pos x="23" y="18"/>
                </a:cxn>
                <a:cxn ang="0">
                  <a:pos x="23" y="24"/>
                </a:cxn>
                <a:cxn ang="0">
                  <a:pos x="14" y="25"/>
                </a:cxn>
                <a:cxn ang="0">
                  <a:pos x="0" y="13"/>
                </a:cxn>
                <a:cxn ang="0">
                  <a:pos x="13" y="0"/>
                </a:cxn>
                <a:cxn ang="0">
                  <a:pos x="25" y="14"/>
                </a:cxn>
                <a:cxn ang="0">
                  <a:pos x="25" y="15"/>
                </a:cxn>
                <a:cxn ang="0">
                  <a:pos x="8" y="15"/>
                </a:cxn>
                <a:cxn ang="0">
                  <a:pos x="17" y="10"/>
                </a:cxn>
                <a:cxn ang="0">
                  <a:pos x="13" y="5"/>
                </a:cxn>
                <a:cxn ang="0">
                  <a:pos x="8" y="10"/>
                </a:cxn>
                <a:cxn ang="0">
                  <a:pos x="17" y="10"/>
                </a:cxn>
              </a:cxnLst>
              <a:rect l="0" t="0" r="r" b="b"/>
              <a:pathLst>
                <a:path w="25" h="25">
                  <a:moveTo>
                    <a:pt x="8" y="15"/>
                  </a:moveTo>
                  <a:cubicBezTo>
                    <a:pt x="9" y="18"/>
                    <a:pt x="11" y="20"/>
                    <a:pt x="15" y="20"/>
                  </a:cubicBezTo>
                  <a:cubicBezTo>
                    <a:pt x="18" y="20"/>
                    <a:pt x="20" y="19"/>
                    <a:pt x="23" y="18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0" y="25"/>
                    <a:pt x="17" y="25"/>
                    <a:pt x="14" y="25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5" y="0"/>
                    <a:pt x="13" y="0"/>
                  </a:cubicBezTo>
                  <a:cubicBezTo>
                    <a:pt x="22" y="0"/>
                    <a:pt x="25" y="6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8" y="15"/>
                  </a:lnTo>
                  <a:close/>
                  <a:moveTo>
                    <a:pt x="17" y="10"/>
                  </a:moveTo>
                  <a:cubicBezTo>
                    <a:pt x="17" y="8"/>
                    <a:pt x="16" y="5"/>
                    <a:pt x="13" y="5"/>
                  </a:cubicBezTo>
                  <a:cubicBezTo>
                    <a:pt x="10" y="5"/>
                    <a:pt x="8" y="8"/>
                    <a:pt x="8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9" name="Freeform 1451"/>
            <p:cNvSpPr>
              <a:spLocks/>
            </p:cNvSpPr>
            <p:nvPr userDrawn="1"/>
          </p:nvSpPr>
          <p:spPr bwMode="auto">
            <a:xfrm>
              <a:off x="1372" y="332"/>
              <a:ext cx="56" cy="68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19" y="33"/>
                </a:cxn>
                <a:cxn ang="0">
                  <a:pos x="0" y="17"/>
                </a:cxn>
                <a:cxn ang="0">
                  <a:pos x="19" y="0"/>
                </a:cxn>
                <a:cxn ang="0">
                  <a:pos x="28" y="2"/>
                </a:cxn>
                <a:cxn ang="0">
                  <a:pos x="27" y="9"/>
                </a:cxn>
                <a:cxn ang="0">
                  <a:pos x="19" y="6"/>
                </a:cxn>
                <a:cxn ang="0">
                  <a:pos x="9" y="17"/>
                </a:cxn>
                <a:cxn ang="0">
                  <a:pos x="20" y="27"/>
                </a:cxn>
                <a:cxn ang="0">
                  <a:pos x="28" y="25"/>
                </a:cxn>
                <a:cxn ang="0">
                  <a:pos x="28" y="32"/>
                </a:cxn>
              </a:cxnLst>
              <a:rect l="0" t="0" r="r" b="b"/>
              <a:pathLst>
                <a:path w="28" h="33">
                  <a:moveTo>
                    <a:pt x="28" y="32"/>
                  </a:moveTo>
                  <a:cubicBezTo>
                    <a:pt x="26" y="32"/>
                    <a:pt x="23" y="33"/>
                    <a:pt x="19" y="33"/>
                  </a:cubicBezTo>
                  <a:cubicBezTo>
                    <a:pt x="10" y="33"/>
                    <a:pt x="0" y="29"/>
                    <a:pt x="0" y="17"/>
                  </a:cubicBezTo>
                  <a:cubicBezTo>
                    <a:pt x="0" y="6"/>
                    <a:pt x="8" y="0"/>
                    <a:pt x="19" y="0"/>
                  </a:cubicBezTo>
                  <a:cubicBezTo>
                    <a:pt x="22" y="0"/>
                    <a:pt x="25" y="1"/>
                    <a:pt x="28" y="2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7"/>
                    <a:pt x="22" y="6"/>
                    <a:pt x="19" y="6"/>
                  </a:cubicBezTo>
                  <a:cubicBezTo>
                    <a:pt x="13" y="6"/>
                    <a:pt x="9" y="11"/>
                    <a:pt x="9" y="17"/>
                  </a:cubicBezTo>
                  <a:cubicBezTo>
                    <a:pt x="9" y="23"/>
                    <a:pt x="13" y="27"/>
                    <a:pt x="20" y="27"/>
                  </a:cubicBezTo>
                  <a:cubicBezTo>
                    <a:pt x="22" y="27"/>
                    <a:pt x="25" y="26"/>
                    <a:pt x="28" y="25"/>
                  </a:cubicBez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0" name="Freeform 1452"/>
            <p:cNvSpPr>
              <a:spLocks noEditPoints="1"/>
            </p:cNvSpPr>
            <p:nvPr userDrawn="1"/>
          </p:nvSpPr>
          <p:spPr bwMode="auto">
            <a:xfrm>
              <a:off x="1432" y="349"/>
              <a:ext cx="57" cy="5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4" y="0"/>
                </a:cxn>
                <a:cxn ang="0">
                  <a:pos x="28" y="13"/>
                </a:cxn>
                <a:cxn ang="0">
                  <a:pos x="14" y="25"/>
                </a:cxn>
                <a:cxn ang="0">
                  <a:pos x="0" y="13"/>
                </a:cxn>
                <a:cxn ang="0">
                  <a:pos x="19" y="13"/>
                </a:cxn>
                <a:cxn ang="0">
                  <a:pos x="14" y="6"/>
                </a:cxn>
                <a:cxn ang="0">
                  <a:pos x="8" y="13"/>
                </a:cxn>
                <a:cxn ang="0">
                  <a:pos x="14" y="19"/>
                </a:cxn>
                <a:cxn ang="0">
                  <a:pos x="19" y="13"/>
                </a:cxn>
              </a:cxnLst>
              <a:rect l="0" t="0" r="r" b="b"/>
              <a:pathLst>
                <a:path w="28" h="25">
                  <a:moveTo>
                    <a:pt x="0" y="13"/>
                  </a:move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8" y="5"/>
                    <a:pt x="28" y="13"/>
                  </a:cubicBezTo>
                  <a:cubicBezTo>
                    <a:pt x="28" y="20"/>
                    <a:pt x="22" y="25"/>
                    <a:pt x="14" y="25"/>
                  </a:cubicBezTo>
                  <a:cubicBezTo>
                    <a:pt x="6" y="25"/>
                    <a:pt x="0" y="20"/>
                    <a:pt x="0" y="13"/>
                  </a:cubicBezTo>
                  <a:close/>
                  <a:moveTo>
                    <a:pt x="19" y="13"/>
                  </a:moveTo>
                  <a:cubicBezTo>
                    <a:pt x="19" y="9"/>
                    <a:pt x="18" y="6"/>
                    <a:pt x="14" y="6"/>
                  </a:cubicBezTo>
                  <a:cubicBezTo>
                    <a:pt x="10" y="6"/>
                    <a:pt x="8" y="9"/>
                    <a:pt x="8" y="13"/>
                  </a:cubicBezTo>
                  <a:cubicBezTo>
                    <a:pt x="8" y="16"/>
                    <a:pt x="10" y="19"/>
                    <a:pt x="14" y="19"/>
                  </a:cubicBezTo>
                  <a:cubicBezTo>
                    <a:pt x="18" y="19"/>
                    <a:pt x="19" y="16"/>
                    <a:pt x="19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1" name="Freeform 1453"/>
            <p:cNvSpPr>
              <a:spLocks/>
            </p:cNvSpPr>
            <p:nvPr userDrawn="1"/>
          </p:nvSpPr>
          <p:spPr bwMode="auto">
            <a:xfrm>
              <a:off x="1495" y="349"/>
              <a:ext cx="34" cy="52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14" y="7"/>
                </a:cxn>
                <a:cxn ang="0">
                  <a:pos x="8" y="14"/>
                </a:cxn>
                <a:cxn ang="0">
                  <a:pos x="8" y="25"/>
                </a:cxn>
                <a:cxn ang="0">
                  <a:pos x="0" y="25"/>
                </a:cxn>
                <a:cxn ang="0">
                  <a:pos x="0" y="1"/>
                </a:cxn>
                <a:cxn ang="0">
                  <a:pos x="8" y="1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5" y="0"/>
                </a:cxn>
                <a:cxn ang="0">
                  <a:pos x="17" y="0"/>
                </a:cxn>
                <a:cxn ang="0">
                  <a:pos x="17" y="7"/>
                </a:cxn>
              </a:cxnLst>
              <a:rect l="0" t="0" r="r" b="b"/>
              <a:pathLst>
                <a:path w="17" h="25">
                  <a:moveTo>
                    <a:pt x="17" y="7"/>
                  </a:moveTo>
                  <a:cubicBezTo>
                    <a:pt x="16" y="7"/>
                    <a:pt x="15" y="7"/>
                    <a:pt x="14" y="7"/>
                  </a:cubicBezTo>
                  <a:cubicBezTo>
                    <a:pt x="10" y="7"/>
                    <a:pt x="8" y="10"/>
                    <a:pt x="8" y="1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6" y="0"/>
                    <a:pt x="17" y="0"/>
                    <a:pt x="17" y="0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2" name="Freeform 1454"/>
            <p:cNvSpPr>
              <a:spLocks noEditPoints="1"/>
            </p:cNvSpPr>
            <p:nvPr userDrawn="1"/>
          </p:nvSpPr>
          <p:spPr bwMode="auto">
            <a:xfrm>
              <a:off x="1535" y="349"/>
              <a:ext cx="52" cy="6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1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7" y="0"/>
                </a:cxn>
                <a:cxn ang="0">
                  <a:pos x="27" y="12"/>
                </a:cxn>
                <a:cxn ang="0">
                  <a:pos x="16" y="25"/>
                </a:cxn>
                <a:cxn ang="0">
                  <a:pos x="8" y="21"/>
                </a:cxn>
                <a:cxn ang="0">
                  <a:pos x="8" y="21"/>
                </a:cxn>
                <a:cxn ang="0">
                  <a:pos x="8" y="34"/>
                </a:cxn>
                <a:cxn ang="0">
                  <a:pos x="0" y="34"/>
                </a:cxn>
                <a:cxn ang="0">
                  <a:pos x="0" y="1"/>
                </a:cxn>
                <a:cxn ang="0">
                  <a:pos x="13" y="6"/>
                </a:cxn>
                <a:cxn ang="0">
                  <a:pos x="8" y="13"/>
                </a:cxn>
                <a:cxn ang="0">
                  <a:pos x="13" y="19"/>
                </a:cxn>
                <a:cxn ang="0">
                  <a:pos x="18" y="12"/>
                </a:cxn>
                <a:cxn ang="0">
                  <a:pos x="13" y="6"/>
                </a:cxn>
              </a:cxnLst>
              <a:rect l="0" t="0" r="r" b="b"/>
              <a:pathLst>
                <a:path w="27" h="34">
                  <a:moveTo>
                    <a:pt x="0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3" y="0"/>
                    <a:pt x="27" y="6"/>
                    <a:pt x="27" y="12"/>
                  </a:cubicBezTo>
                  <a:cubicBezTo>
                    <a:pt x="27" y="19"/>
                    <a:pt x="23" y="25"/>
                    <a:pt x="16" y="25"/>
                  </a:cubicBezTo>
                  <a:cubicBezTo>
                    <a:pt x="13" y="25"/>
                    <a:pt x="10" y="24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1"/>
                  </a:lnTo>
                  <a:close/>
                  <a:moveTo>
                    <a:pt x="13" y="6"/>
                  </a:moveTo>
                  <a:cubicBezTo>
                    <a:pt x="10" y="6"/>
                    <a:pt x="8" y="9"/>
                    <a:pt x="8" y="13"/>
                  </a:cubicBezTo>
                  <a:cubicBezTo>
                    <a:pt x="8" y="16"/>
                    <a:pt x="11" y="19"/>
                    <a:pt x="13" y="19"/>
                  </a:cubicBezTo>
                  <a:cubicBezTo>
                    <a:pt x="16" y="19"/>
                    <a:pt x="18" y="16"/>
                    <a:pt x="18" y="12"/>
                  </a:cubicBezTo>
                  <a:cubicBezTo>
                    <a:pt x="18" y="9"/>
                    <a:pt x="17" y="6"/>
                    <a:pt x="13" y="6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3" name="Freeform 1455"/>
            <p:cNvSpPr>
              <a:spLocks noEditPoints="1"/>
            </p:cNvSpPr>
            <p:nvPr userDrawn="1"/>
          </p:nvSpPr>
          <p:spPr bwMode="auto">
            <a:xfrm>
              <a:off x="1593" y="349"/>
              <a:ext cx="56" cy="5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4" y="0"/>
                </a:cxn>
                <a:cxn ang="0">
                  <a:pos x="28" y="13"/>
                </a:cxn>
                <a:cxn ang="0">
                  <a:pos x="14" y="25"/>
                </a:cxn>
                <a:cxn ang="0">
                  <a:pos x="0" y="13"/>
                </a:cxn>
                <a:cxn ang="0">
                  <a:pos x="19" y="13"/>
                </a:cxn>
                <a:cxn ang="0">
                  <a:pos x="14" y="6"/>
                </a:cxn>
                <a:cxn ang="0">
                  <a:pos x="9" y="13"/>
                </a:cxn>
                <a:cxn ang="0">
                  <a:pos x="14" y="19"/>
                </a:cxn>
                <a:cxn ang="0">
                  <a:pos x="19" y="13"/>
                </a:cxn>
              </a:cxnLst>
              <a:rect l="0" t="0" r="r" b="b"/>
              <a:pathLst>
                <a:path w="28" h="25">
                  <a:moveTo>
                    <a:pt x="0" y="13"/>
                  </a:move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8" y="5"/>
                    <a:pt x="28" y="13"/>
                  </a:cubicBezTo>
                  <a:cubicBezTo>
                    <a:pt x="28" y="20"/>
                    <a:pt x="22" y="25"/>
                    <a:pt x="14" y="25"/>
                  </a:cubicBezTo>
                  <a:cubicBezTo>
                    <a:pt x="6" y="25"/>
                    <a:pt x="0" y="20"/>
                    <a:pt x="0" y="13"/>
                  </a:cubicBezTo>
                  <a:close/>
                  <a:moveTo>
                    <a:pt x="19" y="13"/>
                  </a:moveTo>
                  <a:cubicBezTo>
                    <a:pt x="19" y="9"/>
                    <a:pt x="18" y="6"/>
                    <a:pt x="14" y="6"/>
                  </a:cubicBezTo>
                  <a:cubicBezTo>
                    <a:pt x="10" y="6"/>
                    <a:pt x="9" y="9"/>
                    <a:pt x="9" y="13"/>
                  </a:cubicBezTo>
                  <a:cubicBezTo>
                    <a:pt x="9" y="16"/>
                    <a:pt x="10" y="19"/>
                    <a:pt x="14" y="19"/>
                  </a:cubicBezTo>
                  <a:cubicBezTo>
                    <a:pt x="18" y="19"/>
                    <a:pt x="19" y="16"/>
                    <a:pt x="19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4" name="Freeform 1456"/>
            <p:cNvSpPr>
              <a:spLocks/>
            </p:cNvSpPr>
            <p:nvPr userDrawn="1"/>
          </p:nvSpPr>
          <p:spPr bwMode="auto">
            <a:xfrm>
              <a:off x="1655" y="349"/>
              <a:ext cx="36" cy="52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15" y="7"/>
                </a:cxn>
                <a:cxn ang="0">
                  <a:pos x="9" y="14"/>
                </a:cxn>
                <a:cxn ang="0">
                  <a:pos x="9" y="25"/>
                </a:cxn>
                <a:cxn ang="0">
                  <a:pos x="0" y="25"/>
                </a:cxn>
                <a:cxn ang="0">
                  <a:pos x="0" y="1"/>
                </a:cxn>
                <a:cxn ang="0">
                  <a:pos x="8" y="1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5" y="0"/>
                </a:cxn>
                <a:cxn ang="0">
                  <a:pos x="18" y="0"/>
                </a:cxn>
                <a:cxn ang="0">
                  <a:pos x="17" y="7"/>
                </a:cxn>
              </a:cxnLst>
              <a:rect l="0" t="0" r="r" b="b"/>
              <a:pathLst>
                <a:path w="18" h="25">
                  <a:moveTo>
                    <a:pt x="17" y="7"/>
                  </a:moveTo>
                  <a:cubicBezTo>
                    <a:pt x="16" y="7"/>
                    <a:pt x="16" y="7"/>
                    <a:pt x="15" y="7"/>
                  </a:cubicBezTo>
                  <a:cubicBezTo>
                    <a:pt x="11" y="7"/>
                    <a:pt x="9" y="10"/>
                    <a:pt x="9" y="14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5" name="Freeform 1457"/>
            <p:cNvSpPr>
              <a:spLocks noEditPoints="1"/>
            </p:cNvSpPr>
            <p:nvPr userDrawn="1"/>
          </p:nvSpPr>
          <p:spPr bwMode="auto">
            <a:xfrm>
              <a:off x="1693" y="349"/>
              <a:ext cx="48" cy="52"/>
            </a:xfrm>
            <a:custGeom>
              <a:avLst/>
              <a:gdLst/>
              <a:ahLst/>
              <a:cxnLst>
                <a:cxn ang="0">
                  <a:pos x="17" y="25"/>
                </a:cxn>
                <a:cxn ang="0">
                  <a:pos x="17" y="21"/>
                </a:cxn>
                <a:cxn ang="0">
                  <a:pos x="16" y="21"/>
                </a:cxn>
                <a:cxn ang="0">
                  <a:pos x="9" y="25"/>
                </a:cxn>
                <a:cxn ang="0">
                  <a:pos x="0" y="18"/>
                </a:cxn>
                <a:cxn ang="0">
                  <a:pos x="12" y="9"/>
                </a:cxn>
                <a:cxn ang="0">
                  <a:pos x="16" y="10"/>
                </a:cxn>
                <a:cxn ang="0">
                  <a:pos x="11" y="6"/>
                </a:cxn>
                <a:cxn ang="0">
                  <a:pos x="3" y="7"/>
                </a:cxn>
                <a:cxn ang="0">
                  <a:pos x="3" y="2"/>
                </a:cxn>
                <a:cxn ang="0">
                  <a:pos x="13" y="0"/>
                </a:cxn>
                <a:cxn ang="0">
                  <a:pos x="24" y="10"/>
                </a:cxn>
                <a:cxn ang="0">
                  <a:pos x="24" y="19"/>
                </a:cxn>
                <a:cxn ang="0">
                  <a:pos x="24" y="25"/>
                </a:cxn>
                <a:cxn ang="0">
                  <a:pos x="17" y="25"/>
                </a:cxn>
                <a:cxn ang="0">
                  <a:pos x="11" y="20"/>
                </a:cxn>
                <a:cxn ang="0">
                  <a:pos x="16" y="14"/>
                </a:cxn>
                <a:cxn ang="0">
                  <a:pos x="13" y="14"/>
                </a:cxn>
                <a:cxn ang="0">
                  <a:pos x="8" y="17"/>
                </a:cxn>
                <a:cxn ang="0">
                  <a:pos x="11" y="20"/>
                </a:cxn>
              </a:cxnLst>
              <a:rect l="0" t="0" r="r" b="b"/>
              <a:pathLst>
                <a:path w="24" h="25">
                  <a:moveTo>
                    <a:pt x="17" y="25"/>
                  </a:moveTo>
                  <a:cubicBezTo>
                    <a:pt x="17" y="23"/>
                    <a:pt x="17" y="22"/>
                    <a:pt x="17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4"/>
                    <a:pt x="12" y="25"/>
                    <a:pt x="9" y="25"/>
                  </a:cubicBezTo>
                  <a:cubicBezTo>
                    <a:pt x="4" y="25"/>
                    <a:pt x="0" y="23"/>
                    <a:pt x="0" y="18"/>
                  </a:cubicBezTo>
                  <a:cubicBezTo>
                    <a:pt x="0" y="10"/>
                    <a:pt x="8" y="9"/>
                    <a:pt x="12" y="9"/>
                  </a:cubicBezTo>
                  <a:cubicBezTo>
                    <a:pt x="14" y="9"/>
                    <a:pt x="15" y="10"/>
                    <a:pt x="16" y="10"/>
                  </a:cubicBezTo>
                  <a:cubicBezTo>
                    <a:pt x="16" y="7"/>
                    <a:pt x="14" y="6"/>
                    <a:pt x="11" y="6"/>
                  </a:cubicBezTo>
                  <a:cubicBezTo>
                    <a:pt x="8" y="6"/>
                    <a:pt x="5" y="6"/>
                    <a:pt x="3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1"/>
                    <a:pt x="9" y="0"/>
                    <a:pt x="13" y="0"/>
                  </a:cubicBezTo>
                  <a:cubicBezTo>
                    <a:pt x="19" y="0"/>
                    <a:pt x="24" y="3"/>
                    <a:pt x="24" y="10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1"/>
                    <a:pt x="24" y="23"/>
                    <a:pt x="24" y="25"/>
                  </a:cubicBezTo>
                  <a:lnTo>
                    <a:pt x="17" y="25"/>
                  </a:lnTo>
                  <a:close/>
                  <a:moveTo>
                    <a:pt x="11" y="20"/>
                  </a:moveTo>
                  <a:cubicBezTo>
                    <a:pt x="14" y="20"/>
                    <a:pt x="16" y="17"/>
                    <a:pt x="16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10" y="14"/>
                    <a:pt x="8" y="15"/>
                    <a:pt x="8" y="17"/>
                  </a:cubicBezTo>
                  <a:cubicBezTo>
                    <a:pt x="8" y="19"/>
                    <a:pt x="9" y="20"/>
                    <a:pt x="11" y="2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6" name="Freeform 1458"/>
            <p:cNvSpPr>
              <a:spLocks/>
            </p:cNvSpPr>
            <p:nvPr userDrawn="1"/>
          </p:nvSpPr>
          <p:spPr bwMode="auto">
            <a:xfrm>
              <a:off x="1747" y="334"/>
              <a:ext cx="38" cy="6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4" y="2"/>
                </a:cxn>
                <a:cxn ang="0">
                  <a:pos x="12" y="0"/>
                </a:cxn>
                <a:cxn ang="0">
                  <a:pos x="12" y="8"/>
                </a:cxn>
                <a:cxn ang="0">
                  <a:pos x="18" y="8"/>
                </a:cxn>
                <a:cxn ang="0">
                  <a:pos x="18" y="13"/>
                </a:cxn>
                <a:cxn ang="0">
                  <a:pos x="12" y="13"/>
                </a:cxn>
                <a:cxn ang="0">
                  <a:pos x="12" y="22"/>
                </a:cxn>
                <a:cxn ang="0">
                  <a:pos x="16" y="27"/>
                </a:cxn>
                <a:cxn ang="0">
                  <a:pos x="18" y="26"/>
                </a:cxn>
                <a:cxn ang="0">
                  <a:pos x="19" y="32"/>
                </a:cxn>
                <a:cxn ang="0">
                  <a:pos x="13" y="32"/>
                </a:cxn>
                <a:cxn ang="0">
                  <a:pos x="4" y="23"/>
                </a:cxn>
                <a:cxn ang="0">
                  <a:pos x="4" y="13"/>
                </a:cxn>
                <a:cxn ang="0">
                  <a:pos x="0" y="13"/>
                </a:cxn>
                <a:cxn ang="0">
                  <a:pos x="0" y="8"/>
                </a:cxn>
              </a:cxnLst>
              <a:rect l="0" t="0" r="r" b="b"/>
              <a:pathLst>
                <a:path w="19" h="32">
                  <a:moveTo>
                    <a:pt x="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5"/>
                    <a:pt x="13" y="27"/>
                    <a:pt x="16" y="27"/>
                  </a:cubicBezTo>
                  <a:cubicBezTo>
                    <a:pt x="17" y="27"/>
                    <a:pt x="17" y="26"/>
                    <a:pt x="18" y="26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7" y="32"/>
                    <a:pt x="15" y="32"/>
                    <a:pt x="13" y="32"/>
                  </a:cubicBezTo>
                  <a:cubicBezTo>
                    <a:pt x="6" y="32"/>
                    <a:pt x="4" y="29"/>
                    <a:pt x="4" y="2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7" name="Freeform 1459"/>
            <p:cNvSpPr>
              <a:spLocks noEditPoints="1"/>
            </p:cNvSpPr>
            <p:nvPr userDrawn="1"/>
          </p:nvSpPr>
          <p:spPr bwMode="auto">
            <a:xfrm>
              <a:off x="1791" y="330"/>
              <a:ext cx="18" cy="69"/>
            </a:xfrm>
            <a:custGeom>
              <a:avLst/>
              <a:gdLst/>
              <a:ahLst/>
              <a:cxnLst>
                <a:cxn ang="0">
                  <a:pos x="18" y="13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18" y="0"/>
                </a:cxn>
                <a:cxn ang="0">
                  <a:pos x="18" y="13"/>
                </a:cxn>
                <a:cxn ang="0">
                  <a:pos x="0" y="21"/>
                </a:cxn>
                <a:cxn ang="0">
                  <a:pos x="18" y="21"/>
                </a:cxn>
                <a:cxn ang="0">
                  <a:pos x="18" y="69"/>
                </a:cxn>
                <a:cxn ang="0">
                  <a:pos x="0" y="69"/>
                </a:cxn>
                <a:cxn ang="0">
                  <a:pos x="0" y="21"/>
                </a:cxn>
              </a:cxnLst>
              <a:rect l="0" t="0" r="r" b="b"/>
              <a:pathLst>
                <a:path w="18" h="69">
                  <a:moveTo>
                    <a:pt x="18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13"/>
                  </a:lnTo>
                  <a:close/>
                  <a:moveTo>
                    <a:pt x="0" y="21"/>
                  </a:moveTo>
                  <a:lnTo>
                    <a:pt x="18" y="21"/>
                  </a:lnTo>
                  <a:lnTo>
                    <a:pt x="18" y="69"/>
                  </a:lnTo>
                  <a:lnTo>
                    <a:pt x="0" y="6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8" name="Freeform 1460"/>
            <p:cNvSpPr>
              <a:spLocks noEditPoints="1"/>
            </p:cNvSpPr>
            <p:nvPr userDrawn="1"/>
          </p:nvSpPr>
          <p:spPr bwMode="auto">
            <a:xfrm>
              <a:off x="1817" y="349"/>
              <a:ext cx="56" cy="52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14" y="0"/>
                </a:cxn>
                <a:cxn ang="0">
                  <a:pos x="28" y="13"/>
                </a:cxn>
                <a:cxn ang="0">
                  <a:pos x="14" y="25"/>
                </a:cxn>
                <a:cxn ang="0">
                  <a:pos x="0" y="13"/>
                </a:cxn>
                <a:cxn ang="0">
                  <a:pos x="19" y="13"/>
                </a:cxn>
                <a:cxn ang="0">
                  <a:pos x="14" y="6"/>
                </a:cxn>
                <a:cxn ang="0">
                  <a:pos x="9" y="13"/>
                </a:cxn>
                <a:cxn ang="0">
                  <a:pos x="14" y="19"/>
                </a:cxn>
                <a:cxn ang="0">
                  <a:pos x="19" y="13"/>
                </a:cxn>
              </a:cxnLst>
              <a:rect l="0" t="0" r="r" b="b"/>
              <a:pathLst>
                <a:path w="28" h="25">
                  <a:moveTo>
                    <a:pt x="0" y="13"/>
                  </a:moveTo>
                  <a:cubicBezTo>
                    <a:pt x="0" y="5"/>
                    <a:pt x="6" y="0"/>
                    <a:pt x="14" y="0"/>
                  </a:cubicBezTo>
                  <a:cubicBezTo>
                    <a:pt x="22" y="0"/>
                    <a:pt x="28" y="5"/>
                    <a:pt x="28" y="13"/>
                  </a:cubicBezTo>
                  <a:cubicBezTo>
                    <a:pt x="28" y="20"/>
                    <a:pt x="22" y="25"/>
                    <a:pt x="14" y="25"/>
                  </a:cubicBezTo>
                  <a:cubicBezTo>
                    <a:pt x="6" y="25"/>
                    <a:pt x="0" y="20"/>
                    <a:pt x="0" y="13"/>
                  </a:cubicBezTo>
                  <a:close/>
                  <a:moveTo>
                    <a:pt x="19" y="13"/>
                  </a:moveTo>
                  <a:cubicBezTo>
                    <a:pt x="19" y="9"/>
                    <a:pt x="18" y="6"/>
                    <a:pt x="14" y="6"/>
                  </a:cubicBezTo>
                  <a:cubicBezTo>
                    <a:pt x="10" y="6"/>
                    <a:pt x="9" y="9"/>
                    <a:pt x="9" y="13"/>
                  </a:cubicBezTo>
                  <a:cubicBezTo>
                    <a:pt x="9" y="16"/>
                    <a:pt x="10" y="19"/>
                    <a:pt x="14" y="19"/>
                  </a:cubicBezTo>
                  <a:cubicBezTo>
                    <a:pt x="18" y="19"/>
                    <a:pt x="19" y="16"/>
                    <a:pt x="19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39" name="Freeform 1461"/>
            <p:cNvSpPr>
              <a:spLocks/>
            </p:cNvSpPr>
            <p:nvPr userDrawn="1"/>
          </p:nvSpPr>
          <p:spPr bwMode="auto">
            <a:xfrm>
              <a:off x="1879" y="349"/>
              <a:ext cx="52" cy="5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1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16" y="0"/>
                </a:cxn>
                <a:cxn ang="0">
                  <a:pos x="26" y="10"/>
                </a:cxn>
                <a:cxn ang="0">
                  <a:pos x="26" y="25"/>
                </a:cxn>
                <a:cxn ang="0">
                  <a:pos x="17" y="25"/>
                </a:cxn>
                <a:cxn ang="0">
                  <a:pos x="17" y="13"/>
                </a:cxn>
                <a:cxn ang="0">
                  <a:pos x="14" y="7"/>
                </a:cxn>
                <a:cxn ang="0">
                  <a:pos x="8" y="14"/>
                </a:cxn>
                <a:cxn ang="0">
                  <a:pos x="8" y="25"/>
                </a:cxn>
                <a:cxn ang="0">
                  <a:pos x="0" y="25"/>
                </a:cxn>
                <a:cxn ang="0">
                  <a:pos x="0" y="1"/>
                </a:cxn>
              </a:cxnLst>
              <a:rect l="0" t="0" r="r" b="b"/>
              <a:pathLst>
                <a:path w="26" h="25">
                  <a:moveTo>
                    <a:pt x="0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2"/>
                    <a:pt x="13" y="0"/>
                    <a:pt x="16" y="0"/>
                  </a:cubicBezTo>
                  <a:cubicBezTo>
                    <a:pt x="23" y="0"/>
                    <a:pt x="26" y="5"/>
                    <a:pt x="26" y="1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9"/>
                    <a:pt x="16" y="7"/>
                    <a:pt x="14" y="7"/>
                  </a:cubicBezTo>
                  <a:cubicBezTo>
                    <a:pt x="10" y="7"/>
                    <a:pt x="8" y="9"/>
                    <a:pt x="8" y="1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0" name="Freeform 1462"/>
            <p:cNvSpPr>
              <a:spLocks/>
            </p:cNvSpPr>
            <p:nvPr userDrawn="1"/>
          </p:nvSpPr>
          <p:spPr bwMode="auto">
            <a:xfrm>
              <a:off x="990" y="425"/>
              <a:ext cx="48" cy="38"/>
            </a:xfrm>
            <a:custGeom>
              <a:avLst/>
              <a:gdLst/>
              <a:ahLst/>
              <a:cxnLst>
                <a:cxn ang="0">
                  <a:pos x="38" y="38"/>
                </a:cxn>
                <a:cxn ang="0">
                  <a:pos x="34" y="38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16" y="38"/>
                </a:cxn>
                <a:cxn ang="0">
                  <a:pos x="10" y="38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34"/>
                </a:cxn>
                <a:cxn ang="0">
                  <a:pos x="14" y="34"/>
                </a:cxn>
                <a:cxn ang="0">
                  <a:pos x="22" y="0"/>
                </a:cxn>
                <a:cxn ang="0">
                  <a:pos x="26" y="0"/>
                </a:cxn>
                <a:cxn ang="0">
                  <a:pos x="36" y="34"/>
                </a:cxn>
                <a:cxn ang="0">
                  <a:pos x="36" y="34"/>
                </a:cxn>
                <a:cxn ang="0">
                  <a:pos x="46" y="0"/>
                </a:cxn>
                <a:cxn ang="0">
                  <a:pos x="48" y="0"/>
                </a:cxn>
                <a:cxn ang="0">
                  <a:pos x="38" y="38"/>
                </a:cxn>
              </a:cxnLst>
              <a:rect l="0" t="0" r="r" b="b"/>
              <a:pathLst>
                <a:path w="48" h="38">
                  <a:moveTo>
                    <a:pt x="38" y="38"/>
                  </a:moveTo>
                  <a:lnTo>
                    <a:pt x="34" y="3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16" y="38"/>
                  </a:lnTo>
                  <a:lnTo>
                    <a:pt x="10" y="38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1" name="Freeform 1463"/>
            <p:cNvSpPr>
              <a:spLocks noEditPoints="1"/>
            </p:cNvSpPr>
            <p:nvPr userDrawn="1"/>
          </p:nvSpPr>
          <p:spPr bwMode="auto">
            <a:xfrm>
              <a:off x="1040" y="435"/>
              <a:ext cx="24" cy="2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7"/>
                </a:cxn>
                <a:cxn ang="0">
                  <a:pos x="6" y="14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6" y="13"/>
                </a:cxn>
                <a:cxn ang="0">
                  <a:pos x="11" y="7"/>
                </a:cxn>
                <a:cxn ang="0">
                  <a:pos x="6" y="1"/>
                </a:cxn>
                <a:cxn ang="0">
                  <a:pos x="2" y="7"/>
                </a:cxn>
                <a:cxn ang="0">
                  <a:pos x="6" y="13"/>
                </a:cxn>
              </a:cxnLst>
              <a:rect l="0" t="0" r="r" b="b"/>
              <a:pathLst>
                <a:path w="12" h="14">
                  <a:moveTo>
                    <a:pt x="6" y="0"/>
                  </a:moveTo>
                  <a:cubicBezTo>
                    <a:pt x="10" y="0"/>
                    <a:pt x="12" y="3"/>
                    <a:pt x="12" y="7"/>
                  </a:cubicBezTo>
                  <a:cubicBezTo>
                    <a:pt x="12" y="11"/>
                    <a:pt x="10" y="14"/>
                    <a:pt x="6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lose/>
                  <a:moveTo>
                    <a:pt x="6" y="13"/>
                  </a:moveTo>
                  <a:cubicBezTo>
                    <a:pt x="9" y="13"/>
                    <a:pt x="11" y="10"/>
                    <a:pt x="11" y="7"/>
                  </a:cubicBezTo>
                  <a:cubicBezTo>
                    <a:pt x="11" y="4"/>
                    <a:pt x="9" y="1"/>
                    <a:pt x="6" y="1"/>
                  </a:cubicBezTo>
                  <a:cubicBezTo>
                    <a:pt x="3" y="1"/>
                    <a:pt x="2" y="4"/>
                    <a:pt x="2" y="7"/>
                  </a:cubicBezTo>
                  <a:cubicBezTo>
                    <a:pt x="2" y="10"/>
                    <a:pt x="3" y="13"/>
                    <a:pt x="6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2" name="Freeform 1464"/>
            <p:cNvSpPr>
              <a:spLocks/>
            </p:cNvSpPr>
            <p:nvPr userDrawn="1"/>
          </p:nvSpPr>
          <p:spPr bwMode="auto">
            <a:xfrm>
              <a:off x="1070" y="435"/>
              <a:ext cx="12" cy="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2" y="7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0" y="3"/>
                </a:cxn>
              </a:cxnLst>
              <a:rect l="0" t="0" r="r" b="b"/>
              <a:pathLst>
                <a:path w="6" h="14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3" y="2"/>
                    <a:pt x="2" y="5"/>
                    <a:pt x="2" y="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3" name="Rectangle 1465"/>
            <p:cNvSpPr>
              <a:spLocks noChangeArrowheads="1"/>
            </p:cNvSpPr>
            <p:nvPr userDrawn="1"/>
          </p:nvSpPr>
          <p:spPr bwMode="auto">
            <a:xfrm>
              <a:off x="1088" y="423"/>
              <a:ext cx="2" cy="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4" name="Freeform 1466"/>
            <p:cNvSpPr>
              <a:spLocks noEditPoints="1"/>
            </p:cNvSpPr>
            <p:nvPr userDrawn="1"/>
          </p:nvSpPr>
          <p:spPr bwMode="auto">
            <a:xfrm>
              <a:off x="1096" y="423"/>
              <a:ext cx="24" cy="40"/>
            </a:xfrm>
            <a:custGeom>
              <a:avLst/>
              <a:gdLst/>
              <a:ahLst/>
              <a:cxnLst>
                <a:cxn ang="0">
                  <a:pos x="12" y="20"/>
                </a:cxn>
                <a:cxn ang="0">
                  <a:pos x="10" y="20"/>
                </a:cxn>
                <a:cxn ang="0">
                  <a:pos x="10" y="17"/>
                </a:cxn>
                <a:cxn ang="0">
                  <a:pos x="10" y="17"/>
                </a:cxn>
                <a:cxn ang="0">
                  <a:pos x="6" y="20"/>
                </a:cxn>
                <a:cxn ang="0">
                  <a:pos x="0" y="13"/>
                </a:cxn>
                <a:cxn ang="0">
                  <a:pos x="6" y="6"/>
                </a:cxn>
                <a:cxn ang="0">
                  <a:pos x="10" y="9"/>
                </a:cxn>
                <a:cxn ang="0">
                  <a:pos x="10" y="9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12" y="20"/>
                </a:cxn>
                <a:cxn ang="0">
                  <a:pos x="6" y="19"/>
                </a:cxn>
                <a:cxn ang="0">
                  <a:pos x="10" y="13"/>
                </a:cxn>
                <a:cxn ang="0">
                  <a:pos x="6" y="7"/>
                </a:cxn>
                <a:cxn ang="0">
                  <a:pos x="2" y="13"/>
                </a:cxn>
                <a:cxn ang="0">
                  <a:pos x="6" y="19"/>
                </a:cxn>
              </a:cxnLst>
              <a:rect l="0" t="0" r="r" b="b"/>
              <a:pathLst>
                <a:path w="12" h="20">
                  <a:moveTo>
                    <a:pt x="12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9"/>
                    <a:pt x="8" y="20"/>
                    <a:pt x="6" y="20"/>
                  </a:cubicBezTo>
                  <a:cubicBezTo>
                    <a:pt x="2" y="20"/>
                    <a:pt x="0" y="17"/>
                    <a:pt x="0" y="13"/>
                  </a:cubicBezTo>
                  <a:cubicBezTo>
                    <a:pt x="0" y="9"/>
                    <a:pt x="2" y="6"/>
                    <a:pt x="6" y="6"/>
                  </a:cubicBezTo>
                  <a:cubicBezTo>
                    <a:pt x="8" y="6"/>
                    <a:pt x="10" y="8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12" y="20"/>
                  </a:lnTo>
                  <a:close/>
                  <a:moveTo>
                    <a:pt x="6" y="19"/>
                  </a:moveTo>
                  <a:cubicBezTo>
                    <a:pt x="9" y="19"/>
                    <a:pt x="10" y="15"/>
                    <a:pt x="10" y="13"/>
                  </a:cubicBezTo>
                  <a:cubicBezTo>
                    <a:pt x="10" y="11"/>
                    <a:pt x="9" y="7"/>
                    <a:pt x="6" y="7"/>
                  </a:cubicBezTo>
                  <a:cubicBezTo>
                    <a:pt x="3" y="7"/>
                    <a:pt x="2" y="10"/>
                    <a:pt x="2" y="13"/>
                  </a:cubicBezTo>
                  <a:cubicBezTo>
                    <a:pt x="2" y="16"/>
                    <a:pt x="3" y="19"/>
                    <a:pt x="6" y="1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5" name="Freeform 1467"/>
            <p:cNvSpPr>
              <a:spLocks noEditPoints="1"/>
            </p:cNvSpPr>
            <p:nvPr userDrawn="1"/>
          </p:nvSpPr>
          <p:spPr bwMode="auto">
            <a:xfrm>
              <a:off x="1140" y="425"/>
              <a:ext cx="22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10" y="5"/>
                </a:cxn>
                <a:cxn ang="0">
                  <a:pos x="7" y="9"/>
                </a:cxn>
                <a:cxn ang="0">
                  <a:pos x="7" y="9"/>
                </a:cxn>
                <a:cxn ang="0">
                  <a:pos x="11" y="13"/>
                </a:cxn>
                <a:cxn ang="0">
                  <a:pos x="4" y="19"/>
                </a:cxn>
                <a:cxn ang="0">
                  <a:pos x="0" y="19"/>
                </a:cxn>
                <a:cxn ang="0">
                  <a:pos x="0" y="0"/>
                </a:cxn>
                <a:cxn ang="0">
                  <a:pos x="2" y="17"/>
                </a:cxn>
                <a:cxn ang="0">
                  <a:pos x="4" y="17"/>
                </a:cxn>
                <a:cxn ang="0">
                  <a:pos x="9" y="13"/>
                </a:cxn>
                <a:cxn ang="0">
                  <a:pos x="4" y="10"/>
                </a:cxn>
                <a:cxn ang="0">
                  <a:pos x="2" y="10"/>
                </a:cxn>
                <a:cxn ang="0">
                  <a:pos x="2" y="17"/>
                </a:cxn>
                <a:cxn ang="0">
                  <a:pos x="2" y="8"/>
                </a:cxn>
                <a:cxn ang="0">
                  <a:pos x="4" y="8"/>
                </a:cxn>
                <a:cxn ang="0">
                  <a:pos x="9" y="5"/>
                </a:cxn>
                <a:cxn ang="0">
                  <a:pos x="5" y="2"/>
                </a:cxn>
                <a:cxn ang="0">
                  <a:pos x="2" y="2"/>
                </a:cxn>
                <a:cxn ang="0">
                  <a:pos x="2" y="8"/>
                </a:cxn>
              </a:cxnLst>
              <a:rect l="0" t="0" r="r" b="b"/>
              <a:pathLst>
                <a:path w="11" h="19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1"/>
                    <a:pt x="10" y="5"/>
                  </a:cubicBezTo>
                  <a:cubicBezTo>
                    <a:pt x="10" y="7"/>
                    <a:pt x="9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9"/>
                    <a:pt x="11" y="11"/>
                    <a:pt x="11" y="13"/>
                  </a:cubicBezTo>
                  <a:cubicBezTo>
                    <a:pt x="11" y="17"/>
                    <a:pt x="8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0" y="0"/>
                  </a:lnTo>
                  <a:close/>
                  <a:moveTo>
                    <a:pt x="2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6" y="17"/>
                    <a:pt x="9" y="16"/>
                    <a:pt x="9" y="13"/>
                  </a:cubicBezTo>
                  <a:cubicBezTo>
                    <a:pt x="9" y="10"/>
                    <a:pt x="6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lnTo>
                    <a:pt x="2" y="17"/>
                  </a:lnTo>
                  <a:close/>
                  <a:moveTo>
                    <a:pt x="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9" y="8"/>
                    <a:pt x="9" y="5"/>
                  </a:cubicBezTo>
                  <a:cubicBezTo>
                    <a:pt x="9" y="2"/>
                    <a:pt x="6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6" name="Freeform 1468"/>
            <p:cNvSpPr>
              <a:spLocks noEditPoints="1"/>
            </p:cNvSpPr>
            <p:nvPr userDrawn="1"/>
          </p:nvSpPr>
          <p:spPr bwMode="auto">
            <a:xfrm>
              <a:off x="1168" y="435"/>
              <a:ext cx="20" cy="28"/>
            </a:xfrm>
            <a:custGeom>
              <a:avLst/>
              <a:gdLst/>
              <a:ahLst/>
              <a:cxnLst>
                <a:cxn ang="0">
                  <a:pos x="8" y="11"/>
                </a:cxn>
                <a:cxn ang="0">
                  <a:pos x="8" y="11"/>
                </a:cxn>
                <a:cxn ang="0">
                  <a:pos x="4" y="14"/>
                </a:cxn>
                <a:cxn ang="0">
                  <a:pos x="0" y="10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8" y="5"/>
                </a:cxn>
                <a:cxn ang="0">
                  <a:pos x="5" y="1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10" y="5"/>
                </a:cxn>
                <a:cxn ang="0">
                  <a:pos x="10" y="11"/>
                </a:cxn>
                <a:cxn ang="0">
                  <a:pos x="10" y="14"/>
                </a:cxn>
                <a:cxn ang="0">
                  <a:pos x="8" y="14"/>
                </a:cxn>
                <a:cxn ang="0">
                  <a:pos x="8" y="11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1" y="10"/>
                </a:cxn>
                <a:cxn ang="0">
                  <a:pos x="4" y="13"/>
                </a:cxn>
                <a:cxn ang="0">
                  <a:pos x="8" y="8"/>
                </a:cxn>
                <a:cxn ang="0">
                  <a:pos x="8" y="7"/>
                </a:cxn>
              </a:cxnLst>
              <a:rect l="0" t="0" r="r" b="b"/>
              <a:pathLst>
                <a:path w="10" h="14"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7" y="13"/>
                    <a:pt x="6" y="14"/>
                    <a:pt x="4" y="14"/>
                  </a:cubicBezTo>
                  <a:cubicBezTo>
                    <a:pt x="0" y="14"/>
                    <a:pt x="0" y="11"/>
                    <a:pt x="0" y="10"/>
                  </a:cubicBezTo>
                  <a:cubicBezTo>
                    <a:pt x="0" y="6"/>
                    <a:pt x="4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3"/>
                    <a:pt x="7" y="1"/>
                    <a:pt x="5" y="1"/>
                  </a:cubicBezTo>
                  <a:cubicBezTo>
                    <a:pt x="4" y="1"/>
                    <a:pt x="2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8" y="0"/>
                    <a:pt x="10" y="1"/>
                    <a:pt x="10" y="5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3"/>
                    <a:pt x="10" y="14"/>
                  </a:cubicBezTo>
                  <a:cubicBezTo>
                    <a:pt x="8" y="14"/>
                    <a:pt x="8" y="14"/>
                    <a:pt x="8" y="14"/>
                  </a:cubicBezTo>
                  <a:lnTo>
                    <a:pt x="8" y="11"/>
                  </a:ln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5" y="7"/>
                    <a:pt x="1" y="7"/>
                    <a:pt x="1" y="10"/>
                  </a:cubicBezTo>
                  <a:cubicBezTo>
                    <a:pt x="1" y="12"/>
                    <a:pt x="3" y="13"/>
                    <a:pt x="4" y="13"/>
                  </a:cubicBezTo>
                  <a:cubicBezTo>
                    <a:pt x="8" y="13"/>
                    <a:pt x="8" y="9"/>
                    <a:pt x="8" y="8"/>
                  </a:cubicBezTo>
                  <a:lnTo>
                    <a:pt x="8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7" name="Freeform 1469"/>
            <p:cNvSpPr>
              <a:spLocks/>
            </p:cNvSpPr>
            <p:nvPr userDrawn="1"/>
          </p:nvSpPr>
          <p:spPr bwMode="auto">
            <a:xfrm>
              <a:off x="1194" y="435"/>
              <a:ext cx="22" cy="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6" y="0"/>
                </a:cxn>
                <a:cxn ang="0">
                  <a:pos x="11" y="5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9" y="6"/>
                </a:cxn>
                <a:cxn ang="0">
                  <a:pos x="6" y="1"/>
                </a:cxn>
                <a:cxn ang="0">
                  <a:pos x="2" y="6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0" y="3"/>
                </a:cxn>
              </a:cxnLst>
              <a:rect l="0" t="0" r="r" b="b"/>
              <a:pathLst>
                <a:path w="11" h="14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3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3"/>
                    <a:pt x="8" y="1"/>
                    <a:pt x="6" y="1"/>
                  </a:cubicBezTo>
                  <a:cubicBezTo>
                    <a:pt x="3" y="1"/>
                    <a:pt x="2" y="4"/>
                    <a:pt x="2" y="6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8" name="Freeform 1470"/>
            <p:cNvSpPr>
              <a:spLocks/>
            </p:cNvSpPr>
            <p:nvPr userDrawn="1"/>
          </p:nvSpPr>
          <p:spPr bwMode="auto">
            <a:xfrm>
              <a:off x="1224" y="423"/>
              <a:ext cx="20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4"/>
                </a:cxn>
                <a:cxn ang="0">
                  <a:pos x="14" y="12"/>
                </a:cxn>
                <a:cxn ang="0">
                  <a:pos x="18" y="12"/>
                </a:cxn>
                <a:cxn ang="0">
                  <a:pos x="6" y="24"/>
                </a:cxn>
                <a:cxn ang="0">
                  <a:pos x="20" y="40"/>
                </a:cxn>
                <a:cxn ang="0">
                  <a:pos x="16" y="40"/>
                </a:cxn>
                <a:cxn ang="0">
                  <a:pos x="2" y="26"/>
                </a:cxn>
                <a:cxn ang="0">
                  <a:pos x="2" y="40"/>
                </a:cxn>
                <a:cxn ang="0">
                  <a:pos x="0" y="40"/>
                </a:cxn>
                <a:cxn ang="0">
                  <a:pos x="0" y="0"/>
                </a:cxn>
              </a:cxnLst>
              <a:rect l="0" t="0" r="r" b="b"/>
              <a:pathLst>
                <a:path w="20" h="40">
                  <a:moveTo>
                    <a:pt x="0" y="0"/>
                  </a:moveTo>
                  <a:lnTo>
                    <a:pt x="2" y="0"/>
                  </a:lnTo>
                  <a:lnTo>
                    <a:pt x="2" y="24"/>
                  </a:lnTo>
                  <a:lnTo>
                    <a:pt x="14" y="12"/>
                  </a:lnTo>
                  <a:lnTo>
                    <a:pt x="18" y="12"/>
                  </a:lnTo>
                  <a:lnTo>
                    <a:pt x="6" y="24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2" y="26"/>
                  </a:lnTo>
                  <a:lnTo>
                    <a:pt x="2" y="4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49" name="Freeform 1471"/>
            <p:cNvSpPr>
              <a:spLocks/>
            </p:cNvSpPr>
            <p:nvPr userDrawn="1"/>
          </p:nvSpPr>
          <p:spPr bwMode="auto">
            <a:xfrm>
              <a:off x="1262" y="425"/>
              <a:ext cx="30" cy="3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9" y="10"/>
                </a:cxn>
                <a:cxn ang="0">
                  <a:pos x="9" y="9"/>
                </a:cxn>
                <a:cxn ang="0">
                  <a:pos x="15" y="9"/>
                </a:cxn>
                <a:cxn ang="0">
                  <a:pos x="15" y="18"/>
                </a:cxn>
                <a:cxn ang="0">
                  <a:pos x="9" y="19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4" y="1"/>
                </a:cxn>
                <a:cxn ang="0">
                  <a:pos x="14" y="3"/>
                </a:cxn>
                <a:cxn ang="0">
                  <a:pos x="9" y="2"/>
                </a:cxn>
                <a:cxn ang="0">
                  <a:pos x="2" y="9"/>
                </a:cxn>
                <a:cxn ang="0">
                  <a:pos x="9" y="17"/>
                </a:cxn>
                <a:cxn ang="0">
                  <a:pos x="13" y="17"/>
                </a:cxn>
                <a:cxn ang="0">
                  <a:pos x="13" y="10"/>
                </a:cxn>
              </a:cxnLst>
              <a:rect l="0" t="0" r="r" b="b"/>
              <a:pathLst>
                <a:path w="15" h="19">
                  <a:moveTo>
                    <a:pt x="13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1" y="19"/>
                    <a:pt x="9" y="19"/>
                  </a:cubicBezTo>
                  <a:cubicBezTo>
                    <a:pt x="3" y="19"/>
                    <a:pt x="0" y="15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2"/>
                    <a:pt x="11" y="2"/>
                    <a:pt x="9" y="2"/>
                  </a:cubicBezTo>
                  <a:cubicBezTo>
                    <a:pt x="4" y="2"/>
                    <a:pt x="2" y="5"/>
                    <a:pt x="2" y="9"/>
                  </a:cubicBezTo>
                  <a:cubicBezTo>
                    <a:pt x="2" y="14"/>
                    <a:pt x="4" y="17"/>
                    <a:pt x="9" y="17"/>
                  </a:cubicBezTo>
                  <a:cubicBezTo>
                    <a:pt x="10" y="17"/>
                    <a:pt x="12" y="17"/>
                    <a:pt x="13" y="17"/>
                  </a:cubicBezTo>
                  <a:lnTo>
                    <a:pt x="13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0" name="Freeform 1472"/>
            <p:cNvSpPr>
              <a:spLocks/>
            </p:cNvSpPr>
            <p:nvPr userDrawn="1"/>
          </p:nvSpPr>
          <p:spPr bwMode="auto">
            <a:xfrm>
              <a:off x="1300" y="435"/>
              <a:ext cx="12" cy="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2" y="7"/>
                </a:cxn>
                <a:cxn ang="0">
                  <a:pos x="2" y="14"/>
                </a:cxn>
                <a:cxn ang="0">
                  <a:pos x="0" y="14"/>
                </a:cxn>
                <a:cxn ang="0">
                  <a:pos x="0" y="3"/>
                </a:cxn>
              </a:cxnLst>
              <a:rect l="0" t="0" r="r" b="b"/>
              <a:pathLst>
                <a:path w="6" h="14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2" y="2"/>
                    <a:pt x="2" y="5"/>
                    <a:pt x="2" y="7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1" name="Freeform 1473"/>
            <p:cNvSpPr>
              <a:spLocks noEditPoints="1"/>
            </p:cNvSpPr>
            <p:nvPr userDrawn="1"/>
          </p:nvSpPr>
          <p:spPr bwMode="auto">
            <a:xfrm>
              <a:off x="1314" y="435"/>
              <a:ext cx="24" cy="2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2" y="7"/>
                </a:cxn>
                <a:cxn ang="0">
                  <a:pos x="6" y="14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6" y="13"/>
                </a:cxn>
                <a:cxn ang="0">
                  <a:pos x="10" y="7"/>
                </a:cxn>
                <a:cxn ang="0">
                  <a:pos x="6" y="1"/>
                </a:cxn>
                <a:cxn ang="0">
                  <a:pos x="2" y="7"/>
                </a:cxn>
                <a:cxn ang="0">
                  <a:pos x="6" y="13"/>
                </a:cxn>
              </a:cxnLst>
              <a:rect l="0" t="0" r="r" b="b"/>
              <a:pathLst>
                <a:path w="12" h="14">
                  <a:moveTo>
                    <a:pt x="6" y="0"/>
                  </a:moveTo>
                  <a:cubicBezTo>
                    <a:pt x="10" y="0"/>
                    <a:pt x="12" y="3"/>
                    <a:pt x="12" y="7"/>
                  </a:cubicBezTo>
                  <a:cubicBezTo>
                    <a:pt x="12" y="11"/>
                    <a:pt x="10" y="14"/>
                    <a:pt x="6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lose/>
                  <a:moveTo>
                    <a:pt x="6" y="13"/>
                  </a:moveTo>
                  <a:cubicBezTo>
                    <a:pt x="9" y="13"/>
                    <a:pt x="10" y="10"/>
                    <a:pt x="10" y="7"/>
                  </a:cubicBezTo>
                  <a:cubicBezTo>
                    <a:pt x="10" y="4"/>
                    <a:pt x="9" y="1"/>
                    <a:pt x="6" y="1"/>
                  </a:cubicBezTo>
                  <a:cubicBezTo>
                    <a:pt x="3" y="1"/>
                    <a:pt x="2" y="4"/>
                    <a:pt x="2" y="7"/>
                  </a:cubicBezTo>
                  <a:cubicBezTo>
                    <a:pt x="2" y="10"/>
                    <a:pt x="3" y="13"/>
                    <a:pt x="6" y="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2" name="Freeform 1474"/>
            <p:cNvSpPr>
              <a:spLocks/>
            </p:cNvSpPr>
            <p:nvPr userDrawn="1"/>
          </p:nvSpPr>
          <p:spPr bwMode="auto">
            <a:xfrm>
              <a:off x="1344" y="435"/>
              <a:ext cx="20" cy="2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11" y="14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9" y="11"/>
                </a:cxn>
                <a:cxn ang="0">
                  <a:pos x="5" y="14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8"/>
                </a:cxn>
                <a:cxn ang="0">
                  <a:pos x="5" y="13"/>
                </a:cxn>
                <a:cxn ang="0">
                  <a:pos x="9" y="8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1" y="10"/>
                </a:cxn>
              </a:cxnLst>
              <a:rect l="0" t="0" r="r" b="b"/>
              <a:pathLst>
                <a:path w="11" h="14">
                  <a:moveTo>
                    <a:pt x="11" y="10"/>
                  </a:moveTo>
                  <a:cubicBezTo>
                    <a:pt x="11" y="11"/>
                    <a:pt x="11" y="13"/>
                    <a:pt x="1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2"/>
                    <a:pt x="7" y="14"/>
                    <a:pt x="5" y="14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3" y="13"/>
                    <a:pt x="5" y="13"/>
                  </a:cubicBezTo>
                  <a:cubicBezTo>
                    <a:pt x="8" y="13"/>
                    <a:pt x="9" y="10"/>
                    <a:pt x="9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3" name="Freeform 1475"/>
            <p:cNvSpPr>
              <a:spLocks noEditPoints="1"/>
            </p:cNvSpPr>
            <p:nvPr userDrawn="1"/>
          </p:nvSpPr>
          <p:spPr bwMode="auto">
            <a:xfrm>
              <a:off x="1372" y="435"/>
              <a:ext cx="24" cy="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6" y="0"/>
                </a:cxn>
                <a:cxn ang="0">
                  <a:pos x="12" y="7"/>
                </a:cxn>
                <a:cxn ang="0">
                  <a:pos x="6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9"/>
                </a:cxn>
                <a:cxn ang="0">
                  <a:pos x="0" y="19"/>
                </a:cxn>
                <a:cxn ang="0">
                  <a:pos x="0" y="0"/>
                </a:cxn>
                <a:cxn ang="0">
                  <a:pos x="6" y="1"/>
                </a:cxn>
                <a:cxn ang="0">
                  <a:pos x="2" y="7"/>
                </a:cxn>
                <a:cxn ang="0">
                  <a:pos x="6" y="13"/>
                </a:cxn>
                <a:cxn ang="0">
                  <a:pos x="10" y="7"/>
                </a:cxn>
                <a:cxn ang="0">
                  <a:pos x="6" y="1"/>
                </a:cxn>
              </a:cxnLst>
              <a:rect l="0" t="0" r="r" b="b"/>
              <a:pathLst>
                <a:path w="12" h="19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0"/>
                    <a:pt x="6" y="0"/>
                  </a:cubicBezTo>
                  <a:cubicBezTo>
                    <a:pt x="10" y="0"/>
                    <a:pt x="12" y="3"/>
                    <a:pt x="12" y="7"/>
                  </a:cubicBezTo>
                  <a:cubicBezTo>
                    <a:pt x="12" y="11"/>
                    <a:pt x="10" y="14"/>
                    <a:pt x="6" y="14"/>
                  </a:cubicBezTo>
                  <a:cubicBezTo>
                    <a:pt x="4" y="14"/>
                    <a:pt x="3" y="13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0" y="0"/>
                  </a:lnTo>
                  <a:close/>
                  <a:moveTo>
                    <a:pt x="6" y="1"/>
                  </a:moveTo>
                  <a:cubicBezTo>
                    <a:pt x="3" y="1"/>
                    <a:pt x="2" y="5"/>
                    <a:pt x="2" y="7"/>
                  </a:cubicBezTo>
                  <a:cubicBezTo>
                    <a:pt x="2" y="9"/>
                    <a:pt x="3" y="13"/>
                    <a:pt x="6" y="13"/>
                  </a:cubicBezTo>
                  <a:cubicBezTo>
                    <a:pt x="9" y="13"/>
                    <a:pt x="10" y="10"/>
                    <a:pt x="10" y="7"/>
                  </a:cubicBezTo>
                  <a:cubicBezTo>
                    <a:pt x="10" y="4"/>
                    <a:pt x="9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4" name="Freeform 1476"/>
            <p:cNvSpPr>
              <a:spLocks noEditPoints="1"/>
            </p:cNvSpPr>
            <p:nvPr userDrawn="1"/>
          </p:nvSpPr>
          <p:spPr bwMode="auto">
            <a:xfrm>
              <a:off x="257" y="248"/>
              <a:ext cx="212" cy="211"/>
            </a:xfrm>
            <a:custGeom>
              <a:avLst/>
              <a:gdLst/>
              <a:ahLst/>
              <a:cxnLst>
                <a:cxn ang="0">
                  <a:pos x="106" y="30"/>
                </a:cxn>
                <a:cxn ang="0">
                  <a:pos x="106" y="0"/>
                </a:cxn>
                <a:cxn ang="0">
                  <a:pos x="106" y="0"/>
                </a:cxn>
                <a:cxn ang="0">
                  <a:pos x="76" y="0"/>
                </a:cxn>
                <a:cxn ang="0">
                  <a:pos x="106" y="30"/>
                </a:cxn>
                <a:cxn ang="0">
                  <a:pos x="29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76" y="106"/>
                </a:cxn>
                <a:cxn ang="0">
                  <a:pos x="106" y="106"/>
                </a:cxn>
                <a:cxn ang="0">
                  <a:pos x="106" y="106"/>
                </a:cxn>
                <a:cxn ang="0">
                  <a:pos x="106" y="77"/>
                </a:cxn>
                <a:cxn ang="0">
                  <a:pos x="76" y="106"/>
                </a:cxn>
                <a:cxn ang="0">
                  <a:pos x="0" y="77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29" y="106"/>
                </a:cxn>
                <a:cxn ang="0">
                  <a:pos x="0" y="77"/>
                </a:cxn>
              </a:cxnLst>
              <a:rect l="0" t="0" r="r" b="b"/>
              <a:pathLst>
                <a:path w="106" h="106">
                  <a:moveTo>
                    <a:pt x="106" y="3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0" y="6"/>
                    <a:pt x="100" y="16"/>
                    <a:pt x="106" y="30"/>
                  </a:cubicBezTo>
                  <a:close/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16"/>
                    <a:pt x="16" y="6"/>
                    <a:pt x="29" y="0"/>
                  </a:cubicBezTo>
                  <a:close/>
                  <a:moveTo>
                    <a:pt x="76" y="106"/>
                  </a:moveTo>
                  <a:cubicBezTo>
                    <a:pt x="106" y="106"/>
                    <a:pt x="106" y="106"/>
                    <a:pt x="106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0" y="90"/>
                    <a:pt x="90" y="101"/>
                    <a:pt x="76" y="106"/>
                  </a:cubicBezTo>
                  <a:close/>
                  <a:moveTo>
                    <a:pt x="0" y="77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16" y="101"/>
                    <a:pt x="6" y="90"/>
                    <a:pt x="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5" name="Freeform 1477"/>
            <p:cNvSpPr>
              <a:spLocks/>
            </p:cNvSpPr>
            <p:nvPr userDrawn="1"/>
          </p:nvSpPr>
          <p:spPr bwMode="auto">
            <a:xfrm>
              <a:off x="295" y="395"/>
              <a:ext cx="56" cy="5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2" y="7"/>
                </a:cxn>
                <a:cxn ang="0">
                  <a:pos x="11" y="15"/>
                </a:cxn>
                <a:cxn ang="0">
                  <a:pos x="14" y="21"/>
                </a:cxn>
                <a:cxn ang="0">
                  <a:pos x="15" y="24"/>
                </a:cxn>
                <a:cxn ang="0">
                  <a:pos x="17" y="26"/>
                </a:cxn>
                <a:cxn ang="0">
                  <a:pos x="16" y="25"/>
                </a:cxn>
                <a:cxn ang="0">
                  <a:pos x="16" y="26"/>
                </a:cxn>
                <a:cxn ang="0">
                  <a:pos x="18" y="27"/>
                </a:cxn>
                <a:cxn ang="0">
                  <a:pos x="17" y="26"/>
                </a:cxn>
                <a:cxn ang="0">
                  <a:pos x="18" y="28"/>
                </a:cxn>
                <a:cxn ang="0">
                  <a:pos x="18" y="27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19" y="28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22" y="29"/>
                </a:cxn>
                <a:cxn ang="0">
                  <a:pos x="21" y="27"/>
                </a:cxn>
                <a:cxn ang="0">
                  <a:pos x="20" y="26"/>
                </a:cxn>
                <a:cxn ang="0">
                  <a:pos x="20" y="25"/>
                </a:cxn>
                <a:cxn ang="0">
                  <a:pos x="20" y="25"/>
                </a:cxn>
                <a:cxn ang="0">
                  <a:pos x="20" y="25"/>
                </a:cxn>
                <a:cxn ang="0">
                  <a:pos x="19" y="24"/>
                </a:cxn>
                <a:cxn ang="0">
                  <a:pos x="20" y="24"/>
                </a:cxn>
                <a:cxn ang="0">
                  <a:pos x="20" y="23"/>
                </a:cxn>
                <a:cxn ang="0">
                  <a:pos x="20" y="21"/>
                </a:cxn>
                <a:cxn ang="0">
                  <a:pos x="23" y="21"/>
                </a:cxn>
                <a:cxn ang="0">
                  <a:pos x="24" y="19"/>
                </a:cxn>
                <a:cxn ang="0">
                  <a:pos x="23" y="17"/>
                </a:cxn>
                <a:cxn ang="0">
                  <a:pos x="26" y="16"/>
                </a:cxn>
                <a:cxn ang="0">
                  <a:pos x="26" y="13"/>
                </a:cxn>
                <a:cxn ang="0">
                  <a:pos x="26" y="11"/>
                </a:cxn>
                <a:cxn ang="0">
                  <a:pos x="27" y="8"/>
                </a:cxn>
                <a:cxn ang="0">
                  <a:pos x="21" y="7"/>
                </a:cxn>
                <a:cxn ang="0">
                  <a:pos x="18" y="6"/>
                </a:cxn>
                <a:cxn ang="0">
                  <a:pos x="17" y="7"/>
                </a:cxn>
                <a:cxn ang="0">
                  <a:pos x="17" y="6"/>
                </a:cxn>
                <a:cxn ang="0">
                  <a:pos x="15" y="3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2" y="3"/>
                </a:cxn>
              </a:cxnLst>
              <a:rect l="0" t="0" r="r" b="b"/>
              <a:pathLst>
                <a:path w="28" h="29">
                  <a:moveTo>
                    <a:pt x="2" y="3"/>
                  </a:moveTo>
                  <a:cubicBezTo>
                    <a:pt x="2" y="5"/>
                    <a:pt x="2" y="5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9"/>
                    <a:pt x="9" y="13"/>
                    <a:pt x="11" y="15"/>
                  </a:cubicBezTo>
                  <a:cubicBezTo>
                    <a:pt x="12" y="16"/>
                    <a:pt x="13" y="19"/>
                    <a:pt x="14" y="21"/>
                  </a:cubicBezTo>
                  <a:cubicBezTo>
                    <a:pt x="14" y="22"/>
                    <a:pt x="14" y="23"/>
                    <a:pt x="15" y="24"/>
                  </a:cubicBezTo>
                  <a:cubicBezTo>
                    <a:pt x="16" y="24"/>
                    <a:pt x="16" y="24"/>
                    <a:pt x="17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7" y="26"/>
                    <a:pt x="17" y="26"/>
                    <a:pt x="18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8" y="27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0" y="28"/>
                    <a:pt x="22" y="28"/>
                    <a:pt x="21" y="27"/>
                  </a:cubicBezTo>
                  <a:cubicBezTo>
                    <a:pt x="21" y="26"/>
                    <a:pt x="19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4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3" y="24"/>
                    <a:pt x="22" y="22"/>
                    <a:pt x="20" y="21"/>
                  </a:cubicBezTo>
                  <a:cubicBezTo>
                    <a:pt x="22" y="22"/>
                    <a:pt x="22" y="21"/>
                    <a:pt x="23" y="21"/>
                  </a:cubicBezTo>
                  <a:cubicBezTo>
                    <a:pt x="23" y="20"/>
                    <a:pt x="23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24" y="16"/>
                    <a:pt x="25" y="17"/>
                    <a:pt x="26" y="16"/>
                  </a:cubicBezTo>
                  <a:cubicBezTo>
                    <a:pt x="26" y="15"/>
                    <a:pt x="27" y="15"/>
                    <a:pt x="26" y="13"/>
                  </a:cubicBezTo>
                  <a:cubicBezTo>
                    <a:pt x="26" y="12"/>
                    <a:pt x="26" y="12"/>
                    <a:pt x="26" y="11"/>
                  </a:cubicBezTo>
                  <a:cubicBezTo>
                    <a:pt x="27" y="10"/>
                    <a:pt x="28" y="9"/>
                    <a:pt x="27" y="8"/>
                  </a:cubicBezTo>
                  <a:cubicBezTo>
                    <a:pt x="26" y="7"/>
                    <a:pt x="22" y="6"/>
                    <a:pt x="21" y="7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18" y="6"/>
                    <a:pt x="17" y="6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4" y="3"/>
                    <a:pt x="13" y="3"/>
                    <a:pt x="12" y="3"/>
                  </a:cubicBezTo>
                  <a:cubicBezTo>
                    <a:pt x="11" y="3"/>
                    <a:pt x="11" y="2"/>
                    <a:pt x="10" y="2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2" y="1"/>
                    <a:pt x="2" y="1"/>
                    <a:pt x="2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6" name="Freeform 1478"/>
            <p:cNvSpPr>
              <a:spLocks/>
            </p:cNvSpPr>
            <p:nvPr userDrawn="1"/>
          </p:nvSpPr>
          <p:spPr bwMode="auto">
            <a:xfrm>
              <a:off x="295" y="389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7" name="Freeform 1479"/>
            <p:cNvSpPr>
              <a:spLocks/>
            </p:cNvSpPr>
            <p:nvPr userDrawn="1"/>
          </p:nvSpPr>
          <p:spPr bwMode="auto">
            <a:xfrm>
              <a:off x="295" y="389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8" name="Freeform 1480"/>
            <p:cNvSpPr>
              <a:spLocks/>
            </p:cNvSpPr>
            <p:nvPr userDrawn="1"/>
          </p:nvSpPr>
          <p:spPr bwMode="auto">
            <a:xfrm>
              <a:off x="289" y="383"/>
              <a:ext cx="10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0" y="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4" y="1"/>
                    <a:pt x="3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4" y="2"/>
                    <a:pt x="1" y="0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59" name="Freeform 1481"/>
            <p:cNvSpPr>
              <a:spLocks/>
            </p:cNvSpPr>
            <p:nvPr userDrawn="1"/>
          </p:nvSpPr>
          <p:spPr bwMode="auto">
            <a:xfrm>
              <a:off x="289" y="383"/>
              <a:ext cx="10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4" y="3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3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4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0" name="Freeform 1482"/>
            <p:cNvSpPr>
              <a:spLocks/>
            </p:cNvSpPr>
            <p:nvPr userDrawn="1"/>
          </p:nvSpPr>
          <p:spPr bwMode="auto">
            <a:xfrm>
              <a:off x="299" y="387"/>
              <a:ext cx="6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1" name="Freeform 1483"/>
            <p:cNvSpPr>
              <a:spLocks/>
            </p:cNvSpPr>
            <p:nvPr userDrawn="1"/>
          </p:nvSpPr>
          <p:spPr bwMode="auto">
            <a:xfrm>
              <a:off x="299" y="387"/>
              <a:ext cx="6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2" name="Freeform 1484"/>
            <p:cNvSpPr>
              <a:spLocks/>
            </p:cNvSpPr>
            <p:nvPr userDrawn="1"/>
          </p:nvSpPr>
          <p:spPr bwMode="auto">
            <a:xfrm>
              <a:off x="307" y="389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3" name="Freeform 1485"/>
            <p:cNvSpPr>
              <a:spLocks/>
            </p:cNvSpPr>
            <p:nvPr userDrawn="1"/>
          </p:nvSpPr>
          <p:spPr bwMode="auto">
            <a:xfrm>
              <a:off x="307" y="389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4" name="Freeform 1486"/>
            <p:cNvSpPr>
              <a:spLocks/>
            </p:cNvSpPr>
            <p:nvPr userDrawn="1"/>
          </p:nvSpPr>
          <p:spPr bwMode="auto">
            <a:xfrm>
              <a:off x="299" y="314"/>
              <a:ext cx="2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0" y="3"/>
                    <a:pt x="1" y="0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5" name="Freeform 1487"/>
            <p:cNvSpPr>
              <a:spLocks/>
            </p:cNvSpPr>
            <p:nvPr userDrawn="1"/>
          </p:nvSpPr>
          <p:spPr bwMode="auto">
            <a:xfrm>
              <a:off x="299" y="316"/>
              <a:ext cx="2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6" name="Freeform 1488"/>
            <p:cNvSpPr>
              <a:spLocks/>
            </p:cNvSpPr>
            <p:nvPr userDrawn="1"/>
          </p:nvSpPr>
          <p:spPr bwMode="auto">
            <a:xfrm>
              <a:off x="297" y="302"/>
              <a:ext cx="8" cy="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4" h="4">
                  <a:moveTo>
                    <a:pt x="2" y="1"/>
                  </a:moveTo>
                  <a:cubicBezTo>
                    <a:pt x="0" y="4"/>
                    <a:pt x="4" y="0"/>
                    <a:pt x="2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7" name="Freeform 1489"/>
            <p:cNvSpPr>
              <a:spLocks/>
            </p:cNvSpPr>
            <p:nvPr userDrawn="1"/>
          </p:nvSpPr>
          <p:spPr bwMode="auto">
            <a:xfrm>
              <a:off x="299" y="304"/>
              <a:ext cx="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8" name="Freeform 1490"/>
            <p:cNvSpPr>
              <a:spLocks/>
            </p:cNvSpPr>
            <p:nvPr userDrawn="1"/>
          </p:nvSpPr>
          <p:spPr bwMode="auto">
            <a:xfrm>
              <a:off x="293" y="300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69" name="Freeform 1491"/>
            <p:cNvSpPr>
              <a:spLocks/>
            </p:cNvSpPr>
            <p:nvPr userDrawn="1"/>
          </p:nvSpPr>
          <p:spPr bwMode="auto">
            <a:xfrm>
              <a:off x="293" y="298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0" name="Freeform 1492"/>
            <p:cNvSpPr>
              <a:spLocks/>
            </p:cNvSpPr>
            <p:nvPr userDrawn="1"/>
          </p:nvSpPr>
          <p:spPr bwMode="auto">
            <a:xfrm>
              <a:off x="297" y="284"/>
              <a:ext cx="6" cy="12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3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3" h="6">
                  <a:moveTo>
                    <a:pt x="1" y="2"/>
                  </a:moveTo>
                  <a:cubicBezTo>
                    <a:pt x="1" y="3"/>
                    <a:pt x="0" y="6"/>
                    <a:pt x="2" y="3"/>
                  </a:cubicBezTo>
                  <a:cubicBezTo>
                    <a:pt x="3" y="2"/>
                    <a:pt x="2" y="1"/>
                    <a:pt x="3" y="0"/>
                  </a:cubicBezTo>
                  <a:cubicBezTo>
                    <a:pt x="2" y="0"/>
                    <a:pt x="2" y="1"/>
                    <a:pt x="1" y="2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1" name="Freeform 1493"/>
            <p:cNvSpPr>
              <a:spLocks/>
            </p:cNvSpPr>
            <p:nvPr userDrawn="1"/>
          </p:nvSpPr>
          <p:spPr bwMode="auto">
            <a:xfrm>
              <a:off x="299" y="282"/>
              <a:ext cx="4" cy="1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1" y="4"/>
                </a:cxn>
                <a:cxn ang="0">
                  <a:pos x="2" y="3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3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3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2" name="Freeform 1494"/>
            <p:cNvSpPr>
              <a:spLocks/>
            </p:cNvSpPr>
            <p:nvPr userDrawn="1"/>
          </p:nvSpPr>
          <p:spPr bwMode="auto">
            <a:xfrm>
              <a:off x="293" y="288"/>
              <a:ext cx="4" cy="6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1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0" y="1"/>
                    <a:pt x="1" y="2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2" y="2"/>
                    <a:pt x="2" y="0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3" name="Freeform 1495"/>
            <p:cNvSpPr>
              <a:spLocks/>
            </p:cNvSpPr>
            <p:nvPr userDrawn="1"/>
          </p:nvSpPr>
          <p:spPr bwMode="auto">
            <a:xfrm>
              <a:off x="293" y="288"/>
              <a:ext cx="4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4" name="Freeform 1496"/>
            <p:cNvSpPr>
              <a:spLocks/>
            </p:cNvSpPr>
            <p:nvPr userDrawn="1"/>
          </p:nvSpPr>
          <p:spPr bwMode="auto">
            <a:xfrm>
              <a:off x="295" y="294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5" name="Freeform 1497"/>
            <p:cNvSpPr>
              <a:spLocks/>
            </p:cNvSpPr>
            <p:nvPr userDrawn="1"/>
          </p:nvSpPr>
          <p:spPr bwMode="auto">
            <a:xfrm>
              <a:off x="295" y="292"/>
              <a:ext cx="4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6" name="Freeform 1498"/>
            <p:cNvSpPr>
              <a:spLocks/>
            </p:cNvSpPr>
            <p:nvPr userDrawn="1"/>
          </p:nvSpPr>
          <p:spPr bwMode="auto">
            <a:xfrm>
              <a:off x="291" y="290"/>
              <a:ext cx="4" cy="1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</a:cxnLst>
              <a:rect l="0" t="0" r="r" b="b"/>
              <a:pathLst>
                <a:path w="2" h="8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2" y="0"/>
                    <a:pt x="0" y="4"/>
                  </a:cubicBezTo>
                  <a:cubicBezTo>
                    <a:pt x="1" y="4"/>
                    <a:pt x="0" y="3"/>
                    <a:pt x="0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7" name="Freeform 1499"/>
            <p:cNvSpPr>
              <a:spLocks/>
            </p:cNvSpPr>
            <p:nvPr userDrawn="1"/>
          </p:nvSpPr>
          <p:spPr bwMode="auto">
            <a:xfrm>
              <a:off x="291" y="296"/>
              <a:ext cx="2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8" name="Freeform 1500"/>
            <p:cNvSpPr>
              <a:spLocks/>
            </p:cNvSpPr>
            <p:nvPr userDrawn="1"/>
          </p:nvSpPr>
          <p:spPr bwMode="auto">
            <a:xfrm>
              <a:off x="289" y="298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79" name="Freeform 1501"/>
            <p:cNvSpPr>
              <a:spLocks/>
            </p:cNvSpPr>
            <p:nvPr userDrawn="1"/>
          </p:nvSpPr>
          <p:spPr bwMode="auto">
            <a:xfrm>
              <a:off x="289" y="298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0" name="Freeform 1502"/>
            <p:cNvSpPr>
              <a:spLocks/>
            </p:cNvSpPr>
            <p:nvPr userDrawn="1"/>
          </p:nvSpPr>
          <p:spPr bwMode="auto">
            <a:xfrm>
              <a:off x="291" y="290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1" name="Freeform 1503"/>
            <p:cNvSpPr>
              <a:spLocks/>
            </p:cNvSpPr>
            <p:nvPr userDrawn="1"/>
          </p:nvSpPr>
          <p:spPr bwMode="auto">
            <a:xfrm>
              <a:off x="289" y="290"/>
              <a:ext cx="4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2" name="Freeform 1504"/>
            <p:cNvSpPr>
              <a:spLocks/>
            </p:cNvSpPr>
            <p:nvPr userDrawn="1"/>
          </p:nvSpPr>
          <p:spPr bwMode="auto">
            <a:xfrm>
              <a:off x="289" y="292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3" name="Freeform 1505"/>
            <p:cNvSpPr>
              <a:spLocks/>
            </p:cNvSpPr>
            <p:nvPr userDrawn="1"/>
          </p:nvSpPr>
          <p:spPr bwMode="auto">
            <a:xfrm>
              <a:off x="289" y="292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4" name="Freeform 1506"/>
            <p:cNvSpPr>
              <a:spLocks/>
            </p:cNvSpPr>
            <p:nvPr userDrawn="1"/>
          </p:nvSpPr>
          <p:spPr bwMode="auto">
            <a:xfrm>
              <a:off x="285" y="298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5" name="Freeform 1507"/>
            <p:cNvSpPr>
              <a:spLocks/>
            </p:cNvSpPr>
            <p:nvPr userDrawn="1"/>
          </p:nvSpPr>
          <p:spPr bwMode="auto">
            <a:xfrm>
              <a:off x="285" y="296"/>
              <a:ext cx="4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6" name="Freeform 1508"/>
            <p:cNvSpPr>
              <a:spLocks/>
            </p:cNvSpPr>
            <p:nvPr userDrawn="1"/>
          </p:nvSpPr>
          <p:spPr bwMode="auto">
            <a:xfrm>
              <a:off x="283" y="294"/>
              <a:ext cx="6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0" y="1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7" name="Freeform 1509"/>
            <p:cNvSpPr>
              <a:spLocks/>
            </p:cNvSpPr>
            <p:nvPr userDrawn="1"/>
          </p:nvSpPr>
          <p:spPr bwMode="auto">
            <a:xfrm>
              <a:off x="283" y="292"/>
              <a:ext cx="6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8" name="Freeform 1510"/>
            <p:cNvSpPr>
              <a:spLocks/>
            </p:cNvSpPr>
            <p:nvPr userDrawn="1"/>
          </p:nvSpPr>
          <p:spPr bwMode="auto">
            <a:xfrm>
              <a:off x="285" y="296"/>
              <a:ext cx="4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2" y="2"/>
                    <a:pt x="2" y="2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0"/>
                    <a:pt x="1" y="0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89" name="Freeform 1511"/>
            <p:cNvSpPr>
              <a:spLocks/>
            </p:cNvSpPr>
            <p:nvPr userDrawn="1"/>
          </p:nvSpPr>
          <p:spPr bwMode="auto">
            <a:xfrm>
              <a:off x="285" y="296"/>
              <a:ext cx="6" cy="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0" name="Freeform 1512"/>
            <p:cNvSpPr>
              <a:spLocks/>
            </p:cNvSpPr>
            <p:nvPr userDrawn="1"/>
          </p:nvSpPr>
          <p:spPr bwMode="auto">
            <a:xfrm>
              <a:off x="279" y="298"/>
              <a:ext cx="4" cy="1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0" y="4"/>
                </a:cxn>
              </a:cxnLst>
              <a:rect l="0" t="0" r="r" b="b"/>
              <a:pathLst>
                <a:path w="3" h="5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3"/>
                    <a:pt x="2" y="2"/>
                  </a:cubicBezTo>
                  <a:cubicBezTo>
                    <a:pt x="3" y="0"/>
                    <a:pt x="0" y="4"/>
                    <a:pt x="0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1" name="Freeform 1513"/>
            <p:cNvSpPr>
              <a:spLocks/>
            </p:cNvSpPr>
            <p:nvPr userDrawn="1"/>
          </p:nvSpPr>
          <p:spPr bwMode="auto">
            <a:xfrm>
              <a:off x="277" y="300"/>
              <a:ext cx="8" cy="1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2" y="3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2" name="Freeform 1514"/>
            <p:cNvSpPr>
              <a:spLocks/>
            </p:cNvSpPr>
            <p:nvPr userDrawn="1"/>
          </p:nvSpPr>
          <p:spPr bwMode="auto">
            <a:xfrm>
              <a:off x="413" y="389"/>
              <a:ext cx="4" cy="1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" y="5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6"/>
                </a:cxn>
              </a:cxnLst>
              <a:rect l="0" t="0" r="r" b="b"/>
              <a:pathLst>
                <a:path w="2" h="8">
                  <a:moveTo>
                    <a:pt x="0" y="6"/>
                  </a:moveTo>
                  <a:cubicBezTo>
                    <a:pt x="0" y="8"/>
                    <a:pt x="2" y="7"/>
                    <a:pt x="2" y="5"/>
                  </a:cubicBezTo>
                  <a:cubicBezTo>
                    <a:pt x="2" y="4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3" name="Freeform 1515"/>
            <p:cNvSpPr>
              <a:spLocks/>
            </p:cNvSpPr>
            <p:nvPr userDrawn="1"/>
          </p:nvSpPr>
          <p:spPr bwMode="auto">
            <a:xfrm>
              <a:off x="431" y="351"/>
              <a:ext cx="4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4" name="Freeform 1516"/>
            <p:cNvSpPr>
              <a:spLocks/>
            </p:cNvSpPr>
            <p:nvPr userDrawn="1"/>
          </p:nvSpPr>
          <p:spPr bwMode="auto">
            <a:xfrm>
              <a:off x="431" y="351"/>
              <a:ext cx="4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5" name="Freeform 1517"/>
            <p:cNvSpPr>
              <a:spLocks/>
            </p:cNvSpPr>
            <p:nvPr userDrawn="1"/>
          </p:nvSpPr>
          <p:spPr bwMode="auto">
            <a:xfrm>
              <a:off x="445" y="324"/>
              <a:ext cx="4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6" name="Freeform 1518"/>
            <p:cNvSpPr>
              <a:spLocks/>
            </p:cNvSpPr>
            <p:nvPr userDrawn="1"/>
          </p:nvSpPr>
          <p:spPr bwMode="auto">
            <a:xfrm>
              <a:off x="443" y="324"/>
              <a:ext cx="2" cy="4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2" y="4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7" name="Freeform 1519"/>
            <p:cNvSpPr>
              <a:spLocks/>
            </p:cNvSpPr>
            <p:nvPr userDrawn="1"/>
          </p:nvSpPr>
          <p:spPr bwMode="auto">
            <a:xfrm>
              <a:off x="447" y="316"/>
              <a:ext cx="2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8" name="Freeform 1520"/>
            <p:cNvSpPr>
              <a:spLocks/>
            </p:cNvSpPr>
            <p:nvPr userDrawn="1"/>
          </p:nvSpPr>
          <p:spPr bwMode="auto">
            <a:xfrm>
              <a:off x="447" y="316"/>
              <a:ext cx="2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99" name="Freeform 1521"/>
            <p:cNvSpPr>
              <a:spLocks/>
            </p:cNvSpPr>
            <p:nvPr userDrawn="1"/>
          </p:nvSpPr>
          <p:spPr bwMode="auto">
            <a:xfrm>
              <a:off x="443" y="304"/>
              <a:ext cx="2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0" name="Freeform 1522"/>
            <p:cNvSpPr>
              <a:spLocks/>
            </p:cNvSpPr>
            <p:nvPr userDrawn="1"/>
          </p:nvSpPr>
          <p:spPr bwMode="auto">
            <a:xfrm>
              <a:off x="443" y="304"/>
              <a:ext cx="4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1" name="Freeform 1523"/>
            <p:cNvSpPr>
              <a:spLocks/>
            </p:cNvSpPr>
            <p:nvPr userDrawn="1"/>
          </p:nvSpPr>
          <p:spPr bwMode="auto">
            <a:xfrm>
              <a:off x="445" y="304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2" name="Freeform 1524"/>
            <p:cNvSpPr>
              <a:spLocks/>
            </p:cNvSpPr>
            <p:nvPr userDrawn="1"/>
          </p:nvSpPr>
          <p:spPr bwMode="auto">
            <a:xfrm>
              <a:off x="445" y="302"/>
              <a:ext cx="4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3" name="Freeform 1525"/>
            <p:cNvSpPr>
              <a:spLocks/>
            </p:cNvSpPr>
            <p:nvPr userDrawn="1"/>
          </p:nvSpPr>
          <p:spPr bwMode="auto">
            <a:xfrm>
              <a:off x="439" y="294"/>
              <a:ext cx="4" cy="1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3" y="4"/>
                </a:cxn>
                <a:cxn ang="0">
                  <a:pos x="3" y="5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1" y="1"/>
                    <a:pt x="0" y="0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4"/>
                    <a:pt x="2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4" name="Freeform 1526"/>
            <p:cNvSpPr>
              <a:spLocks/>
            </p:cNvSpPr>
            <p:nvPr userDrawn="1"/>
          </p:nvSpPr>
          <p:spPr bwMode="auto">
            <a:xfrm>
              <a:off x="439" y="294"/>
              <a:ext cx="4" cy="1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3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3" y="5"/>
                </a:cxn>
                <a:cxn ang="0">
                  <a:pos x="2" y="5"/>
                </a:cxn>
                <a:cxn ang="0">
                  <a:pos x="3" y="4"/>
                </a:cxn>
                <a:cxn ang="0">
                  <a:pos x="3" y="5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3"/>
                </a:cxn>
                <a:cxn ang="0">
                  <a:pos x="3" y="3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3" y="5"/>
                </a:cxn>
                <a:cxn ang="0">
                  <a:pos x="3" y="4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5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5" name="Freeform 1527"/>
            <p:cNvSpPr>
              <a:spLocks/>
            </p:cNvSpPr>
            <p:nvPr userDrawn="1"/>
          </p:nvSpPr>
          <p:spPr bwMode="auto">
            <a:xfrm>
              <a:off x="437" y="292"/>
              <a:ext cx="4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6" name="Freeform 1528"/>
            <p:cNvSpPr>
              <a:spLocks/>
            </p:cNvSpPr>
            <p:nvPr userDrawn="1"/>
          </p:nvSpPr>
          <p:spPr bwMode="auto">
            <a:xfrm>
              <a:off x="435" y="290"/>
              <a:ext cx="6" cy="6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7" name="Freeform 1529"/>
            <p:cNvSpPr>
              <a:spLocks/>
            </p:cNvSpPr>
            <p:nvPr userDrawn="1"/>
          </p:nvSpPr>
          <p:spPr bwMode="auto">
            <a:xfrm>
              <a:off x="437" y="290"/>
              <a:ext cx="4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8" name="Freeform 1530"/>
            <p:cNvSpPr>
              <a:spLocks/>
            </p:cNvSpPr>
            <p:nvPr userDrawn="1"/>
          </p:nvSpPr>
          <p:spPr bwMode="auto">
            <a:xfrm>
              <a:off x="437" y="290"/>
              <a:ext cx="4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09" name="Freeform 1531"/>
            <p:cNvSpPr>
              <a:spLocks/>
            </p:cNvSpPr>
            <p:nvPr userDrawn="1"/>
          </p:nvSpPr>
          <p:spPr bwMode="auto">
            <a:xfrm>
              <a:off x="431" y="282"/>
              <a:ext cx="1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0" name="Freeform 1532"/>
            <p:cNvSpPr>
              <a:spLocks/>
            </p:cNvSpPr>
            <p:nvPr userDrawn="1"/>
          </p:nvSpPr>
          <p:spPr bwMode="auto">
            <a:xfrm>
              <a:off x="431" y="282"/>
              <a:ext cx="2" cy="2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1" name="Freeform 1533"/>
            <p:cNvSpPr>
              <a:spLocks/>
            </p:cNvSpPr>
            <p:nvPr userDrawn="1"/>
          </p:nvSpPr>
          <p:spPr bwMode="auto">
            <a:xfrm>
              <a:off x="419" y="274"/>
              <a:ext cx="2" cy="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2" name="Freeform 1534"/>
            <p:cNvSpPr>
              <a:spLocks/>
            </p:cNvSpPr>
            <p:nvPr userDrawn="1"/>
          </p:nvSpPr>
          <p:spPr bwMode="auto">
            <a:xfrm>
              <a:off x="419" y="272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3" name="Freeform 1535"/>
            <p:cNvSpPr>
              <a:spLocks/>
            </p:cNvSpPr>
            <p:nvPr userDrawn="1"/>
          </p:nvSpPr>
          <p:spPr bwMode="auto">
            <a:xfrm>
              <a:off x="425" y="284"/>
              <a:ext cx="10" cy="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1" y="1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2" y="2"/>
                    <a:pt x="4" y="3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" y="1"/>
                    <a:pt x="2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4" name="Freeform 1536"/>
            <p:cNvSpPr>
              <a:spLocks/>
            </p:cNvSpPr>
            <p:nvPr userDrawn="1"/>
          </p:nvSpPr>
          <p:spPr bwMode="auto">
            <a:xfrm>
              <a:off x="425" y="284"/>
              <a:ext cx="12" cy="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6" y="4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4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5" y="3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2" y="2"/>
                    <a:pt x="4" y="3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2"/>
                    <a:pt x="3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5" name="Freeform 1537"/>
            <p:cNvSpPr>
              <a:spLocks/>
            </p:cNvSpPr>
            <p:nvPr userDrawn="1"/>
          </p:nvSpPr>
          <p:spPr bwMode="auto">
            <a:xfrm>
              <a:off x="391" y="266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6" name="Freeform 1538"/>
            <p:cNvSpPr>
              <a:spLocks/>
            </p:cNvSpPr>
            <p:nvPr userDrawn="1"/>
          </p:nvSpPr>
          <p:spPr bwMode="auto">
            <a:xfrm>
              <a:off x="389" y="266"/>
              <a:ext cx="4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7" name="Freeform 1539"/>
            <p:cNvSpPr>
              <a:spLocks/>
            </p:cNvSpPr>
            <p:nvPr userDrawn="1"/>
          </p:nvSpPr>
          <p:spPr bwMode="auto">
            <a:xfrm>
              <a:off x="387" y="262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8" name="Freeform 1540"/>
            <p:cNvSpPr>
              <a:spLocks/>
            </p:cNvSpPr>
            <p:nvPr userDrawn="1"/>
          </p:nvSpPr>
          <p:spPr bwMode="auto">
            <a:xfrm>
              <a:off x="385" y="262"/>
              <a:ext cx="4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4" y="2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2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9" name="Freeform 1541"/>
            <p:cNvSpPr>
              <a:spLocks/>
            </p:cNvSpPr>
            <p:nvPr userDrawn="1"/>
          </p:nvSpPr>
          <p:spPr bwMode="auto">
            <a:xfrm>
              <a:off x="385" y="262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2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0" name="Freeform 1542"/>
            <p:cNvSpPr>
              <a:spLocks/>
            </p:cNvSpPr>
            <p:nvPr userDrawn="1"/>
          </p:nvSpPr>
          <p:spPr bwMode="auto">
            <a:xfrm>
              <a:off x="383" y="262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1" name="Freeform 1543"/>
            <p:cNvSpPr>
              <a:spLocks/>
            </p:cNvSpPr>
            <p:nvPr userDrawn="1"/>
          </p:nvSpPr>
          <p:spPr bwMode="auto">
            <a:xfrm>
              <a:off x="369" y="270"/>
              <a:ext cx="4" cy="2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2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2" name="Freeform 1544"/>
            <p:cNvSpPr>
              <a:spLocks/>
            </p:cNvSpPr>
            <p:nvPr userDrawn="1"/>
          </p:nvSpPr>
          <p:spPr bwMode="auto">
            <a:xfrm>
              <a:off x="369" y="268"/>
              <a:ext cx="4" cy="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3" name="Freeform 1545"/>
            <p:cNvSpPr>
              <a:spLocks/>
            </p:cNvSpPr>
            <p:nvPr userDrawn="1"/>
          </p:nvSpPr>
          <p:spPr bwMode="auto">
            <a:xfrm>
              <a:off x="361" y="268"/>
              <a:ext cx="8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4" y="2"/>
                </a:cxn>
                <a:cxn ang="0">
                  <a:pos x="0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2" y="2"/>
                    <a:pt x="4" y="2"/>
                    <a:pt x="4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4" name="Freeform 1546"/>
            <p:cNvSpPr>
              <a:spLocks/>
            </p:cNvSpPr>
            <p:nvPr userDrawn="1"/>
          </p:nvSpPr>
          <p:spPr bwMode="auto">
            <a:xfrm>
              <a:off x="361" y="268"/>
              <a:ext cx="10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1"/>
                </a:cxn>
                <a:cxn ang="0">
                  <a:pos x="3" y="2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5" h="2">
                  <a:moveTo>
                    <a:pt x="1" y="2"/>
                  </a:move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2" y="2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5" name="Freeform 1547"/>
            <p:cNvSpPr>
              <a:spLocks/>
            </p:cNvSpPr>
            <p:nvPr userDrawn="1"/>
          </p:nvSpPr>
          <p:spPr bwMode="auto">
            <a:xfrm>
              <a:off x="367" y="302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6" name="Freeform 1548"/>
            <p:cNvSpPr>
              <a:spLocks/>
            </p:cNvSpPr>
            <p:nvPr userDrawn="1"/>
          </p:nvSpPr>
          <p:spPr bwMode="auto">
            <a:xfrm>
              <a:off x="367" y="300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7" name="Freeform 1549"/>
            <p:cNvSpPr>
              <a:spLocks/>
            </p:cNvSpPr>
            <p:nvPr userDrawn="1"/>
          </p:nvSpPr>
          <p:spPr bwMode="auto">
            <a:xfrm>
              <a:off x="339" y="339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1" y="1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8" name="Freeform 1550"/>
            <p:cNvSpPr>
              <a:spLocks/>
            </p:cNvSpPr>
            <p:nvPr userDrawn="1"/>
          </p:nvSpPr>
          <p:spPr bwMode="auto">
            <a:xfrm>
              <a:off x="339" y="339"/>
              <a:ext cx="2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29" name="Freeform 1551"/>
            <p:cNvSpPr>
              <a:spLocks/>
            </p:cNvSpPr>
            <p:nvPr userDrawn="1"/>
          </p:nvSpPr>
          <p:spPr bwMode="auto">
            <a:xfrm>
              <a:off x="351" y="337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0" name="Freeform 1552"/>
            <p:cNvSpPr>
              <a:spLocks/>
            </p:cNvSpPr>
            <p:nvPr userDrawn="1"/>
          </p:nvSpPr>
          <p:spPr bwMode="auto">
            <a:xfrm>
              <a:off x="351" y="337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1" name="Freeform 1553"/>
            <p:cNvSpPr>
              <a:spLocks/>
            </p:cNvSpPr>
            <p:nvPr userDrawn="1"/>
          </p:nvSpPr>
          <p:spPr bwMode="auto">
            <a:xfrm>
              <a:off x="353" y="334"/>
              <a:ext cx="2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2" name="Freeform 1554"/>
            <p:cNvSpPr>
              <a:spLocks/>
            </p:cNvSpPr>
            <p:nvPr userDrawn="1"/>
          </p:nvSpPr>
          <p:spPr bwMode="auto">
            <a:xfrm>
              <a:off x="353" y="334"/>
              <a:ext cx="2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3" name="Freeform 1555"/>
            <p:cNvSpPr>
              <a:spLocks/>
            </p:cNvSpPr>
            <p:nvPr userDrawn="1"/>
          </p:nvSpPr>
          <p:spPr bwMode="auto">
            <a:xfrm>
              <a:off x="353" y="337"/>
              <a:ext cx="1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4" name="Freeform 1556"/>
            <p:cNvSpPr>
              <a:spLocks/>
            </p:cNvSpPr>
            <p:nvPr userDrawn="1"/>
          </p:nvSpPr>
          <p:spPr bwMode="auto">
            <a:xfrm>
              <a:off x="353" y="337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5" name="Freeform 1557"/>
            <p:cNvSpPr>
              <a:spLocks/>
            </p:cNvSpPr>
            <p:nvPr userDrawn="1"/>
          </p:nvSpPr>
          <p:spPr bwMode="auto">
            <a:xfrm>
              <a:off x="353" y="337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6" name="Freeform 1558"/>
            <p:cNvSpPr>
              <a:spLocks/>
            </p:cNvSpPr>
            <p:nvPr userDrawn="1"/>
          </p:nvSpPr>
          <p:spPr bwMode="auto">
            <a:xfrm>
              <a:off x="359" y="328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7" name="Freeform 1559"/>
            <p:cNvSpPr>
              <a:spLocks/>
            </p:cNvSpPr>
            <p:nvPr userDrawn="1"/>
          </p:nvSpPr>
          <p:spPr bwMode="auto">
            <a:xfrm>
              <a:off x="359" y="326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8" name="Freeform 1560"/>
            <p:cNvSpPr>
              <a:spLocks/>
            </p:cNvSpPr>
            <p:nvPr userDrawn="1"/>
          </p:nvSpPr>
          <p:spPr bwMode="auto">
            <a:xfrm>
              <a:off x="359" y="326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39" name="Freeform 1561"/>
            <p:cNvSpPr>
              <a:spLocks/>
            </p:cNvSpPr>
            <p:nvPr userDrawn="1"/>
          </p:nvSpPr>
          <p:spPr bwMode="auto">
            <a:xfrm>
              <a:off x="359" y="326"/>
              <a:ext cx="1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0" name="Freeform 1562"/>
            <p:cNvSpPr>
              <a:spLocks/>
            </p:cNvSpPr>
            <p:nvPr userDrawn="1"/>
          </p:nvSpPr>
          <p:spPr bwMode="auto">
            <a:xfrm>
              <a:off x="359" y="326"/>
              <a:ext cx="1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1" name="Freeform 1563"/>
            <p:cNvSpPr>
              <a:spLocks/>
            </p:cNvSpPr>
            <p:nvPr userDrawn="1"/>
          </p:nvSpPr>
          <p:spPr bwMode="auto">
            <a:xfrm>
              <a:off x="337" y="337"/>
              <a:ext cx="10" cy="14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4" y="4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4"/>
                </a:cxn>
                <a:cxn ang="0">
                  <a:pos x="2" y="6"/>
                </a:cxn>
                <a:cxn ang="0">
                  <a:pos x="3" y="5"/>
                </a:cxn>
                <a:cxn ang="0">
                  <a:pos x="2" y="7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cubicBezTo>
                    <a:pt x="3" y="6"/>
                    <a:pt x="4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3" y="4"/>
                    <a:pt x="2" y="4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6"/>
                    <a:pt x="3" y="6"/>
                    <a:pt x="2" y="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2" name="Freeform 1564"/>
            <p:cNvSpPr>
              <a:spLocks/>
            </p:cNvSpPr>
            <p:nvPr userDrawn="1"/>
          </p:nvSpPr>
          <p:spPr bwMode="auto">
            <a:xfrm>
              <a:off x="337" y="337"/>
              <a:ext cx="10" cy="14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5" y="4"/>
                </a:cxn>
                <a:cxn ang="0">
                  <a:pos x="4" y="4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5"/>
                </a:cxn>
                <a:cxn ang="0">
                  <a:pos x="2" y="6"/>
                </a:cxn>
                <a:cxn ang="0">
                  <a:pos x="3" y="5"/>
                </a:cxn>
                <a:cxn ang="0">
                  <a:pos x="2" y="7"/>
                </a:cxn>
                <a:cxn ang="0">
                  <a:pos x="3" y="5"/>
                </a:cxn>
                <a:cxn ang="0">
                  <a:pos x="2" y="6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4" y="5"/>
                </a:cxn>
                <a:cxn ang="0">
                  <a:pos x="5" y="5"/>
                </a:cxn>
                <a:cxn ang="0">
                  <a:pos x="2" y="7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cubicBezTo>
                    <a:pt x="3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3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3" name="Freeform 1565"/>
            <p:cNvSpPr>
              <a:spLocks/>
            </p:cNvSpPr>
            <p:nvPr userDrawn="1"/>
          </p:nvSpPr>
          <p:spPr bwMode="auto">
            <a:xfrm>
              <a:off x="335" y="343"/>
              <a:ext cx="4" cy="8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3"/>
                </a:cxn>
              </a:cxnLst>
              <a:rect l="0" t="0" r="r" b="b"/>
              <a:pathLst>
                <a:path w="3" h="4">
                  <a:moveTo>
                    <a:pt x="1" y="3"/>
                  </a:moveTo>
                  <a:cubicBezTo>
                    <a:pt x="2" y="4"/>
                    <a:pt x="3" y="1"/>
                    <a:pt x="2" y="1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4" name="Freeform 1566"/>
            <p:cNvSpPr>
              <a:spLocks/>
            </p:cNvSpPr>
            <p:nvPr userDrawn="1"/>
          </p:nvSpPr>
          <p:spPr bwMode="auto">
            <a:xfrm>
              <a:off x="335" y="343"/>
              <a:ext cx="4" cy="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5" name="Freeform 1567"/>
            <p:cNvSpPr>
              <a:spLocks/>
            </p:cNvSpPr>
            <p:nvPr userDrawn="1"/>
          </p:nvSpPr>
          <p:spPr bwMode="auto">
            <a:xfrm>
              <a:off x="359" y="355"/>
              <a:ext cx="1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6" name="Freeform 1568"/>
            <p:cNvSpPr>
              <a:spLocks/>
            </p:cNvSpPr>
            <p:nvPr userDrawn="1"/>
          </p:nvSpPr>
          <p:spPr bwMode="auto">
            <a:xfrm>
              <a:off x="357" y="353"/>
              <a:ext cx="4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7" name="Freeform 1569"/>
            <p:cNvSpPr>
              <a:spLocks/>
            </p:cNvSpPr>
            <p:nvPr userDrawn="1"/>
          </p:nvSpPr>
          <p:spPr bwMode="auto">
            <a:xfrm>
              <a:off x="359" y="357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8" name="Freeform 1570"/>
            <p:cNvSpPr>
              <a:spLocks/>
            </p:cNvSpPr>
            <p:nvPr userDrawn="1"/>
          </p:nvSpPr>
          <p:spPr bwMode="auto">
            <a:xfrm>
              <a:off x="359" y="357"/>
              <a:ext cx="2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49" name="Freeform 1571"/>
            <p:cNvSpPr>
              <a:spLocks/>
            </p:cNvSpPr>
            <p:nvPr userDrawn="1"/>
          </p:nvSpPr>
          <p:spPr bwMode="auto">
            <a:xfrm>
              <a:off x="363" y="357"/>
              <a:ext cx="4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0" name="Freeform 1572"/>
            <p:cNvSpPr>
              <a:spLocks/>
            </p:cNvSpPr>
            <p:nvPr userDrawn="1"/>
          </p:nvSpPr>
          <p:spPr bwMode="auto">
            <a:xfrm>
              <a:off x="363" y="357"/>
              <a:ext cx="4" cy="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1" name="Freeform 1573"/>
            <p:cNvSpPr>
              <a:spLocks/>
            </p:cNvSpPr>
            <p:nvPr userDrawn="1"/>
          </p:nvSpPr>
          <p:spPr bwMode="auto">
            <a:xfrm>
              <a:off x="371" y="355"/>
              <a:ext cx="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2" name="Freeform 1574"/>
            <p:cNvSpPr>
              <a:spLocks/>
            </p:cNvSpPr>
            <p:nvPr userDrawn="1"/>
          </p:nvSpPr>
          <p:spPr bwMode="auto">
            <a:xfrm>
              <a:off x="371" y="355"/>
              <a:ext cx="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3" name="Freeform 1575"/>
            <p:cNvSpPr>
              <a:spLocks/>
            </p:cNvSpPr>
            <p:nvPr userDrawn="1"/>
          </p:nvSpPr>
          <p:spPr bwMode="auto">
            <a:xfrm>
              <a:off x="375" y="355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4" name="Freeform 1576"/>
            <p:cNvSpPr>
              <a:spLocks/>
            </p:cNvSpPr>
            <p:nvPr userDrawn="1"/>
          </p:nvSpPr>
          <p:spPr bwMode="auto">
            <a:xfrm>
              <a:off x="375" y="355"/>
              <a:ext cx="4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5" name="Freeform 1577"/>
            <p:cNvSpPr>
              <a:spLocks/>
            </p:cNvSpPr>
            <p:nvPr userDrawn="1"/>
          </p:nvSpPr>
          <p:spPr bwMode="auto">
            <a:xfrm>
              <a:off x="383" y="351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6" name="Freeform 1578"/>
            <p:cNvSpPr>
              <a:spLocks/>
            </p:cNvSpPr>
            <p:nvPr userDrawn="1"/>
          </p:nvSpPr>
          <p:spPr bwMode="auto">
            <a:xfrm>
              <a:off x="383" y="351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7" name="Freeform 1579"/>
            <p:cNvSpPr>
              <a:spLocks/>
            </p:cNvSpPr>
            <p:nvPr userDrawn="1"/>
          </p:nvSpPr>
          <p:spPr bwMode="auto">
            <a:xfrm>
              <a:off x="375" y="351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8" name="Freeform 1580"/>
            <p:cNvSpPr>
              <a:spLocks/>
            </p:cNvSpPr>
            <p:nvPr userDrawn="1"/>
          </p:nvSpPr>
          <p:spPr bwMode="auto">
            <a:xfrm>
              <a:off x="375" y="351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59" name="Line 1581"/>
            <p:cNvSpPr>
              <a:spLocks noChangeShapeType="1"/>
            </p:cNvSpPr>
            <p:nvPr userDrawn="1"/>
          </p:nvSpPr>
          <p:spPr bwMode="auto">
            <a:xfrm>
              <a:off x="375" y="353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0" name="Line 1582"/>
            <p:cNvSpPr>
              <a:spLocks noChangeShapeType="1"/>
            </p:cNvSpPr>
            <p:nvPr userDrawn="1"/>
          </p:nvSpPr>
          <p:spPr bwMode="auto">
            <a:xfrm>
              <a:off x="375" y="353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1" name="Freeform 1583"/>
            <p:cNvSpPr>
              <a:spLocks/>
            </p:cNvSpPr>
            <p:nvPr userDrawn="1"/>
          </p:nvSpPr>
          <p:spPr bwMode="auto">
            <a:xfrm>
              <a:off x="375" y="351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2" name="Freeform 1584"/>
            <p:cNvSpPr>
              <a:spLocks/>
            </p:cNvSpPr>
            <p:nvPr userDrawn="1"/>
          </p:nvSpPr>
          <p:spPr bwMode="auto">
            <a:xfrm>
              <a:off x="375" y="395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3" name="Freeform 1585"/>
            <p:cNvSpPr>
              <a:spLocks/>
            </p:cNvSpPr>
            <p:nvPr userDrawn="1"/>
          </p:nvSpPr>
          <p:spPr bwMode="auto">
            <a:xfrm>
              <a:off x="461" y="341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4" name="Freeform 1586"/>
            <p:cNvSpPr>
              <a:spLocks/>
            </p:cNvSpPr>
            <p:nvPr userDrawn="1"/>
          </p:nvSpPr>
          <p:spPr bwMode="auto">
            <a:xfrm>
              <a:off x="461" y="341"/>
              <a:ext cx="4" cy="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5" name="Freeform 1587"/>
            <p:cNvSpPr>
              <a:spLocks/>
            </p:cNvSpPr>
            <p:nvPr userDrawn="1"/>
          </p:nvSpPr>
          <p:spPr bwMode="auto">
            <a:xfrm>
              <a:off x="463" y="359"/>
              <a:ext cx="2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6" name="Freeform 1588"/>
            <p:cNvSpPr>
              <a:spLocks/>
            </p:cNvSpPr>
            <p:nvPr userDrawn="1"/>
          </p:nvSpPr>
          <p:spPr bwMode="auto">
            <a:xfrm>
              <a:off x="463" y="359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7" name="Freeform 1589"/>
            <p:cNvSpPr>
              <a:spLocks/>
            </p:cNvSpPr>
            <p:nvPr userDrawn="1"/>
          </p:nvSpPr>
          <p:spPr bwMode="auto">
            <a:xfrm>
              <a:off x="463" y="359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8" name="Freeform 1590"/>
            <p:cNvSpPr>
              <a:spLocks/>
            </p:cNvSpPr>
            <p:nvPr userDrawn="1"/>
          </p:nvSpPr>
          <p:spPr bwMode="auto">
            <a:xfrm>
              <a:off x="465" y="361"/>
              <a:ext cx="1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69" name="Freeform 1591"/>
            <p:cNvSpPr>
              <a:spLocks/>
            </p:cNvSpPr>
            <p:nvPr userDrawn="1"/>
          </p:nvSpPr>
          <p:spPr bwMode="auto">
            <a:xfrm>
              <a:off x="463" y="359"/>
              <a:ext cx="2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0" name="Freeform 1592"/>
            <p:cNvSpPr>
              <a:spLocks/>
            </p:cNvSpPr>
            <p:nvPr userDrawn="1"/>
          </p:nvSpPr>
          <p:spPr bwMode="auto">
            <a:xfrm>
              <a:off x="443" y="345"/>
              <a:ext cx="8" cy="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0" y="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3" y="2"/>
                    <a:pt x="4" y="4"/>
                    <a:pt x="4" y="2"/>
                  </a:cubicBezTo>
                  <a:cubicBezTo>
                    <a:pt x="4" y="1"/>
                    <a:pt x="1" y="0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1" name="Freeform 1593"/>
            <p:cNvSpPr>
              <a:spLocks/>
            </p:cNvSpPr>
            <p:nvPr userDrawn="1"/>
          </p:nvSpPr>
          <p:spPr bwMode="auto">
            <a:xfrm>
              <a:off x="443" y="345"/>
              <a:ext cx="8" cy="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4" y="3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2" name="Freeform 1594"/>
            <p:cNvSpPr>
              <a:spLocks/>
            </p:cNvSpPr>
            <p:nvPr userDrawn="1"/>
          </p:nvSpPr>
          <p:spPr bwMode="auto">
            <a:xfrm>
              <a:off x="451" y="347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0" y="1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3" name="Freeform 1595"/>
            <p:cNvSpPr>
              <a:spLocks/>
            </p:cNvSpPr>
            <p:nvPr userDrawn="1"/>
          </p:nvSpPr>
          <p:spPr bwMode="auto">
            <a:xfrm>
              <a:off x="451" y="347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4" name="Freeform 1596"/>
            <p:cNvSpPr>
              <a:spLocks/>
            </p:cNvSpPr>
            <p:nvPr userDrawn="1"/>
          </p:nvSpPr>
          <p:spPr bwMode="auto">
            <a:xfrm>
              <a:off x="455" y="347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5" name="Freeform 1597"/>
            <p:cNvSpPr>
              <a:spLocks/>
            </p:cNvSpPr>
            <p:nvPr userDrawn="1"/>
          </p:nvSpPr>
          <p:spPr bwMode="auto">
            <a:xfrm>
              <a:off x="455" y="347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6" name="Freeform 1598"/>
            <p:cNvSpPr>
              <a:spLocks/>
            </p:cNvSpPr>
            <p:nvPr userDrawn="1"/>
          </p:nvSpPr>
          <p:spPr bwMode="auto">
            <a:xfrm>
              <a:off x="457" y="343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7" name="Freeform 1599"/>
            <p:cNvSpPr>
              <a:spLocks/>
            </p:cNvSpPr>
            <p:nvPr userDrawn="1"/>
          </p:nvSpPr>
          <p:spPr bwMode="auto">
            <a:xfrm>
              <a:off x="455" y="341"/>
              <a:ext cx="4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3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8" name="Freeform 1600"/>
            <p:cNvSpPr>
              <a:spLocks/>
            </p:cNvSpPr>
            <p:nvPr userDrawn="1"/>
          </p:nvSpPr>
          <p:spPr bwMode="auto">
            <a:xfrm>
              <a:off x="459" y="341"/>
              <a:ext cx="1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79" name="Freeform 1601"/>
            <p:cNvSpPr>
              <a:spLocks/>
            </p:cNvSpPr>
            <p:nvPr userDrawn="1"/>
          </p:nvSpPr>
          <p:spPr bwMode="auto">
            <a:xfrm>
              <a:off x="459" y="339"/>
              <a:ext cx="1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1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0" name="Freeform 1602"/>
            <p:cNvSpPr>
              <a:spLocks/>
            </p:cNvSpPr>
            <p:nvPr userDrawn="1"/>
          </p:nvSpPr>
          <p:spPr bwMode="auto">
            <a:xfrm>
              <a:off x="459" y="339"/>
              <a:ext cx="2" cy="2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1" name="Freeform 1603"/>
            <p:cNvSpPr>
              <a:spLocks/>
            </p:cNvSpPr>
            <p:nvPr userDrawn="1"/>
          </p:nvSpPr>
          <p:spPr bwMode="auto">
            <a:xfrm>
              <a:off x="457" y="345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2" name="Freeform 1604"/>
            <p:cNvSpPr>
              <a:spLocks/>
            </p:cNvSpPr>
            <p:nvPr userDrawn="1"/>
          </p:nvSpPr>
          <p:spPr bwMode="auto">
            <a:xfrm>
              <a:off x="457" y="345"/>
              <a:ext cx="2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3" name="Freeform 1605"/>
            <p:cNvSpPr>
              <a:spLocks/>
            </p:cNvSpPr>
            <p:nvPr userDrawn="1"/>
          </p:nvSpPr>
          <p:spPr bwMode="auto">
            <a:xfrm>
              <a:off x="459" y="341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4" name="Freeform 1606"/>
            <p:cNvSpPr>
              <a:spLocks/>
            </p:cNvSpPr>
            <p:nvPr userDrawn="1"/>
          </p:nvSpPr>
          <p:spPr bwMode="auto">
            <a:xfrm>
              <a:off x="459" y="341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5" name="Freeform 1607"/>
            <p:cNvSpPr>
              <a:spLocks/>
            </p:cNvSpPr>
            <p:nvPr userDrawn="1"/>
          </p:nvSpPr>
          <p:spPr bwMode="auto">
            <a:xfrm>
              <a:off x="461" y="334"/>
              <a:ext cx="4" cy="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6" name="Freeform 1608"/>
            <p:cNvSpPr>
              <a:spLocks/>
            </p:cNvSpPr>
            <p:nvPr userDrawn="1"/>
          </p:nvSpPr>
          <p:spPr bwMode="auto">
            <a:xfrm>
              <a:off x="461" y="332"/>
              <a:ext cx="4" cy="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2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7" name="Freeform 1609"/>
            <p:cNvSpPr>
              <a:spLocks/>
            </p:cNvSpPr>
            <p:nvPr userDrawn="1"/>
          </p:nvSpPr>
          <p:spPr bwMode="auto">
            <a:xfrm>
              <a:off x="449" y="347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8" name="Freeform 1610"/>
            <p:cNvSpPr>
              <a:spLocks/>
            </p:cNvSpPr>
            <p:nvPr userDrawn="1"/>
          </p:nvSpPr>
          <p:spPr bwMode="auto">
            <a:xfrm>
              <a:off x="449" y="347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89" name="Freeform 1611"/>
            <p:cNvSpPr>
              <a:spLocks/>
            </p:cNvSpPr>
            <p:nvPr userDrawn="1"/>
          </p:nvSpPr>
          <p:spPr bwMode="auto">
            <a:xfrm>
              <a:off x="455" y="347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0" name="Freeform 1612"/>
            <p:cNvSpPr>
              <a:spLocks/>
            </p:cNvSpPr>
            <p:nvPr userDrawn="1"/>
          </p:nvSpPr>
          <p:spPr bwMode="auto">
            <a:xfrm>
              <a:off x="451" y="332"/>
              <a:ext cx="6" cy="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2" y="5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1" y="5"/>
                    <a:pt x="2" y="5"/>
                  </a:cubicBezTo>
                  <a:cubicBezTo>
                    <a:pt x="3" y="3"/>
                    <a:pt x="1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4"/>
                    <a:pt x="0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1" name="Freeform 1613"/>
            <p:cNvSpPr>
              <a:spLocks/>
            </p:cNvSpPr>
            <p:nvPr userDrawn="1"/>
          </p:nvSpPr>
          <p:spPr bwMode="auto">
            <a:xfrm>
              <a:off x="455" y="332"/>
              <a:ext cx="4" cy="12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1" y="4"/>
                </a:cxn>
              </a:cxnLst>
              <a:rect l="0" t="0" r="r" b="b"/>
              <a:pathLst>
                <a:path w="2" h="5"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" y="2"/>
                    <a:pt x="0" y="2"/>
                    <a:pt x="1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2" name="Freeform 1614"/>
            <p:cNvSpPr>
              <a:spLocks/>
            </p:cNvSpPr>
            <p:nvPr userDrawn="1"/>
          </p:nvSpPr>
          <p:spPr bwMode="auto">
            <a:xfrm>
              <a:off x="455" y="332"/>
              <a:ext cx="4" cy="12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3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4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3" name="Freeform 1615"/>
            <p:cNvSpPr>
              <a:spLocks/>
            </p:cNvSpPr>
            <p:nvPr userDrawn="1"/>
          </p:nvSpPr>
          <p:spPr bwMode="auto">
            <a:xfrm>
              <a:off x="457" y="330"/>
              <a:ext cx="2" cy="2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4" name="Freeform 1616"/>
            <p:cNvSpPr>
              <a:spLocks/>
            </p:cNvSpPr>
            <p:nvPr userDrawn="1"/>
          </p:nvSpPr>
          <p:spPr bwMode="auto">
            <a:xfrm>
              <a:off x="457" y="330"/>
              <a:ext cx="2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5" name="Freeform 1617"/>
            <p:cNvSpPr>
              <a:spLocks/>
            </p:cNvSpPr>
            <p:nvPr userDrawn="1"/>
          </p:nvSpPr>
          <p:spPr bwMode="auto">
            <a:xfrm>
              <a:off x="459" y="337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6" name="Freeform 1618"/>
            <p:cNvSpPr>
              <a:spLocks/>
            </p:cNvSpPr>
            <p:nvPr userDrawn="1"/>
          </p:nvSpPr>
          <p:spPr bwMode="auto">
            <a:xfrm>
              <a:off x="459" y="337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7" name="Freeform 1619"/>
            <p:cNvSpPr>
              <a:spLocks/>
            </p:cNvSpPr>
            <p:nvPr userDrawn="1"/>
          </p:nvSpPr>
          <p:spPr bwMode="auto">
            <a:xfrm>
              <a:off x="459" y="334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8" name="Freeform 1620"/>
            <p:cNvSpPr>
              <a:spLocks/>
            </p:cNvSpPr>
            <p:nvPr userDrawn="1"/>
          </p:nvSpPr>
          <p:spPr bwMode="auto">
            <a:xfrm>
              <a:off x="459" y="334"/>
              <a:ext cx="2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99" name="Freeform 1621"/>
            <p:cNvSpPr>
              <a:spLocks/>
            </p:cNvSpPr>
            <p:nvPr userDrawn="1"/>
          </p:nvSpPr>
          <p:spPr bwMode="auto">
            <a:xfrm>
              <a:off x="459" y="330"/>
              <a:ext cx="1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0" name="Freeform 1622"/>
            <p:cNvSpPr>
              <a:spLocks/>
            </p:cNvSpPr>
            <p:nvPr userDrawn="1"/>
          </p:nvSpPr>
          <p:spPr bwMode="auto">
            <a:xfrm>
              <a:off x="449" y="322"/>
              <a:ext cx="4" cy="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1" name="Freeform 1623"/>
            <p:cNvSpPr>
              <a:spLocks/>
            </p:cNvSpPr>
            <p:nvPr userDrawn="1"/>
          </p:nvSpPr>
          <p:spPr bwMode="auto">
            <a:xfrm>
              <a:off x="449" y="320"/>
              <a:ext cx="4" cy="6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2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2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2" name="Freeform 1624"/>
            <p:cNvSpPr>
              <a:spLocks/>
            </p:cNvSpPr>
            <p:nvPr userDrawn="1"/>
          </p:nvSpPr>
          <p:spPr bwMode="auto">
            <a:xfrm>
              <a:off x="453" y="328"/>
              <a:ext cx="4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3" name="Freeform 1625"/>
            <p:cNvSpPr>
              <a:spLocks/>
            </p:cNvSpPr>
            <p:nvPr userDrawn="1"/>
          </p:nvSpPr>
          <p:spPr bwMode="auto">
            <a:xfrm>
              <a:off x="451" y="328"/>
              <a:ext cx="2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4" name="Freeform 1626"/>
            <p:cNvSpPr>
              <a:spLocks/>
            </p:cNvSpPr>
            <p:nvPr userDrawn="1"/>
          </p:nvSpPr>
          <p:spPr bwMode="auto">
            <a:xfrm>
              <a:off x="451" y="326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5" name="Freeform 1627"/>
            <p:cNvSpPr>
              <a:spLocks/>
            </p:cNvSpPr>
            <p:nvPr userDrawn="1"/>
          </p:nvSpPr>
          <p:spPr bwMode="auto">
            <a:xfrm>
              <a:off x="451" y="326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6" name="Freeform 1628"/>
            <p:cNvSpPr>
              <a:spLocks/>
            </p:cNvSpPr>
            <p:nvPr userDrawn="1"/>
          </p:nvSpPr>
          <p:spPr bwMode="auto">
            <a:xfrm>
              <a:off x="451" y="326"/>
              <a:ext cx="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7" name="Freeform 1629"/>
            <p:cNvSpPr>
              <a:spLocks/>
            </p:cNvSpPr>
            <p:nvPr userDrawn="1"/>
          </p:nvSpPr>
          <p:spPr bwMode="auto">
            <a:xfrm>
              <a:off x="453" y="324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8" name="Freeform 1630"/>
            <p:cNvSpPr>
              <a:spLocks/>
            </p:cNvSpPr>
            <p:nvPr userDrawn="1"/>
          </p:nvSpPr>
          <p:spPr bwMode="auto">
            <a:xfrm>
              <a:off x="453" y="324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09" name="Freeform 1631"/>
            <p:cNvSpPr>
              <a:spLocks/>
            </p:cNvSpPr>
            <p:nvPr userDrawn="1"/>
          </p:nvSpPr>
          <p:spPr bwMode="auto">
            <a:xfrm>
              <a:off x="453" y="326"/>
              <a:ext cx="4" cy="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0" name="Freeform 1632"/>
            <p:cNvSpPr>
              <a:spLocks/>
            </p:cNvSpPr>
            <p:nvPr userDrawn="1"/>
          </p:nvSpPr>
          <p:spPr bwMode="auto">
            <a:xfrm>
              <a:off x="453" y="326"/>
              <a:ext cx="4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1" name="Freeform 1633"/>
            <p:cNvSpPr>
              <a:spLocks/>
            </p:cNvSpPr>
            <p:nvPr userDrawn="1"/>
          </p:nvSpPr>
          <p:spPr bwMode="auto">
            <a:xfrm>
              <a:off x="455" y="326"/>
              <a:ext cx="2" cy="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2" name="Freeform 1634"/>
            <p:cNvSpPr>
              <a:spLocks/>
            </p:cNvSpPr>
            <p:nvPr userDrawn="1"/>
          </p:nvSpPr>
          <p:spPr bwMode="auto">
            <a:xfrm>
              <a:off x="453" y="326"/>
              <a:ext cx="4" cy="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3" name="Freeform 1635"/>
            <p:cNvSpPr>
              <a:spLocks/>
            </p:cNvSpPr>
            <p:nvPr userDrawn="1"/>
          </p:nvSpPr>
          <p:spPr bwMode="auto">
            <a:xfrm>
              <a:off x="343" y="357"/>
              <a:ext cx="68" cy="7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5" y="3"/>
                </a:cxn>
                <a:cxn ang="0">
                  <a:pos x="16" y="4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2" y="7"/>
                </a:cxn>
                <a:cxn ang="0">
                  <a:pos x="1" y="9"/>
                </a:cxn>
                <a:cxn ang="0">
                  <a:pos x="1" y="12"/>
                </a:cxn>
                <a:cxn ang="0">
                  <a:pos x="0" y="14"/>
                </a:cxn>
                <a:cxn ang="0">
                  <a:pos x="1" y="19"/>
                </a:cxn>
                <a:cxn ang="0">
                  <a:pos x="5" y="22"/>
                </a:cxn>
                <a:cxn ang="0">
                  <a:pos x="9" y="21"/>
                </a:cxn>
                <a:cxn ang="0">
                  <a:pos x="11" y="20"/>
                </a:cxn>
                <a:cxn ang="0">
                  <a:pos x="13" y="19"/>
                </a:cxn>
                <a:cxn ang="0">
                  <a:pos x="14" y="20"/>
                </a:cxn>
                <a:cxn ang="0">
                  <a:pos x="15" y="19"/>
                </a:cxn>
                <a:cxn ang="0">
                  <a:pos x="17" y="21"/>
                </a:cxn>
                <a:cxn ang="0">
                  <a:pos x="20" y="23"/>
                </a:cxn>
                <a:cxn ang="0">
                  <a:pos x="21" y="27"/>
                </a:cxn>
                <a:cxn ang="0">
                  <a:pos x="23" y="30"/>
                </a:cxn>
                <a:cxn ang="0">
                  <a:pos x="26" y="33"/>
                </a:cxn>
                <a:cxn ang="0">
                  <a:pos x="31" y="27"/>
                </a:cxn>
                <a:cxn ang="0">
                  <a:pos x="32" y="25"/>
                </a:cxn>
                <a:cxn ang="0">
                  <a:pos x="32" y="23"/>
                </a:cxn>
                <a:cxn ang="0">
                  <a:pos x="33" y="19"/>
                </a:cxn>
                <a:cxn ang="0">
                  <a:pos x="31" y="16"/>
                </a:cxn>
                <a:cxn ang="0">
                  <a:pos x="32" y="13"/>
                </a:cxn>
                <a:cxn ang="0">
                  <a:pos x="33" y="5"/>
                </a:cxn>
                <a:cxn ang="0">
                  <a:pos x="30" y="8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23" y="2"/>
                </a:cxn>
                <a:cxn ang="0">
                  <a:pos x="23" y="1"/>
                </a:cxn>
                <a:cxn ang="0">
                  <a:pos x="22" y="0"/>
                </a:cxn>
              </a:cxnLst>
              <a:rect l="0" t="0" r="r" b="b"/>
              <a:pathLst>
                <a:path w="34" h="36">
                  <a:moveTo>
                    <a:pt x="22" y="0"/>
                  </a:moveTo>
                  <a:cubicBezTo>
                    <a:pt x="21" y="1"/>
                    <a:pt x="17" y="2"/>
                    <a:pt x="15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5"/>
                    <a:pt x="15" y="4"/>
                    <a:pt x="14" y="4"/>
                  </a:cubicBezTo>
                  <a:cubicBezTo>
                    <a:pt x="13" y="5"/>
                    <a:pt x="13" y="4"/>
                    <a:pt x="12" y="4"/>
                  </a:cubicBezTo>
                  <a:cubicBezTo>
                    <a:pt x="10" y="5"/>
                    <a:pt x="11" y="4"/>
                    <a:pt x="10" y="2"/>
                  </a:cubicBezTo>
                  <a:cubicBezTo>
                    <a:pt x="8" y="3"/>
                    <a:pt x="6" y="4"/>
                    <a:pt x="5" y="5"/>
                  </a:cubicBezTo>
                  <a:cubicBezTo>
                    <a:pt x="4" y="6"/>
                    <a:pt x="2" y="6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10"/>
                    <a:pt x="1" y="10"/>
                    <a:pt x="1" y="12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6"/>
                    <a:pt x="2" y="17"/>
                    <a:pt x="1" y="19"/>
                  </a:cubicBezTo>
                  <a:cubicBezTo>
                    <a:pt x="2" y="20"/>
                    <a:pt x="3" y="21"/>
                    <a:pt x="5" y="22"/>
                  </a:cubicBezTo>
                  <a:cubicBezTo>
                    <a:pt x="6" y="22"/>
                    <a:pt x="7" y="22"/>
                    <a:pt x="9" y="21"/>
                  </a:cubicBezTo>
                  <a:cubicBezTo>
                    <a:pt x="10" y="21"/>
                    <a:pt x="10" y="21"/>
                    <a:pt x="11" y="20"/>
                  </a:cubicBezTo>
                  <a:cubicBezTo>
                    <a:pt x="12" y="20"/>
                    <a:pt x="12" y="19"/>
                    <a:pt x="13" y="19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20"/>
                    <a:pt x="17" y="20"/>
                    <a:pt x="17" y="21"/>
                  </a:cubicBezTo>
                  <a:cubicBezTo>
                    <a:pt x="17" y="22"/>
                    <a:pt x="19" y="23"/>
                    <a:pt x="20" y="23"/>
                  </a:cubicBezTo>
                  <a:cubicBezTo>
                    <a:pt x="21" y="25"/>
                    <a:pt x="20" y="25"/>
                    <a:pt x="21" y="27"/>
                  </a:cubicBezTo>
                  <a:cubicBezTo>
                    <a:pt x="21" y="28"/>
                    <a:pt x="22" y="29"/>
                    <a:pt x="23" y="30"/>
                  </a:cubicBezTo>
                  <a:cubicBezTo>
                    <a:pt x="24" y="31"/>
                    <a:pt x="26" y="33"/>
                    <a:pt x="26" y="33"/>
                  </a:cubicBezTo>
                  <a:cubicBezTo>
                    <a:pt x="28" y="36"/>
                    <a:pt x="31" y="29"/>
                    <a:pt x="31" y="27"/>
                  </a:cubicBezTo>
                  <a:cubicBezTo>
                    <a:pt x="31" y="27"/>
                    <a:pt x="32" y="26"/>
                    <a:pt x="32" y="25"/>
                  </a:cubicBezTo>
                  <a:cubicBezTo>
                    <a:pt x="32" y="24"/>
                    <a:pt x="31" y="24"/>
                    <a:pt x="32" y="23"/>
                  </a:cubicBezTo>
                  <a:cubicBezTo>
                    <a:pt x="32" y="22"/>
                    <a:pt x="34" y="20"/>
                    <a:pt x="33" y="19"/>
                  </a:cubicBezTo>
                  <a:cubicBezTo>
                    <a:pt x="32" y="18"/>
                    <a:pt x="31" y="17"/>
                    <a:pt x="31" y="16"/>
                  </a:cubicBezTo>
                  <a:cubicBezTo>
                    <a:pt x="31" y="15"/>
                    <a:pt x="32" y="14"/>
                    <a:pt x="32" y="13"/>
                  </a:cubicBezTo>
                  <a:cubicBezTo>
                    <a:pt x="33" y="10"/>
                    <a:pt x="34" y="8"/>
                    <a:pt x="33" y="5"/>
                  </a:cubicBezTo>
                  <a:cubicBezTo>
                    <a:pt x="33" y="6"/>
                    <a:pt x="31" y="8"/>
                    <a:pt x="30" y="8"/>
                  </a:cubicBezTo>
                  <a:cubicBezTo>
                    <a:pt x="30" y="6"/>
                    <a:pt x="27" y="6"/>
                    <a:pt x="26" y="5"/>
                  </a:cubicBezTo>
                  <a:cubicBezTo>
                    <a:pt x="25" y="4"/>
                    <a:pt x="22" y="3"/>
                    <a:pt x="21" y="1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2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4" name="Freeform 1636"/>
            <p:cNvSpPr>
              <a:spLocks/>
            </p:cNvSpPr>
            <p:nvPr userDrawn="1"/>
          </p:nvSpPr>
          <p:spPr bwMode="auto">
            <a:xfrm>
              <a:off x="341" y="260"/>
              <a:ext cx="108" cy="111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0" y="42"/>
                </a:cxn>
                <a:cxn ang="0">
                  <a:pos x="46" y="38"/>
                </a:cxn>
                <a:cxn ang="0">
                  <a:pos x="49" y="37"/>
                </a:cxn>
                <a:cxn ang="0">
                  <a:pos x="51" y="38"/>
                </a:cxn>
                <a:cxn ang="0">
                  <a:pos x="52" y="33"/>
                </a:cxn>
                <a:cxn ang="0">
                  <a:pos x="50" y="25"/>
                </a:cxn>
                <a:cxn ang="0">
                  <a:pos x="48" y="23"/>
                </a:cxn>
                <a:cxn ang="0">
                  <a:pos x="46" y="15"/>
                </a:cxn>
                <a:cxn ang="0">
                  <a:pos x="42" y="13"/>
                </a:cxn>
                <a:cxn ang="0">
                  <a:pos x="37" y="6"/>
                </a:cxn>
                <a:cxn ang="0">
                  <a:pos x="45" y="11"/>
                </a:cxn>
                <a:cxn ang="0">
                  <a:pos x="38" y="6"/>
                </a:cxn>
                <a:cxn ang="0">
                  <a:pos x="29" y="0"/>
                </a:cxn>
                <a:cxn ang="0">
                  <a:pos x="26" y="4"/>
                </a:cxn>
                <a:cxn ang="0">
                  <a:pos x="28" y="6"/>
                </a:cxn>
                <a:cxn ang="0">
                  <a:pos x="22" y="7"/>
                </a:cxn>
                <a:cxn ang="0">
                  <a:pos x="20" y="6"/>
                </a:cxn>
                <a:cxn ang="0">
                  <a:pos x="16" y="6"/>
                </a:cxn>
                <a:cxn ang="0">
                  <a:pos x="18" y="8"/>
                </a:cxn>
                <a:cxn ang="0">
                  <a:pos x="20" y="13"/>
                </a:cxn>
                <a:cxn ang="0">
                  <a:pos x="18" y="14"/>
                </a:cxn>
                <a:cxn ang="0">
                  <a:pos x="22" y="19"/>
                </a:cxn>
                <a:cxn ang="0">
                  <a:pos x="15" y="18"/>
                </a:cxn>
                <a:cxn ang="0">
                  <a:pos x="15" y="21"/>
                </a:cxn>
                <a:cxn ang="0">
                  <a:pos x="12" y="22"/>
                </a:cxn>
                <a:cxn ang="0">
                  <a:pos x="13" y="27"/>
                </a:cxn>
                <a:cxn ang="0">
                  <a:pos x="7" y="23"/>
                </a:cxn>
                <a:cxn ang="0">
                  <a:pos x="5" y="23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6" y="37"/>
                </a:cxn>
                <a:cxn ang="0">
                  <a:pos x="6" y="29"/>
                </a:cxn>
                <a:cxn ang="0">
                  <a:pos x="10" y="33"/>
                </a:cxn>
                <a:cxn ang="0">
                  <a:pos x="7" y="38"/>
                </a:cxn>
                <a:cxn ang="0">
                  <a:pos x="4" y="41"/>
                </a:cxn>
                <a:cxn ang="0">
                  <a:pos x="1" y="46"/>
                </a:cxn>
                <a:cxn ang="0">
                  <a:pos x="1" y="50"/>
                </a:cxn>
                <a:cxn ang="0">
                  <a:pos x="5" y="50"/>
                </a:cxn>
                <a:cxn ang="0">
                  <a:pos x="13" y="48"/>
                </a:cxn>
                <a:cxn ang="0">
                  <a:pos x="10" y="45"/>
                </a:cxn>
                <a:cxn ang="0">
                  <a:pos x="17" y="47"/>
                </a:cxn>
                <a:cxn ang="0">
                  <a:pos x="17" y="44"/>
                </a:cxn>
                <a:cxn ang="0">
                  <a:pos x="18" y="45"/>
                </a:cxn>
                <a:cxn ang="0">
                  <a:pos x="22" y="44"/>
                </a:cxn>
                <a:cxn ang="0">
                  <a:pos x="29" y="52"/>
                </a:cxn>
                <a:cxn ang="0">
                  <a:pos x="34" y="45"/>
                </a:cxn>
                <a:cxn ang="0">
                  <a:pos x="29" y="45"/>
                </a:cxn>
              </a:cxnLst>
              <a:rect l="0" t="0" r="r" b="b"/>
              <a:pathLst>
                <a:path w="54" h="55">
                  <a:moveTo>
                    <a:pt x="29" y="44"/>
                  </a:moveTo>
                  <a:cubicBezTo>
                    <a:pt x="30" y="44"/>
                    <a:pt x="31" y="45"/>
                    <a:pt x="32" y="45"/>
                  </a:cubicBezTo>
                  <a:cubicBezTo>
                    <a:pt x="32" y="45"/>
                    <a:pt x="33" y="45"/>
                    <a:pt x="33" y="45"/>
                  </a:cubicBezTo>
                  <a:cubicBezTo>
                    <a:pt x="34" y="44"/>
                    <a:pt x="34" y="45"/>
                    <a:pt x="34" y="44"/>
                  </a:cubicBezTo>
                  <a:cubicBezTo>
                    <a:pt x="35" y="44"/>
                    <a:pt x="36" y="43"/>
                    <a:pt x="38" y="42"/>
                  </a:cubicBezTo>
                  <a:cubicBezTo>
                    <a:pt x="38" y="42"/>
                    <a:pt x="39" y="43"/>
                    <a:pt x="40" y="42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1" y="43"/>
                    <a:pt x="40" y="42"/>
                  </a:cubicBezTo>
                  <a:cubicBezTo>
                    <a:pt x="41" y="43"/>
                    <a:pt x="42" y="44"/>
                    <a:pt x="43" y="45"/>
                  </a:cubicBezTo>
                  <a:cubicBezTo>
                    <a:pt x="44" y="46"/>
                    <a:pt x="45" y="48"/>
                    <a:pt x="45" y="46"/>
                  </a:cubicBezTo>
                  <a:cubicBezTo>
                    <a:pt x="46" y="44"/>
                    <a:pt x="44" y="43"/>
                    <a:pt x="45" y="42"/>
                  </a:cubicBezTo>
                  <a:cubicBezTo>
                    <a:pt x="46" y="41"/>
                    <a:pt x="46" y="39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7"/>
                    <a:pt x="48" y="37"/>
                    <a:pt x="49" y="39"/>
                  </a:cubicBezTo>
                  <a:cubicBezTo>
                    <a:pt x="49" y="38"/>
                    <a:pt x="49" y="38"/>
                    <a:pt x="49" y="37"/>
                  </a:cubicBezTo>
                  <a:cubicBezTo>
                    <a:pt x="51" y="38"/>
                    <a:pt x="51" y="39"/>
                    <a:pt x="51" y="41"/>
                  </a:cubicBezTo>
                  <a:cubicBezTo>
                    <a:pt x="52" y="41"/>
                    <a:pt x="54" y="43"/>
                    <a:pt x="53" y="41"/>
                  </a:cubicBezTo>
                  <a:cubicBezTo>
                    <a:pt x="53" y="40"/>
                    <a:pt x="52" y="41"/>
                    <a:pt x="52" y="40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2" y="38"/>
                    <a:pt x="53" y="38"/>
                    <a:pt x="53" y="39"/>
                  </a:cubicBezTo>
                  <a:cubicBezTo>
                    <a:pt x="53" y="37"/>
                    <a:pt x="54" y="36"/>
                    <a:pt x="52" y="35"/>
                  </a:cubicBezTo>
                  <a:cubicBezTo>
                    <a:pt x="52" y="34"/>
                    <a:pt x="50" y="34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1"/>
                    <a:pt x="52" y="31"/>
                    <a:pt x="53" y="30"/>
                  </a:cubicBezTo>
                  <a:cubicBezTo>
                    <a:pt x="53" y="29"/>
                    <a:pt x="52" y="27"/>
                    <a:pt x="52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9" y="24"/>
                    <a:pt x="49" y="23"/>
                  </a:cubicBezTo>
                  <a:cubicBezTo>
                    <a:pt x="49" y="23"/>
                    <a:pt x="49" y="23"/>
                    <a:pt x="49" y="24"/>
                  </a:cubicBezTo>
                  <a:cubicBezTo>
                    <a:pt x="47" y="24"/>
                    <a:pt x="48" y="23"/>
                    <a:pt x="47" y="22"/>
                  </a:cubicBezTo>
                  <a:cubicBezTo>
                    <a:pt x="47" y="22"/>
                    <a:pt x="48" y="22"/>
                    <a:pt x="48" y="23"/>
                  </a:cubicBezTo>
                  <a:cubicBezTo>
                    <a:pt x="48" y="20"/>
                    <a:pt x="50" y="22"/>
                    <a:pt x="51" y="23"/>
                  </a:cubicBezTo>
                  <a:cubicBezTo>
                    <a:pt x="51" y="22"/>
                    <a:pt x="50" y="22"/>
                    <a:pt x="49" y="21"/>
                  </a:cubicBezTo>
                  <a:cubicBezTo>
                    <a:pt x="48" y="21"/>
                    <a:pt x="48" y="19"/>
                    <a:pt x="48" y="18"/>
                  </a:cubicBezTo>
                  <a:cubicBezTo>
                    <a:pt x="49" y="18"/>
                    <a:pt x="46" y="15"/>
                    <a:pt x="46" y="15"/>
                  </a:cubicBezTo>
                  <a:cubicBezTo>
                    <a:pt x="45" y="14"/>
                    <a:pt x="42" y="12"/>
                    <a:pt x="43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39" y="11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8"/>
                    <a:pt x="38" y="7"/>
                    <a:pt x="37" y="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7" y="6"/>
                    <a:pt x="37" y="5"/>
                  </a:cubicBezTo>
                  <a:cubicBezTo>
                    <a:pt x="38" y="6"/>
                    <a:pt x="40" y="7"/>
                    <a:pt x="41" y="8"/>
                  </a:cubicBezTo>
                  <a:cubicBezTo>
                    <a:pt x="42" y="9"/>
                    <a:pt x="44" y="10"/>
                    <a:pt x="45" y="11"/>
                  </a:cubicBezTo>
                  <a:cubicBezTo>
                    <a:pt x="44" y="10"/>
                    <a:pt x="42" y="8"/>
                    <a:pt x="41" y="8"/>
                  </a:cubicBezTo>
                  <a:cubicBezTo>
                    <a:pt x="40" y="7"/>
                    <a:pt x="39" y="7"/>
                    <a:pt x="38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7" y="4"/>
                    <a:pt x="36" y="3"/>
                  </a:cubicBezTo>
                  <a:cubicBezTo>
                    <a:pt x="35" y="3"/>
                    <a:pt x="35" y="3"/>
                    <a:pt x="34" y="2"/>
                  </a:cubicBezTo>
                  <a:cubicBezTo>
                    <a:pt x="33" y="2"/>
                    <a:pt x="30" y="0"/>
                    <a:pt x="29" y="0"/>
                  </a:cubicBezTo>
                  <a:cubicBezTo>
                    <a:pt x="28" y="1"/>
                    <a:pt x="30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32" y="3"/>
                    <a:pt x="28" y="2"/>
                    <a:pt x="29" y="3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6" y="4"/>
                    <a:pt x="27" y="4"/>
                    <a:pt x="28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6"/>
                    <a:pt x="27" y="6"/>
                    <a:pt x="28" y="6"/>
                  </a:cubicBezTo>
                  <a:cubicBezTo>
                    <a:pt x="26" y="6"/>
                    <a:pt x="25" y="4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7"/>
                    <a:pt x="23" y="6"/>
                    <a:pt x="23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2" y="7"/>
                    <a:pt x="22" y="7"/>
                    <a:pt x="23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3" y="8"/>
                    <a:pt x="22" y="8"/>
                    <a:pt x="22" y="9"/>
                  </a:cubicBezTo>
                  <a:cubicBezTo>
                    <a:pt x="22" y="8"/>
                    <a:pt x="21" y="6"/>
                    <a:pt x="20" y="6"/>
                  </a:cubicBezTo>
                  <a:cubicBezTo>
                    <a:pt x="19" y="5"/>
                    <a:pt x="18" y="5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8" y="6"/>
                    <a:pt x="17" y="6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7" y="6"/>
                    <a:pt x="17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1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8" y="13"/>
                    <a:pt x="19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8" y="15"/>
                    <a:pt x="18" y="14"/>
                    <a:pt x="17" y="14"/>
                  </a:cubicBezTo>
                  <a:cubicBezTo>
                    <a:pt x="18" y="14"/>
                    <a:pt x="19" y="17"/>
                    <a:pt x="20" y="16"/>
                  </a:cubicBezTo>
                  <a:cubicBezTo>
                    <a:pt x="21" y="17"/>
                    <a:pt x="22" y="18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7"/>
                    <a:pt x="17" y="14"/>
                    <a:pt x="15" y="14"/>
                  </a:cubicBezTo>
                  <a:cubicBezTo>
                    <a:pt x="15" y="16"/>
                    <a:pt x="18" y="17"/>
                    <a:pt x="19" y="18"/>
                  </a:cubicBezTo>
                  <a:cubicBezTo>
                    <a:pt x="18" y="18"/>
                    <a:pt x="16" y="18"/>
                    <a:pt x="15" y="18"/>
                  </a:cubicBezTo>
                  <a:cubicBezTo>
                    <a:pt x="16" y="19"/>
                    <a:pt x="17" y="19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20"/>
                    <a:pt x="16" y="20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1"/>
                    <a:pt x="14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2" y="23"/>
                    <a:pt x="13" y="23"/>
                    <a:pt x="13" y="24"/>
                  </a:cubicBezTo>
                  <a:cubicBezTo>
                    <a:pt x="12" y="24"/>
                    <a:pt x="12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7"/>
                    <a:pt x="13" y="27"/>
                  </a:cubicBezTo>
                  <a:cubicBezTo>
                    <a:pt x="11" y="28"/>
                    <a:pt x="10" y="26"/>
                    <a:pt x="9" y="25"/>
                  </a:cubicBezTo>
                  <a:cubicBezTo>
                    <a:pt x="10" y="26"/>
                    <a:pt x="13" y="25"/>
                    <a:pt x="12" y="24"/>
                  </a:cubicBezTo>
                  <a:cubicBezTo>
                    <a:pt x="10" y="23"/>
                    <a:pt x="7" y="23"/>
                    <a:pt x="6" y="23"/>
                  </a:cubicBezTo>
                  <a:cubicBezTo>
                    <a:pt x="7" y="23"/>
                    <a:pt x="6" y="23"/>
                    <a:pt x="7" y="23"/>
                  </a:cubicBezTo>
                  <a:cubicBezTo>
                    <a:pt x="6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4" y="24"/>
                    <a:pt x="2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3" y="27"/>
                  </a:cubicBezTo>
                  <a:cubicBezTo>
                    <a:pt x="2" y="29"/>
                    <a:pt x="3" y="31"/>
                    <a:pt x="2" y="33"/>
                  </a:cubicBezTo>
                  <a:cubicBezTo>
                    <a:pt x="2" y="34"/>
                    <a:pt x="1" y="36"/>
                    <a:pt x="3" y="36"/>
                  </a:cubicBezTo>
                  <a:cubicBezTo>
                    <a:pt x="2" y="38"/>
                    <a:pt x="4" y="36"/>
                    <a:pt x="4" y="35"/>
                  </a:cubicBezTo>
                  <a:cubicBezTo>
                    <a:pt x="5" y="36"/>
                    <a:pt x="6" y="37"/>
                    <a:pt x="6" y="37"/>
                  </a:cubicBezTo>
                  <a:cubicBezTo>
                    <a:pt x="7" y="38"/>
                    <a:pt x="8" y="36"/>
                    <a:pt x="7" y="35"/>
                  </a:cubicBezTo>
                  <a:cubicBezTo>
                    <a:pt x="7" y="35"/>
                    <a:pt x="8" y="34"/>
                    <a:pt x="7" y="34"/>
                  </a:cubicBezTo>
                  <a:cubicBezTo>
                    <a:pt x="7" y="33"/>
                    <a:pt x="6" y="33"/>
                    <a:pt x="6" y="33"/>
                  </a:cubicBezTo>
                  <a:cubicBezTo>
                    <a:pt x="6" y="32"/>
                    <a:pt x="7" y="29"/>
                    <a:pt x="6" y="29"/>
                  </a:cubicBezTo>
                  <a:cubicBezTo>
                    <a:pt x="5" y="29"/>
                    <a:pt x="7" y="28"/>
                    <a:pt x="7" y="28"/>
                  </a:cubicBezTo>
                  <a:cubicBezTo>
                    <a:pt x="8" y="27"/>
                    <a:pt x="7" y="31"/>
                    <a:pt x="7" y="31"/>
                  </a:cubicBezTo>
                  <a:cubicBezTo>
                    <a:pt x="8" y="34"/>
                    <a:pt x="10" y="31"/>
                    <a:pt x="12" y="31"/>
                  </a:cubicBezTo>
                  <a:cubicBezTo>
                    <a:pt x="12" y="32"/>
                    <a:pt x="9" y="33"/>
                    <a:pt x="10" y="33"/>
                  </a:cubicBezTo>
                  <a:cubicBezTo>
                    <a:pt x="10" y="34"/>
                    <a:pt x="11" y="35"/>
                    <a:pt x="10" y="35"/>
                  </a:cubicBezTo>
                  <a:cubicBezTo>
                    <a:pt x="9" y="34"/>
                    <a:pt x="10" y="37"/>
                    <a:pt x="10" y="37"/>
                  </a:cubicBezTo>
                  <a:cubicBezTo>
                    <a:pt x="10" y="37"/>
                    <a:pt x="8" y="39"/>
                    <a:pt x="7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6" y="39"/>
                    <a:pt x="6" y="39"/>
                  </a:cubicBezTo>
                  <a:cubicBezTo>
                    <a:pt x="5" y="39"/>
                    <a:pt x="6" y="38"/>
                    <a:pt x="5" y="37"/>
                  </a:cubicBezTo>
                  <a:cubicBezTo>
                    <a:pt x="3" y="38"/>
                    <a:pt x="5" y="39"/>
                    <a:pt x="5" y="40"/>
                  </a:cubicBezTo>
                  <a:cubicBezTo>
                    <a:pt x="4" y="40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2"/>
                    <a:pt x="3" y="45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1" y="46"/>
                    <a:pt x="1" y="46"/>
                  </a:cubicBezTo>
                  <a:cubicBezTo>
                    <a:pt x="1" y="46"/>
                    <a:pt x="2" y="46"/>
                    <a:pt x="2" y="46"/>
                  </a:cubicBezTo>
                  <a:cubicBezTo>
                    <a:pt x="3" y="46"/>
                    <a:pt x="3" y="47"/>
                    <a:pt x="3" y="47"/>
                  </a:cubicBezTo>
                  <a:cubicBezTo>
                    <a:pt x="4" y="49"/>
                    <a:pt x="4" y="48"/>
                    <a:pt x="3" y="49"/>
                  </a:cubicBezTo>
                  <a:cubicBezTo>
                    <a:pt x="1" y="50"/>
                    <a:pt x="1" y="49"/>
                    <a:pt x="1" y="50"/>
                  </a:cubicBezTo>
                  <a:cubicBezTo>
                    <a:pt x="0" y="51"/>
                    <a:pt x="1" y="53"/>
                    <a:pt x="2" y="54"/>
                  </a:cubicBezTo>
                  <a:cubicBezTo>
                    <a:pt x="3" y="53"/>
                    <a:pt x="3" y="54"/>
                    <a:pt x="4" y="53"/>
                  </a:cubicBezTo>
                  <a:cubicBezTo>
                    <a:pt x="5" y="52"/>
                    <a:pt x="5" y="52"/>
                    <a:pt x="6" y="51"/>
                  </a:cubicBezTo>
                  <a:cubicBezTo>
                    <a:pt x="5" y="51"/>
                    <a:pt x="5" y="51"/>
                    <a:pt x="5" y="50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10" y="47"/>
                    <a:pt x="11" y="47"/>
                  </a:cubicBezTo>
                  <a:cubicBezTo>
                    <a:pt x="12" y="47"/>
                    <a:pt x="13" y="47"/>
                    <a:pt x="13" y="48"/>
                  </a:cubicBezTo>
                  <a:cubicBezTo>
                    <a:pt x="13" y="48"/>
                    <a:pt x="13" y="47"/>
                    <a:pt x="13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3" y="47"/>
                    <a:pt x="8" y="45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2" y="45"/>
                    <a:pt x="14" y="45"/>
                  </a:cubicBezTo>
                  <a:cubicBezTo>
                    <a:pt x="14" y="46"/>
                    <a:pt x="14" y="47"/>
                    <a:pt x="15" y="47"/>
                  </a:cubicBezTo>
                  <a:cubicBezTo>
                    <a:pt x="16" y="47"/>
                    <a:pt x="16" y="47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6"/>
                    <a:pt x="16" y="46"/>
                    <a:pt x="15" y="45"/>
                  </a:cubicBezTo>
                  <a:cubicBezTo>
                    <a:pt x="16" y="45"/>
                    <a:pt x="16" y="45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4"/>
                    <a:pt x="17" y="44"/>
                    <a:pt x="18" y="44"/>
                  </a:cubicBezTo>
                  <a:cubicBezTo>
                    <a:pt x="18" y="44"/>
                    <a:pt x="17" y="44"/>
                    <a:pt x="17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6"/>
                    <a:pt x="21" y="45"/>
                    <a:pt x="22" y="44"/>
                  </a:cubicBezTo>
                  <a:cubicBezTo>
                    <a:pt x="22" y="45"/>
                    <a:pt x="23" y="46"/>
                    <a:pt x="23" y="46"/>
                  </a:cubicBezTo>
                  <a:cubicBezTo>
                    <a:pt x="23" y="47"/>
                    <a:pt x="23" y="48"/>
                    <a:pt x="23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6" y="49"/>
                    <a:pt x="28" y="52"/>
                    <a:pt x="29" y="52"/>
                  </a:cubicBezTo>
                  <a:cubicBezTo>
                    <a:pt x="31" y="54"/>
                    <a:pt x="31" y="55"/>
                    <a:pt x="33" y="53"/>
                  </a:cubicBezTo>
                  <a:cubicBezTo>
                    <a:pt x="33" y="52"/>
                    <a:pt x="36" y="49"/>
                    <a:pt x="35" y="48"/>
                  </a:cubicBezTo>
                  <a:cubicBezTo>
                    <a:pt x="35" y="48"/>
                    <a:pt x="36" y="47"/>
                    <a:pt x="36" y="46"/>
                  </a:cubicBezTo>
                  <a:cubicBezTo>
                    <a:pt x="35" y="45"/>
                    <a:pt x="34" y="46"/>
                    <a:pt x="34" y="45"/>
                  </a:cubicBezTo>
                  <a:cubicBezTo>
                    <a:pt x="33" y="46"/>
                    <a:pt x="33" y="47"/>
                    <a:pt x="32" y="47"/>
                  </a:cubicBezTo>
                  <a:cubicBezTo>
                    <a:pt x="32" y="46"/>
                    <a:pt x="32" y="46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0" y="46"/>
                    <a:pt x="29" y="45"/>
                  </a:cubicBezTo>
                  <a:cubicBezTo>
                    <a:pt x="29" y="44"/>
                    <a:pt x="29" y="44"/>
                    <a:pt x="29" y="4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5" name="Freeform 1637"/>
            <p:cNvSpPr>
              <a:spLocks/>
            </p:cNvSpPr>
            <p:nvPr userDrawn="1"/>
          </p:nvSpPr>
          <p:spPr bwMode="auto">
            <a:xfrm>
              <a:off x="257" y="250"/>
              <a:ext cx="210" cy="211"/>
            </a:xfrm>
            <a:custGeom>
              <a:avLst/>
              <a:gdLst/>
              <a:ahLst/>
              <a:cxnLst>
                <a:cxn ang="0">
                  <a:pos x="36" y="4"/>
                </a:cxn>
                <a:cxn ang="0">
                  <a:pos x="36" y="3"/>
                </a:cxn>
                <a:cxn ang="0">
                  <a:pos x="0" y="52"/>
                </a:cxn>
                <a:cxn ang="0">
                  <a:pos x="3" y="70"/>
                </a:cxn>
                <a:cxn ang="0">
                  <a:pos x="53" y="105"/>
                </a:cxn>
                <a:cxn ang="0">
                  <a:pos x="70" y="102"/>
                </a:cxn>
                <a:cxn ang="0">
                  <a:pos x="105" y="52"/>
                </a:cxn>
                <a:cxn ang="0">
                  <a:pos x="102" y="35"/>
                </a:cxn>
                <a:cxn ang="0">
                  <a:pos x="53" y="0"/>
                </a:cxn>
                <a:cxn ang="0">
                  <a:pos x="36" y="3"/>
                </a:cxn>
                <a:cxn ang="0">
                  <a:pos x="36" y="4"/>
                </a:cxn>
                <a:cxn ang="0">
                  <a:pos x="36" y="5"/>
                </a:cxn>
                <a:cxn ang="0">
                  <a:pos x="53" y="2"/>
                </a:cxn>
                <a:cxn ang="0">
                  <a:pos x="100" y="36"/>
                </a:cxn>
                <a:cxn ang="0">
                  <a:pos x="103" y="52"/>
                </a:cxn>
                <a:cxn ang="0">
                  <a:pos x="70" y="100"/>
                </a:cxn>
                <a:cxn ang="0">
                  <a:pos x="53" y="102"/>
                </a:cxn>
                <a:cxn ang="0">
                  <a:pos x="6" y="69"/>
                </a:cxn>
                <a:cxn ang="0">
                  <a:pos x="3" y="52"/>
                </a:cxn>
                <a:cxn ang="0">
                  <a:pos x="36" y="5"/>
                </a:cxn>
                <a:cxn ang="0">
                  <a:pos x="36" y="4"/>
                </a:cxn>
              </a:cxnLst>
              <a:rect l="0" t="0" r="r" b="b"/>
              <a:pathLst>
                <a:path w="105" h="105">
                  <a:moveTo>
                    <a:pt x="36" y="4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14" y="10"/>
                    <a:pt x="0" y="31"/>
                    <a:pt x="0" y="52"/>
                  </a:cubicBezTo>
                  <a:cubicBezTo>
                    <a:pt x="0" y="58"/>
                    <a:pt x="1" y="64"/>
                    <a:pt x="3" y="70"/>
                  </a:cubicBezTo>
                  <a:cubicBezTo>
                    <a:pt x="11" y="91"/>
                    <a:pt x="31" y="105"/>
                    <a:pt x="53" y="105"/>
                  </a:cubicBezTo>
                  <a:cubicBezTo>
                    <a:pt x="59" y="105"/>
                    <a:pt x="65" y="104"/>
                    <a:pt x="70" y="102"/>
                  </a:cubicBezTo>
                  <a:cubicBezTo>
                    <a:pt x="92" y="94"/>
                    <a:pt x="105" y="74"/>
                    <a:pt x="105" y="52"/>
                  </a:cubicBezTo>
                  <a:cubicBezTo>
                    <a:pt x="105" y="46"/>
                    <a:pt x="105" y="41"/>
                    <a:pt x="102" y="35"/>
                  </a:cubicBezTo>
                  <a:cubicBezTo>
                    <a:pt x="95" y="13"/>
                    <a:pt x="75" y="0"/>
                    <a:pt x="53" y="0"/>
                  </a:cubicBezTo>
                  <a:cubicBezTo>
                    <a:pt x="47" y="0"/>
                    <a:pt x="41" y="1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2" y="3"/>
                    <a:pt x="47" y="2"/>
                    <a:pt x="53" y="2"/>
                  </a:cubicBezTo>
                  <a:cubicBezTo>
                    <a:pt x="74" y="2"/>
                    <a:pt x="93" y="15"/>
                    <a:pt x="100" y="36"/>
                  </a:cubicBezTo>
                  <a:cubicBezTo>
                    <a:pt x="102" y="41"/>
                    <a:pt x="103" y="47"/>
                    <a:pt x="103" y="52"/>
                  </a:cubicBezTo>
                  <a:cubicBezTo>
                    <a:pt x="103" y="73"/>
                    <a:pt x="90" y="92"/>
                    <a:pt x="70" y="100"/>
                  </a:cubicBezTo>
                  <a:cubicBezTo>
                    <a:pt x="64" y="101"/>
                    <a:pt x="58" y="102"/>
                    <a:pt x="53" y="102"/>
                  </a:cubicBezTo>
                  <a:cubicBezTo>
                    <a:pt x="32" y="102"/>
                    <a:pt x="13" y="89"/>
                    <a:pt x="6" y="69"/>
                  </a:cubicBezTo>
                  <a:cubicBezTo>
                    <a:pt x="4" y="63"/>
                    <a:pt x="3" y="58"/>
                    <a:pt x="3" y="52"/>
                  </a:cubicBezTo>
                  <a:cubicBezTo>
                    <a:pt x="3" y="32"/>
                    <a:pt x="16" y="12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6" name="Freeform 1638"/>
            <p:cNvSpPr>
              <a:spLocks/>
            </p:cNvSpPr>
            <p:nvPr userDrawn="1"/>
          </p:nvSpPr>
          <p:spPr bwMode="auto">
            <a:xfrm>
              <a:off x="257" y="248"/>
              <a:ext cx="212" cy="211"/>
            </a:xfrm>
            <a:custGeom>
              <a:avLst/>
              <a:gdLst/>
              <a:ahLst/>
              <a:cxnLst>
                <a:cxn ang="0">
                  <a:pos x="105" y="53"/>
                </a:cxn>
                <a:cxn ang="0">
                  <a:pos x="104" y="53"/>
                </a:cxn>
                <a:cxn ang="0">
                  <a:pos x="89" y="89"/>
                </a:cxn>
                <a:cxn ang="0">
                  <a:pos x="53" y="104"/>
                </a:cxn>
                <a:cxn ang="0">
                  <a:pos x="17" y="89"/>
                </a:cxn>
                <a:cxn ang="0">
                  <a:pos x="3" y="53"/>
                </a:cxn>
                <a:cxn ang="0">
                  <a:pos x="17" y="17"/>
                </a:cxn>
                <a:cxn ang="0">
                  <a:pos x="53" y="3"/>
                </a:cxn>
                <a:cxn ang="0">
                  <a:pos x="89" y="17"/>
                </a:cxn>
                <a:cxn ang="0">
                  <a:pos x="104" y="53"/>
                </a:cxn>
                <a:cxn ang="0">
                  <a:pos x="105" y="53"/>
                </a:cxn>
                <a:cxn ang="0">
                  <a:pos x="106" y="53"/>
                </a:cxn>
                <a:cxn ang="0">
                  <a:pos x="53" y="0"/>
                </a:cxn>
                <a:cxn ang="0">
                  <a:pos x="0" y="53"/>
                </a:cxn>
                <a:cxn ang="0">
                  <a:pos x="53" y="106"/>
                </a:cxn>
                <a:cxn ang="0">
                  <a:pos x="106" y="53"/>
                </a:cxn>
                <a:cxn ang="0">
                  <a:pos x="105" y="53"/>
                </a:cxn>
              </a:cxnLst>
              <a:rect l="0" t="0" r="r" b="b"/>
              <a:pathLst>
                <a:path w="106" h="106">
                  <a:moveTo>
                    <a:pt x="105" y="53"/>
                  </a:moveTo>
                  <a:cubicBezTo>
                    <a:pt x="104" y="53"/>
                    <a:pt x="104" y="53"/>
                    <a:pt x="104" y="53"/>
                  </a:cubicBezTo>
                  <a:cubicBezTo>
                    <a:pt x="104" y="67"/>
                    <a:pt x="98" y="80"/>
                    <a:pt x="89" y="89"/>
                  </a:cubicBezTo>
                  <a:cubicBezTo>
                    <a:pt x="80" y="98"/>
                    <a:pt x="67" y="104"/>
                    <a:pt x="53" y="104"/>
                  </a:cubicBezTo>
                  <a:cubicBezTo>
                    <a:pt x="39" y="104"/>
                    <a:pt x="26" y="98"/>
                    <a:pt x="17" y="89"/>
                  </a:cubicBezTo>
                  <a:cubicBezTo>
                    <a:pt x="8" y="80"/>
                    <a:pt x="3" y="67"/>
                    <a:pt x="3" y="53"/>
                  </a:cubicBezTo>
                  <a:cubicBezTo>
                    <a:pt x="3" y="39"/>
                    <a:pt x="8" y="27"/>
                    <a:pt x="17" y="17"/>
                  </a:cubicBezTo>
                  <a:cubicBezTo>
                    <a:pt x="26" y="8"/>
                    <a:pt x="39" y="3"/>
                    <a:pt x="53" y="3"/>
                  </a:cubicBezTo>
                  <a:cubicBezTo>
                    <a:pt x="67" y="3"/>
                    <a:pt x="80" y="8"/>
                    <a:pt x="89" y="17"/>
                  </a:cubicBezTo>
                  <a:cubicBezTo>
                    <a:pt x="98" y="27"/>
                    <a:pt x="104" y="39"/>
                    <a:pt x="104" y="53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82"/>
                    <a:pt x="24" y="106"/>
                    <a:pt x="53" y="106"/>
                  </a:cubicBezTo>
                  <a:cubicBezTo>
                    <a:pt x="82" y="106"/>
                    <a:pt x="106" y="82"/>
                    <a:pt x="106" y="53"/>
                  </a:cubicBezTo>
                  <a:cubicBezTo>
                    <a:pt x="105" y="53"/>
                    <a:pt x="105" y="53"/>
                    <a:pt x="105" y="5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7" name="Freeform 1639"/>
            <p:cNvSpPr>
              <a:spLocks/>
            </p:cNvSpPr>
            <p:nvPr userDrawn="1"/>
          </p:nvSpPr>
          <p:spPr bwMode="auto">
            <a:xfrm>
              <a:off x="311" y="272"/>
              <a:ext cx="64" cy="54"/>
            </a:xfrm>
            <a:custGeom>
              <a:avLst/>
              <a:gdLst/>
              <a:ahLst/>
              <a:cxnLst>
                <a:cxn ang="0">
                  <a:pos x="28" y="19"/>
                </a:cxn>
                <a:cxn ang="0">
                  <a:pos x="27" y="19"/>
                </a:cxn>
                <a:cxn ang="0">
                  <a:pos x="13" y="25"/>
                </a:cxn>
                <a:cxn ang="0">
                  <a:pos x="7" y="24"/>
                </a:cxn>
                <a:cxn ang="0">
                  <a:pos x="7" y="24"/>
                </a:cxn>
                <a:cxn ang="0">
                  <a:pos x="7" y="24"/>
                </a:cxn>
                <a:cxn ang="0">
                  <a:pos x="3" y="16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19" y="2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4" y="4"/>
                </a:cxn>
                <a:cxn ang="0">
                  <a:pos x="29" y="12"/>
                </a:cxn>
                <a:cxn ang="0">
                  <a:pos x="27" y="19"/>
                </a:cxn>
                <a:cxn ang="0">
                  <a:pos x="28" y="19"/>
                </a:cxn>
                <a:cxn ang="0">
                  <a:pos x="27" y="19"/>
                </a:cxn>
                <a:cxn ang="0">
                  <a:pos x="28" y="19"/>
                </a:cxn>
                <a:cxn ang="0">
                  <a:pos x="29" y="20"/>
                </a:cxn>
                <a:cxn ang="0">
                  <a:pos x="32" y="12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25" y="2"/>
                </a:cxn>
                <a:cxn ang="0">
                  <a:pos x="19" y="0"/>
                </a:cxn>
                <a:cxn ang="0">
                  <a:pos x="4" y="7"/>
                </a:cxn>
                <a:cxn ang="0">
                  <a:pos x="5" y="8"/>
                </a:cxn>
                <a:cxn ang="0">
                  <a:pos x="4" y="7"/>
                </a:cxn>
                <a:cxn ang="0">
                  <a:pos x="0" y="16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6" y="26"/>
                </a:cxn>
                <a:cxn ang="0">
                  <a:pos x="13" y="27"/>
                </a:cxn>
                <a:cxn ang="0">
                  <a:pos x="29" y="20"/>
                </a:cxn>
                <a:cxn ang="0">
                  <a:pos x="29" y="20"/>
                </a:cxn>
                <a:cxn ang="0">
                  <a:pos x="29" y="20"/>
                </a:cxn>
                <a:cxn ang="0">
                  <a:pos x="28" y="19"/>
                </a:cxn>
              </a:cxnLst>
              <a:rect l="0" t="0" r="r" b="b"/>
              <a:pathLst>
                <a:path w="32" h="27">
                  <a:moveTo>
                    <a:pt x="28" y="19"/>
                  </a:moveTo>
                  <a:cubicBezTo>
                    <a:pt x="27" y="19"/>
                    <a:pt x="27" y="19"/>
                    <a:pt x="27" y="19"/>
                  </a:cubicBezTo>
                  <a:cubicBezTo>
                    <a:pt x="24" y="23"/>
                    <a:pt x="18" y="25"/>
                    <a:pt x="13" y="25"/>
                  </a:cubicBezTo>
                  <a:cubicBezTo>
                    <a:pt x="11" y="25"/>
                    <a:pt x="9" y="25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4" y="22"/>
                    <a:pt x="3" y="19"/>
                    <a:pt x="3" y="16"/>
                  </a:cubicBezTo>
                  <a:cubicBezTo>
                    <a:pt x="3" y="14"/>
                    <a:pt x="4" y="11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5"/>
                    <a:pt x="14" y="2"/>
                    <a:pt x="19" y="2"/>
                  </a:cubicBezTo>
                  <a:cubicBezTo>
                    <a:pt x="20" y="2"/>
                    <a:pt x="22" y="3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5"/>
                    <a:pt x="29" y="9"/>
                    <a:pt x="29" y="12"/>
                  </a:cubicBezTo>
                  <a:cubicBezTo>
                    <a:pt x="29" y="14"/>
                    <a:pt x="28" y="17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1" y="18"/>
                    <a:pt x="32" y="15"/>
                    <a:pt x="32" y="12"/>
                  </a:cubicBezTo>
                  <a:cubicBezTo>
                    <a:pt x="32" y="8"/>
                    <a:pt x="29" y="4"/>
                    <a:pt x="25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3" y="1"/>
                    <a:pt x="21" y="0"/>
                    <a:pt x="19" y="0"/>
                  </a:cubicBezTo>
                  <a:cubicBezTo>
                    <a:pt x="13" y="0"/>
                    <a:pt x="8" y="3"/>
                    <a:pt x="4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10"/>
                    <a:pt x="0" y="13"/>
                    <a:pt x="0" y="16"/>
                  </a:cubicBezTo>
                  <a:cubicBezTo>
                    <a:pt x="0" y="20"/>
                    <a:pt x="2" y="24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" y="27"/>
                    <a:pt x="11" y="27"/>
                    <a:pt x="13" y="27"/>
                  </a:cubicBezTo>
                  <a:cubicBezTo>
                    <a:pt x="19" y="27"/>
                    <a:pt x="25" y="25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19"/>
                    <a:pt x="28" y="19"/>
                    <a:pt x="28" y="1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8" name="Freeform 1640"/>
            <p:cNvSpPr>
              <a:spLocks/>
            </p:cNvSpPr>
            <p:nvPr userDrawn="1"/>
          </p:nvSpPr>
          <p:spPr bwMode="auto">
            <a:xfrm>
              <a:off x="289" y="256"/>
              <a:ext cx="114" cy="103"/>
            </a:xfrm>
            <a:custGeom>
              <a:avLst/>
              <a:gdLst/>
              <a:ahLst/>
              <a:cxnLst>
                <a:cxn ang="0">
                  <a:pos x="50" y="37"/>
                </a:cxn>
                <a:cxn ang="0">
                  <a:pos x="49" y="36"/>
                </a:cxn>
                <a:cxn ang="0">
                  <a:pos x="23" y="49"/>
                </a:cxn>
                <a:cxn ang="0">
                  <a:pos x="12" y="46"/>
                </a:cxn>
                <a:cxn ang="0">
                  <a:pos x="12" y="47"/>
                </a:cxn>
                <a:cxn ang="0">
                  <a:pos x="12" y="46"/>
                </a:cxn>
                <a:cxn ang="0">
                  <a:pos x="2" y="30"/>
                </a:cxn>
                <a:cxn ang="0">
                  <a:pos x="8" y="15"/>
                </a:cxn>
                <a:cxn ang="0">
                  <a:pos x="8" y="15"/>
                </a:cxn>
                <a:cxn ang="0">
                  <a:pos x="8" y="15"/>
                </a:cxn>
                <a:cxn ang="0">
                  <a:pos x="33" y="3"/>
                </a:cxn>
                <a:cxn ang="0">
                  <a:pos x="45" y="6"/>
                </a:cxn>
                <a:cxn ang="0">
                  <a:pos x="45" y="6"/>
                </a:cxn>
                <a:cxn ang="0">
                  <a:pos x="45" y="6"/>
                </a:cxn>
                <a:cxn ang="0">
                  <a:pos x="55" y="22"/>
                </a:cxn>
                <a:cxn ang="0">
                  <a:pos x="49" y="36"/>
                </a:cxn>
                <a:cxn ang="0">
                  <a:pos x="49" y="36"/>
                </a:cxn>
                <a:cxn ang="0">
                  <a:pos x="49" y="36"/>
                </a:cxn>
                <a:cxn ang="0">
                  <a:pos x="50" y="37"/>
                </a:cxn>
                <a:cxn ang="0">
                  <a:pos x="51" y="37"/>
                </a:cxn>
                <a:cxn ang="0">
                  <a:pos x="57" y="22"/>
                </a:cxn>
                <a:cxn ang="0">
                  <a:pos x="46" y="3"/>
                </a:cxn>
                <a:cxn ang="0">
                  <a:pos x="45" y="4"/>
                </a:cxn>
                <a:cxn ang="0">
                  <a:pos x="46" y="3"/>
                </a:cxn>
                <a:cxn ang="0">
                  <a:pos x="33" y="0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6" y="13"/>
                </a:cxn>
                <a:cxn ang="0">
                  <a:pos x="0" y="30"/>
                </a:cxn>
                <a:cxn ang="0">
                  <a:pos x="11" y="48"/>
                </a:cxn>
                <a:cxn ang="0">
                  <a:pos x="11" y="48"/>
                </a:cxn>
                <a:cxn ang="0">
                  <a:pos x="11" y="48"/>
                </a:cxn>
                <a:cxn ang="0">
                  <a:pos x="23" y="51"/>
                </a:cxn>
                <a:cxn ang="0">
                  <a:pos x="51" y="37"/>
                </a:cxn>
                <a:cxn ang="0">
                  <a:pos x="51" y="37"/>
                </a:cxn>
                <a:cxn ang="0">
                  <a:pos x="51" y="37"/>
                </a:cxn>
                <a:cxn ang="0">
                  <a:pos x="50" y="37"/>
                </a:cxn>
              </a:cxnLst>
              <a:rect l="0" t="0" r="r" b="b"/>
              <a:pathLst>
                <a:path w="57" h="51">
                  <a:moveTo>
                    <a:pt x="50" y="37"/>
                  </a:moveTo>
                  <a:cubicBezTo>
                    <a:pt x="49" y="36"/>
                    <a:pt x="49" y="36"/>
                    <a:pt x="49" y="36"/>
                  </a:cubicBezTo>
                  <a:cubicBezTo>
                    <a:pt x="43" y="44"/>
                    <a:pt x="33" y="49"/>
                    <a:pt x="23" y="49"/>
                  </a:cubicBezTo>
                  <a:cubicBezTo>
                    <a:pt x="19" y="49"/>
                    <a:pt x="15" y="48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6" y="43"/>
                    <a:pt x="2" y="37"/>
                    <a:pt x="2" y="30"/>
                  </a:cubicBezTo>
                  <a:cubicBezTo>
                    <a:pt x="2" y="25"/>
                    <a:pt x="4" y="20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4" y="7"/>
                    <a:pt x="24" y="3"/>
                    <a:pt x="33" y="3"/>
                  </a:cubicBezTo>
                  <a:cubicBezTo>
                    <a:pt x="37" y="3"/>
                    <a:pt x="41" y="4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1" y="9"/>
                    <a:pt x="55" y="15"/>
                    <a:pt x="55" y="22"/>
                  </a:cubicBezTo>
                  <a:cubicBezTo>
                    <a:pt x="55" y="26"/>
                    <a:pt x="53" y="31"/>
                    <a:pt x="4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5" y="32"/>
                    <a:pt x="57" y="27"/>
                    <a:pt x="57" y="22"/>
                  </a:cubicBezTo>
                  <a:cubicBezTo>
                    <a:pt x="57" y="14"/>
                    <a:pt x="53" y="7"/>
                    <a:pt x="46" y="3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2" y="1"/>
                    <a:pt x="37" y="0"/>
                    <a:pt x="33" y="0"/>
                  </a:cubicBezTo>
                  <a:cubicBezTo>
                    <a:pt x="23" y="0"/>
                    <a:pt x="13" y="5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2" y="19"/>
                    <a:pt x="0" y="25"/>
                    <a:pt x="0" y="30"/>
                  </a:cubicBezTo>
                  <a:cubicBezTo>
                    <a:pt x="0" y="38"/>
                    <a:pt x="4" y="44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5" y="50"/>
                    <a:pt x="19" y="51"/>
                    <a:pt x="23" y="51"/>
                  </a:cubicBezTo>
                  <a:cubicBezTo>
                    <a:pt x="34" y="51"/>
                    <a:pt x="44" y="46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19" name="Freeform 1641"/>
            <p:cNvSpPr>
              <a:spLocks/>
            </p:cNvSpPr>
            <p:nvPr userDrawn="1"/>
          </p:nvSpPr>
          <p:spPr bwMode="auto">
            <a:xfrm>
              <a:off x="271" y="248"/>
              <a:ext cx="156" cy="143"/>
            </a:xfrm>
            <a:custGeom>
              <a:avLst/>
              <a:gdLst/>
              <a:ahLst/>
              <a:cxnLst>
                <a:cxn ang="0">
                  <a:pos x="69" y="54"/>
                </a:cxn>
                <a:cxn ang="0">
                  <a:pos x="68" y="53"/>
                </a:cxn>
                <a:cxn ang="0">
                  <a:pos x="35" y="69"/>
                </a:cxn>
                <a:cxn ang="0">
                  <a:pos x="16" y="63"/>
                </a:cxn>
                <a:cxn ang="0">
                  <a:pos x="2" y="4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46" y="3"/>
                </a:cxn>
                <a:cxn ang="0">
                  <a:pos x="65" y="8"/>
                </a:cxn>
                <a:cxn ang="0">
                  <a:pos x="77" y="30"/>
                </a:cxn>
                <a:cxn ang="0">
                  <a:pos x="68" y="53"/>
                </a:cxn>
                <a:cxn ang="0">
                  <a:pos x="68" y="53"/>
                </a:cxn>
                <a:cxn ang="0">
                  <a:pos x="68" y="53"/>
                </a:cxn>
                <a:cxn ang="0">
                  <a:pos x="69" y="54"/>
                </a:cxn>
                <a:cxn ang="0">
                  <a:pos x="69" y="55"/>
                </a:cxn>
                <a:cxn ang="0">
                  <a:pos x="79" y="30"/>
                </a:cxn>
                <a:cxn ang="0">
                  <a:pos x="66" y="6"/>
                </a:cxn>
                <a:cxn ang="0">
                  <a:pos x="46" y="0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0" y="40"/>
                </a:cxn>
                <a:cxn ang="0">
                  <a:pos x="15" y="65"/>
                </a:cxn>
                <a:cxn ang="0">
                  <a:pos x="35" y="71"/>
                </a:cxn>
                <a:cxn ang="0">
                  <a:pos x="69" y="55"/>
                </a:cxn>
                <a:cxn ang="0">
                  <a:pos x="69" y="55"/>
                </a:cxn>
                <a:cxn ang="0">
                  <a:pos x="69" y="55"/>
                </a:cxn>
                <a:cxn ang="0">
                  <a:pos x="69" y="54"/>
                </a:cxn>
              </a:cxnLst>
              <a:rect l="0" t="0" r="r" b="b"/>
              <a:pathLst>
                <a:path w="79" h="71">
                  <a:moveTo>
                    <a:pt x="69" y="54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59" y="63"/>
                    <a:pt x="47" y="69"/>
                    <a:pt x="35" y="69"/>
                  </a:cubicBezTo>
                  <a:cubicBezTo>
                    <a:pt x="28" y="69"/>
                    <a:pt x="22" y="67"/>
                    <a:pt x="16" y="63"/>
                  </a:cubicBezTo>
                  <a:cubicBezTo>
                    <a:pt x="7" y="58"/>
                    <a:pt x="2" y="49"/>
                    <a:pt x="2" y="40"/>
                  </a:cubicBezTo>
                  <a:cubicBezTo>
                    <a:pt x="2" y="32"/>
                    <a:pt x="6" y="25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21" y="8"/>
                    <a:pt x="34" y="3"/>
                    <a:pt x="46" y="3"/>
                  </a:cubicBezTo>
                  <a:cubicBezTo>
                    <a:pt x="52" y="3"/>
                    <a:pt x="59" y="4"/>
                    <a:pt x="65" y="8"/>
                  </a:cubicBezTo>
                  <a:cubicBezTo>
                    <a:pt x="73" y="13"/>
                    <a:pt x="77" y="21"/>
                    <a:pt x="77" y="30"/>
                  </a:cubicBezTo>
                  <a:cubicBezTo>
                    <a:pt x="77" y="38"/>
                    <a:pt x="74" y="46"/>
                    <a:pt x="68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76" y="47"/>
                    <a:pt x="79" y="39"/>
                    <a:pt x="79" y="30"/>
                  </a:cubicBezTo>
                  <a:cubicBezTo>
                    <a:pt x="79" y="21"/>
                    <a:pt x="75" y="12"/>
                    <a:pt x="66" y="6"/>
                  </a:cubicBezTo>
                  <a:cubicBezTo>
                    <a:pt x="60" y="2"/>
                    <a:pt x="53" y="0"/>
                    <a:pt x="46" y="0"/>
                  </a:cubicBezTo>
                  <a:cubicBezTo>
                    <a:pt x="33" y="0"/>
                    <a:pt x="20" y="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" y="23"/>
                    <a:pt x="0" y="32"/>
                    <a:pt x="0" y="40"/>
                  </a:cubicBezTo>
                  <a:cubicBezTo>
                    <a:pt x="0" y="50"/>
                    <a:pt x="5" y="59"/>
                    <a:pt x="15" y="65"/>
                  </a:cubicBezTo>
                  <a:cubicBezTo>
                    <a:pt x="21" y="69"/>
                    <a:pt x="28" y="71"/>
                    <a:pt x="35" y="71"/>
                  </a:cubicBezTo>
                  <a:cubicBezTo>
                    <a:pt x="47" y="71"/>
                    <a:pt x="60" y="65"/>
                    <a:pt x="69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0" name="Freeform 1642"/>
            <p:cNvSpPr>
              <a:spLocks/>
            </p:cNvSpPr>
            <p:nvPr userDrawn="1"/>
          </p:nvSpPr>
          <p:spPr bwMode="auto">
            <a:xfrm>
              <a:off x="259" y="274"/>
              <a:ext cx="192" cy="145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0" y="35"/>
                </a:cxn>
                <a:cxn ang="0">
                  <a:pos x="18" y="65"/>
                </a:cxn>
                <a:cxn ang="0">
                  <a:pos x="42" y="72"/>
                </a:cxn>
                <a:cxn ang="0">
                  <a:pos x="84" y="53"/>
                </a:cxn>
                <a:cxn ang="0">
                  <a:pos x="84" y="53"/>
                </a:cxn>
                <a:cxn ang="0">
                  <a:pos x="84" y="53"/>
                </a:cxn>
                <a:cxn ang="0">
                  <a:pos x="96" y="24"/>
                </a:cxn>
                <a:cxn ang="0">
                  <a:pos x="86" y="0"/>
                </a:cxn>
                <a:cxn ang="0">
                  <a:pos x="84" y="1"/>
                </a:cxn>
                <a:cxn ang="0">
                  <a:pos x="93" y="24"/>
                </a:cxn>
                <a:cxn ang="0">
                  <a:pos x="82" y="51"/>
                </a:cxn>
                <a:cxn ang="0">
                  <a:pos x="82" y="51"/>
                </a:cxn>
                <a:cxn ang="0">
                  <a:pos x="82" y="51"/>
                </a:cxn>
                <a:cxn ang="0">
                  <a:pos x="42" y="70"/>
                </a:cxn>
                <a:cxn ang="0">
                  <a:pos x="19" y="63"/>
                </a:cxn>
                <a:cxn ang="0">
                  <a:pos x="3" y="35"/>
                </a:cxn>
                <a:cxn ang="0">
                  <a:pos x="5" y="21"/>
                </a:cxn>
                <a:cxn ang="0">
                  <a:pos x="3" y="20"/>
                </a:cxn>
              </a:cxnLst>
              <a:rect l="0" t="0" r="r" b="b"/>
              <a:pathLst>
                <a:path w="96" h="72">
                  <a:moveTo>
                    <a:pt x="3" y="20"/>
                  </a:moveTo>
                  <a:cubicBezTo>
                    <a:pt x="1" y="25"/>
                    <a:pt x="0" y="30"/>
                    <a:pt x="0" y="35"/>
                  </a:cubicBezTo>
                  <a:cubicBezTo>
                    <a:pt x="0" y="47"/>
                    <a:pt x="6" y="58"/>
                    <a:pt x="18" y="65"/>
                  </a:cubicBezTo>
                  <a:cubicBezTo>
                    <a:pt x="26" y="70"/>
                    <a:pt x="34" y="72"/>
                    <a:pt x="42" y="72"/>
                  </a:cubicBezTo>
                  <a:cubicBezTo>
                    <a:pt x="58" y="72"/>
                    <a:pt x="73" y="65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92" y="44"/>
                    <a:pt x="96" y="34"/>
                    <a:pt x="96" y="24"/>
                  </a:cubicBezTo>
                  <a:cubicBezTo>
                    <a:pt x="96" y="15"/>
                    <a:pt x="92" y="6"/>
                    <a:pt x="86" y="0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90" y="7"/>
                    <a:pt x="93" y="15"/>
                    <a:pt x="93" y="24"/>
                  </a:cubicBezTo>
                  <a:cubicBezTo>
                    <a:pt x="93" y="33"/>
                    <a:pt x="90" y="43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71" y="63"/>
                    <a:pt x="57" y="70"/>
                    <a:pt x="42" y="70"/>
                  </a:cubicBezTo>
                  <a:cubicBezTo>
                    <a:pt x="34" y="70"/>
                    <a:pt x="26" y="68"/>
                    <a:pt x="19" y="63"/>
                  </a:cubicBezTo>
                  <a:cubicBezTo>
                    <a:pt x="8" y="56"/>
                    <a:pt x="3" y="46"/>
                    <a:pt x="3" y="35"/>
                  </a:cubicBezTo>
                  <a:cubicBezTo>
                    <a:pt x="3" y="30"/>
                    <a:pt x="3" y="26"/>
                    <a:pt x="5" y="21"/>
                  </a:cubicBezTo>
                  <a:cubicBezTo>
                    <a:pt x="3" y="20"/>
                    <a:pt x="3" y="20"/>
                    <a:pt x="3" y="2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1" name="Freeform 1643"/>
            <p:cNvSpPr>
              <a:spLocks/>
            </p:cNvSpPr>
            <p:nvPr userDrawn="1"/>
          </p:nvSpPr>
          <p:spPr bwMode="auto">
            <a:xfrm>
              <a:off x="265" y="302"/>
              <a:ext cx="200" cy="139"/>
            </a:xfrm>
            <a:custGeom>
              <a:avLst/>
              <a:gdLst/>
              <a:ahLst/>
              <a:cxnLst>
                <a:cxn ang="0">
                  <a:pos x="93" y="1"/>
                </a:cxn>
                <a:cxn ang="0">
                  <a:pos x="98" y="19"/>
                </a:cxn>
                <a:cxn ang="0">
                  <a:pos x="86" y="48"/>
                </a:cxn>
                <a:cxn ang="0">
                  <a:pos x="86" y="48"/>
                </a:cxn>
                <a:cxn ang="0">
                  <a:pos x="86" y="48"/>
                </a:cxn>
                <a:cxn ang="0">
                  <a:pos x="43" y="67"/>
                </a:cxn>
                <a:cxn ang="0">
                  <a:pos x="17" y="60"/>
                </a:cxn>
                <a:cxn ang="0">
                  <a:pos x="2" y="44"/>
                </a:cxn>
                <a:cxn ang="0">
                  <a:pos x="0" y="45"/>
                </a:cxn>
                <a:cxn ang="0">
                  <a:pos x="15" y="62"/>
                </a:cxn>
                <a:cxn ang="0">
                  <a:pos x="43" y="70"/>
                </a:cxn>
                <a:cxn ang="0">
                  <a:pos x="87" y="49"/>
                </a:cxn>
                <a:cxn ang="0">
                  <a:pos x="87" y="49"/>
                </a:cxn>
                <a:cxn ang="0">
                  <a:pos x="87" y="49"/>
                </a:cxn>
                <a:cxn ang="0">
                  <a:pos x="100" y="19"/>
                </a:cxn>
                <a:cxn ang="0">
                  <a:pos x="95" y="0"/>
                </a:cxn>
                <a:cxn ang="0">
                  <a:pos x="93" y="1"/>
                </a:cxn>
              </a:cxnLst>
              <a:rect l="0" t="0" r="r" b="b"/>
              <a:pathLst>
                <a:path w="100" h="70">
                  <a:moveTo>
                    <a:pt x="93" y="1"/>
                  </a:moveTo>
                  <a:cubicBezTo>
                    <a:pt x="96" y="7"/>
                    <a:pt x="98" y="13"/>
                    <a:pt x="98" y="19"/>
                  </a:cubicBezTo>
                  <a:cubicBezTo>
                    <a:pt x="98" y="28"/>
                    <a:pt x="94" y="39"/>
                    <a:pt x="86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74" y="60"/>
                    <a:pt x="58" y="67"/>
                    <a:pt x="43" y="67"/>
                  </a:cubicBezTo>
                  <a:cubicBezTo>
                    <a:pt x="34" y="67"/>
                    <a:pt x="25" y="65"/>
                    <a:pt x="17" y="60"/>
                  </a:cubicBezTo>
                  <a:cubicBezTo>
                    <a:pt x="10" y="56"/>
                    <a:pt x="5" y="50"/>
                    <a:pt x="2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3" y="52"/>
                    <a:pt x="8" y="58"/>
                    <a:pt x="15" y="62"/>
                  </a:cubicBezTo>
                  <a:cubicBezTo>
                    <a:pt x="24" y="67"/>
                    <a:pt x="33" y="70"/>
                    <a:pt x="43" y="70"/>
                  </a:cubicBezTo>
                  <a:cubicBezTo>
                    <a:pt x="59" y="70"/>
                    <a:pt x="75" y="62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96" y="40"/>
                    <a:pt x="100" y="29"/>
                    <a:pt x="100" y="19"/>
                  </a:cubicBezTo>
                  <a:cubicBezTo>
                    <a:pt x="100" y="12"/>
                    <a:pt x="98" y="6"/>
                    <a:pt x="95" y="0"/>
                  </a:cubicBezTo>
                  <a:cubicBezTo>
                    <a:pt x="93" y="1"/>
                    <a:pt x="93" y="1"/>
                    <a:pt x="93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2" name="Freeform 1644"/>
            <p:cNvSpPr>
              <a:spLocks/>
            </p:cNvSpPr>
            <p:nvPr userDrawn="1"/>
          </p:nvSpPr>
          <p:spPr bwMode="auto">
            <a:xfrm>
              <a:off x="311" y="379"/>
              <a:ext cx="154" cy="78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65" y="17"/>
                </a:cxn>
                <a:cxn ang="0">
                  <a:pos x="65" y="17"/>
                </a:cxn>
                <a:cxn ang="0">
                  <a:pos x="65" y="17"/>
                </a:cxn>
                <a:cxn ang="0">
                  <a:pos x="22" y="37"/>
                </a:cxn>
                <a:cxn ang="0">
                  <a:pos x="1" y="32"/>
                </a:cxn>
                <a:cxn ang="0">
                  <a:pos x="0" y="34"/>
                </a:cxn>
                <a:cxn ang="0">
                  <a:pos x="22" y="39"/>
                </a:cxn>
                <a:cxn ang="0">
                  <a:pos x="67" y="19"/>
                </a:cxn>
                <a:cxn ang="0">
                  <a:pos x="67" y="19"/>
                </a:cxn>
                <a:cxn ang="0">
                  <a:pos x="67" y="19"/>
                </a:cxn>
                <a:cxn ang="0">
                  <a:pos x="77" y="1"/>
                </a:cxn>
                <a:cxn ang="0">
                  <a:pos x="75" y="0"/>
                </a:cxn>
              </a:cxnLst>
              <a:rect l="0" t="0" r="r" b="b"/>
              <a:pathLst>
                <a:path w="77" h="39">
                  <a:moveTo>
                    <a:pt x="75" y="0"/>
                  </a:moveTo>
                  <a:cubicBezTo>
                    <a:pt x="73" y="6"/>
                    <a:pt x="70" y="12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54" y="30"/>
                    <a:pt x="38" y="37"/>
                    <a:pt x="22" y="37"/>
                  </a:cubicBezTo>
                  <a:cubicBezTo>
                    <a:pt x="15" y="37"/>
                    <a:pt x="8" y="35"/>
                    <a:pt x="1" y="3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7" y="38"/>
                    <a:pt x="15" y="39"/>
                    <a:pt x="22" y="39"/>
                  </a:cubicBezTo>
                  <a:cubicBezTo>
                    <a:pt x="39" y="39"/>
                    <a:pt x="55" y="32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72" y="13"/>
                    <a:pt x="75" y="7"/>
                    <a:pt x="77" y="1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3" name="Freeform 1645"/>
            <p:cNvSpPr>
              <a:spLocks/>
            </p:cNvSpPr>
            <p:nvPr userDrawn="1"/>
          </p:nvSpPr>
          <p:spPr bwMode="auto">
            <a:xfrm>
              <a:off x="277" y="280"/>
              <a:ext cx="46" cy="16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2" y="8"/>
                </a:cxn>
                <a:cxn ang="0">
                  <a:pos x="12" y="2"/>
                </a:cxn>
                <a:cxn ang="0">
                  <a:pos x="22" y="5"/>
                </a:cxn>
                <a:cxn ang="0">
                  <a:pos x="23" y="3"/>
                </a:cxn>
              </a:cxnLst>
              <a:rect l="0" t="0" r="r" b="b"/>
              <a:pathLst>
                <a:path w="23" h="8">
                  <a:moveTo>
                    <a:pt x="23" y="3"/>
                  </a:moveTo>
                  <a:cubicBezTo>
                    <a:pt x="19" y="1"/>
                    <a:pt x="15" y="0"/>
                    <a:pt x="12" y="0"/>
                  </a:cubicBezTo>
                  <a:cubicBezTo>
                    <a:pt x="7" y="0"/>
                    <a:pt x="3" y="2"/>
                    <a:pt x="0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4"/>
                    <a:pt x="8" y="2"/>
                    <a:pt x="12" y="2"/>
                  </a:cubicBezTo>
                  <a:cubicBezTo>
                    <a:pt x="15" y="2"/>
                    <a:pt x="18" y="3"/>
                    <a:pt x="22" y="5"/>
                  </a:cubicBezTo>
                  <a:cubicBezTo>
                    <a:pt x="23" y="3"/>
                    <a:pt x="23" y="3"/>
                    <a:pt x="23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4" name="Freeform 1646"/>
            <p:cNvSpPr>
              <a:spLocks/>
            </p:cNvSpPr>
            <p:nvPr userDrawn="1"/>
          </p:nvSpPr>
          <p:spPr bwMode="auto">
            <a:xfrm>
              <a:off x="365" y="308"/>
              <a:ext cx="88" cy="103"/>
            </a:xfrm>
            <a:custGeom>
              <a:avLst/>
              <a:gdLst/>
              <a:ahLst/>
              <a:cxnLst>
                <a:cxn ang="0">
                  <a:pos x="44" y="50"/>
                </a:cxn>
                <a:cxn ang="0">
                  <a:pos x="28" y="24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26" y="25"/>
                </a:cxn>
                <a:cxn ang="0">
                  <a:pos x="42" y="51"/>
                </a:cxn>
                <a:cxn ang="0">
                  <a:pos x="44" y="50"/>
                </a:cxn>
              </a:cxnLst>
              <a:rect l="0" t="0" r="r" b="b"/>
              <a:pathLst>
                <a:path w="44" h="51">
                  <a:moveTo>
                    <a:pt x="44" y="50"/>
                  </a:moveTo>
                  <a:cubicBezTo>
                    <a:pt x="42" y="42"/>
                    <a:pt x="36" y="33"/>
                    <a:pt x="28" y="24"/>
                  </a:cubicBezTo>
                  <a:cubicBezTo>
                    <a:pt x="20" y="15"/>
                    <a:pt x="10" y="7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8"/>
                    <a:pt x="18" y="17"/>
                    <a:pt x="26" y="25"/>
                  </a:cubicBezTo>
                  <a:cubicBezTo>
                    <a:pt x="34" y="34"/>
                    <a:pt x="40" y="43"/>
                    <a:pt x="42" y="51"/>
                  </a:cubicBezTo>
                  <a:cubicBezTo>
                    <a:pt x="44" y="50"/>
                    <a:pt x="44" y="50"/>
                    <a:pt x="44" y="5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5" name="Freeform 1647"/>
            <p:cNvSpPr>
              <a:spLocks/>
            </p:cNvSpPr>
            <p:nvPr userDrawn="1"/>
          </p:nvSpPr>
          <p:spPr bwMode="auto">
            <a:xfrm>
              <a:off x="359" y="316"/>
              <a:ext cx="74" cy="117"/>
            </a:xfrm>
            <a:custGeom>
              <a:avLst/>
              <a:gdLst/>
              <a:ahLst/>
              <a:cxnLst>
                <a:cxn ang="0">
                  <a:pos x="37" y="58"/>
                </a:cxn>
                <a:cxn ang="0">
                  <a:pos x="37" y="58"/>
                </a:cxn>
                <a:cxn ang="0">
                  <a:pos x="33" y="44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21" y="29"/>
                </a:cxn>
                <a:cxn ang="0">
                  <a:pos x="31" y="45"/>
                </a:cxn>
                <a:cxn ang="0">
                  <a:pos x="35" y="58"/>
                </a:cxn>
                <a:cxn ang="0">
                  <a:pos x="35" y="58"/>
                </a:cxn>
                <a:cxn ang="0">
                  <a:pos x="37" y="58"/>
                </a:cxn>
              </a:cxnLst>
              <a:rect l="0" t="0" r="r" b="b"/>
              <a:pathLst>
                <a:path w="37" h="58">
                  <a:moveTo>
                    <a:pt x="37" y="58"/>
                  </a:moveTo>
                  <a:cubicBezTo>
                    <a:pt x="37" y="58"/>
                    <a:pt x="37" y="58"/>
                    <a:pt x="37" y="58"/>
                  </a:cubicBezTo>
                  <a:cubicBezTo>
                    <a:pt x="37" y="54"/>
                    <a:pt x="36" y="50"/>
                    <a:pt x="33" y="44"/>
                  </a:cubicBezTo>
                  <a:cubicBezTo>
                    <a:pt x="25" y="28"/>
                    <a:pt x="9" y="7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6"/>
                    <a:pt x="13" y="17"/>
                    <a:pt x="21" y="29"/>
                  </a:cubicBezTo>
                  <a:cubicBezTo>
                    <a:pt x="25" y="34"/>
                    <a:pt x="28" y="40"/>
                    <a:pt x="31" y="45"/>
                  </a:cubicBezTo>
                  <a:cubicBezTo>
                    <a:pt x="33" y="51"/>
                    <a:pt x="35" y="55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7" y="58"/>
                    <a:pt x="37" y="58"/>
                    <a:pt x="37" y="5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6" name="Freeform 1648"/>
            <p:cNvSpPr>
              <a:spLocks/>
            </p:cNvSpPr>
            <p:nvPr userDrawn="1"/>
          </p:nvSpPr>
          <p:spPr bwMode="auto">
            <a:xfrm>
              <a:off x="351" y="320"/>
              <a:ext cx="60" cy="129"/>
            </a:xfrm>
            <a:custGeom>
              <a:avLst/>
              <a:gdLst/>
              <a:ahLst/>
              <a:cxnLst>
                <a:cxn ang="0">
                  <a:pos x="30" y="64"/>
                </a:cxn>
                <a:cxn ang="0">
                  <a:pos x="28" y="59"/>
                </a:cxn>
                <a:cxn ang="0">
                  <a:pos x="14" y="25"/>
                </a:cxn>
                <a:cxn ang="0">
                  <a:pos x="7" y="9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5"/>
                </a:cxn>
                <a:cxn ang="0">
                  <a:pos x="17" y="37"/>
                </a:cxn>
                <a:cxn ang="0">
                  <a:pos x="24" y="54"/>
                </a:cxn>
                <a:cxn ang="0">
                  <a:pos x="27" y="64"/>
                </a:cxn>
                <a:cxn ang="0">
                  <a:pos x="30" y="64"/>
                </a:cxn>
              </a:cxnLst>
              <a:rect l="0" t="0" r="r" b="b"/>
              <a:pathLst>
                <a:path w="30" h="64">
                  <a:moveTo>
                    <a:pt x="30" y="64"/>
                  </a:moveTo>
                  <a:cubicBezTo>
                    <a:pt x="30" y="63"/>
                    <a:pt x="29" y="61"/>
                    <a:pt x="28" y="59"/>
                  </a:cubicBezTo>
                  <a:cubicBezTo>
                    <a:pt x="26" y="51"/>
                    <a:pt x="20" y="38"/>
                    <a:pt x="14" y="25"/>
                  </a:cubicBezTo>
                  <a:cubicBezTo>
                    <a:pt x="11" y="19"/>
                    <a:pt x="9" y="13"/>
                    <a:pt x="7" y="9"/>
                  </a:cubicBezTo>
                  <a:cubicBezTo>
                    <a:pt x="5" y="6"/>
                    <a:pt x="5" y="4"/>
                    <a:pt x="4" y="3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3"/>
                    <a:pt x="2" y="5"/>
                  </a:cubicBezTo>
                  <a:cubicBezTo>
                    <a:pt x="5" y="11"/>
                    <a:pt x="11" y="24"/>
                    <a:pt x="17" y="37"/>
                  </a:cubicBezTo>
                  <a:cubicBezTo>
                    <a:pt x="20" y="43"/>
                    <a:pt x="22" y="49"/>
                    <a:pt x="24" y="54"/>
                  </a:cubicBezTo>
                  <a:cubicBezTo>
                    <a:pt x="26" y="59"/>
                    <a:pt x="27" y="63"/>
                    <a:pt x="27" y="64"/>
                  </a:cubicBezTo>
                  <a:cubicBezTo>
                    <a:pt x="30" y="64"/>
                    <a:pt x="30" y="64"/>
                    <a:pt x="30" y="6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7" name="Freeform 1649"/>
            <p:cNvSpPr>
              <a:spLocks/>
            </p:cNvSpPr>
            <p:nvPr userDrawn="1"/>
          </p:nvSpPr>
          <p:spPr bwMode="auto">
            <a:xfrm>
              <a:off x="343" y="324"/>
              <a:ext cx="42" cy="135"/>
            </a:xfrm>
            <a:custGeom>
              <a:avLst/>
              <a:gdLst/>
              <a:ahLst/>
              <a:cxnLst>
                <a:cxn ang="0">
                  <a:pos x="21" y="65"/>
                </a:cxn>
                <a:cxn ang="0">
                  <a:pos x="16" y="5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8" y="35"/>
                </a:cxn>
                <a:cxn ang="0">
                  <a:pos x="14" y="54"/>
                </a:cxn>
                <a:cxn ang="0">
                  <a:pos x="19" y="67"/>
                </a:cxn>
                <a:cxn ang="0">
                  <a:pos x="21" y="65"/>
                </a:cxn>
              </a:cxnLst>
              <a:rect l="0" t="0" r="r" b="b"/>
              <a:pathLst>
                <a:path w="21" h="67">
                  <a:moveTo>
                    <a:pt x="21" y="65"/>
                  </a:moveTo>
                  <a:cubicBezTo>
                    <a:pt x="19" y="64"/>
                    <a:pt x="18" y="59"/>
                    <a:pt x="16" y="54"/>
                  </a:cubicBezTo>
                  <a:cubicBezTo>
                    <a:pt x="10" y="37"/>
                    <a:pt x="4" y="1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21"/>
                    <a:pt x="8" y="35"/>
                  </a:cubicBezTo>
                  <a:cubicBezTo>
                    <a:pt x="10" y="42"/>
                    <a:pt x="12" y="49"/>
                    <a:pt x="14" y="54"/>
                  </a:cubicBezTo>
                  <a:cubicBezTo>
                    <a:pt x="15" y="60"/>
                    <a:pt x="17" y="64"/>
                    <a:pt x="19" y="67"/>
                  </a:cubicBezTo>
                  <a:cubicBezTo>
                    <a:pt x="21" y="65"/>
                    <a:pt x="21" y="65"/>
                    <a:pt x="21" y="6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8" name="Freeform 1650"/>
            <p:cNvSpPr>
              <a:spLocks/>
            </p:cNvSpPr>
            <p:nvPr userDrawn="1"/>
          </p:nvSpPr>
          <p:spPr bwMode="auto">
            <a:xfrm>
              <a:off x="335" y="324"/>
              <a:ext cx="20" cy="135"/>
            </a:xfrm>
            <a:custGeom>
              <a:avLst/>
              <a:gdLst/>
              <a:ahLst/>
              <a:cxnLst>
                <a:cxn ang="0">
                  <a:pos x="10" y="66"/>
                </a:cxn>
                <a:cxn ang="0">
                  <a:pos x="4" y="45"/>
                </a:cxn>
                <a:cxn ang="0">
                  <a:pos x="2" y="18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1" y="45"/>
                </a:cxn>
                <a:cxn ang="0">
                  <a:pos x="8" y="67"/>
                </a:cxn>
                <a:cxn ang="0">
                  <a:pos x="10" y="66"/>
                </a:cxn>
              </a:cxnLst>
              <a:rect l="0" t="0" r="r" b="b"/>
              <a:pathLst>
                <a:path w="10" h="67">
                  <a:moveTo>
                    <a:pt x="10" y="66"/>
                  </a:moveTo>
                  <a:cubicBezTo>
                    <a:pt x="7" y="61"/>
                    <a:pt x="5" y="53"/>
                    <a:pt x="4" y="45"/>
                  </a:cubicBezTo>
                  <a:cubicBezTo>
                    <a:pt x="3" y="36"/>
                    <a:pt x="2" y="27"/>
                    <a:pt x="2" y="18"/>
                  </a:cubicBezTo>
                  <a:cubicBezTo>
                    <a:pt x="2" y="11"/>
                    <a:pt x="2" y="5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11"/>
                    <a:pt x="0" y="18"/>
                  </a:cubicBezTo>
                  <a:cubicBezTo>
                    <a:pt x="0" y="27"/>
                    <a:pt x="0" y="36"/>
                    <a:pt x="1" y="45"/>
                  </a:cubicBezTo>
                  <a:cubicBezTo>
                    <a:pt x="3" y="54"/>
                    <a:pt x="5" y="62"/>
                    <a:pt x="8" y="67"/>
                  </a:cubicBezTo>
                  <a:cubicBezTo>
                    <a:pt x="10" y="66"/>
                    <a:pt x="10" y="66"/>
                    <a:pt x="10" y="6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29" name="Freeform 1651"/>
            <p:cNvSpPr>
              <a:spLocks/>
            </p:cNvSpPr>
            <p:nvPr userDrawn="1"/>
          </p:nvSpPr>
          <p:spPr bwMode="auto">
            <a:xfrm>
              <a:off x="315" y="322"/>
              <a:ext cx="18" cy="13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45"/>
                </a:cxn>
                <a:cxn ang="0">
                  <a:pos x="3" y="65"/>
                </a:cxn>
                <a:cxn ang="0">
                  <a:pos x="5" y="63"/>
                </a:cxn>
                <a:cxn ang="0">
                  <a:pos x="2" y="45"/>
                </a:cxn>
                <a:cxn ang="0">
                  <a:pos x="9" y="1"/>
                </a:cxn>
                <a:cxn ang="0">
                  <a:pos x="7" y="0"/>
                </a:cxn>
              </a:cxnLst>
              <a:rect l="0" t="0" r="r" b="b"/>
              <a:pathLst>
                <a:path w="9" h="65">
                  <a:moveTo>
                    <a:pt x="7" y="0"/>
                  </a:moveTo>
                  <a:cubicBezTo>
                    <a:pt x="3" y="9"/>
                    <a:pt x="0" y="29"/>
                    <a:pt x="0" y="45"/>
                  </a:cubicBezTo>
                  <a:cubicBezTo>
                    <a:pt x="0" y="54"/>
                    <a:pt x="0" y="61"/>
                    <a:pt x="3" y="65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3" y="60"/>
                    <a:pt x="2" y="53"/>
                    <a:pt x="2" y="45"/>
                  </a:cubicBezTo>
                  <a:cubicBezTo>
                    <a:pt x="2" y="30"/>
                    <a:pt x="5" y="10"/>
                    <a:pt x="9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0" name="Freeform 1652"/>
            <p:cNvSpPr>
              <a:spLocks/>
            </p:cNvSpPr>
            <p:nvPr userDrawn="1"/>
          </p:nvSpPr>
          <p:spPr bwMode="auto">
            <a:xfrm>
              <a:off x="357" y="256"/>
              <a:ext cx="48" cy="22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19" y="2"/>
                </a:cxn>
                <a:cxn ang="0">
                  <a:pos x="23" y="3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0" y="10"/>
                </a:cxn>
                <a:cxn ang="0">
                  <a:pos x="2" y="11"/>
                </a:cxn>
              </a:cxnLst>
              <a:rect l="0" t="0" r="r" b="b"/>
              <a:pathLst>
                <a:path w="24" h="11">
                  <a:moveTo>
                    <a:pt x="2" y="11"/>
                  </a:moveTo>
                  <a:cubicBezTo>
                    <a:pt x="7" y="6"/>
                    <a:pt x="13" y="2"/>
                    <a:pt x="19" y="2"/>
                  </a:cubicBezTo>
                  <a:cubicBezTo>
                    <a:pt x="20" y="2"/>
                    <a:pt x="22" y="2"/>
                    <a:pt x="23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2" y="0"/>
                    <a:pt x="21" y="0"/>
                    <a:pt x="19" y="0"/>
                  </a:cubicBezTo>
                  <a:cubicBezTo>
                    <a:pt x="12" y="0"/>
                    <a:pt x="6" y="4"/>
                    <a:pt x="0" y="10"/>
                  </a:cubicBezTo>
                  <a:cubicBezTo>
                    <a:pt x="2" y="11"/>
                    <a:pt x="2" y="11"/>
                    <a:pt x="2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1" name="Freeform 1653"/>
            <p:cNvSpPr>
              <a:spLocks/>
            </p:cNvSpPr>
            <p:nvPr userDrawn="1"/>
          </p:nvSpPr>
          <p:spPr bwMode="auto">
            <a:xfrm>
              <a:off x="293" y="320"/>
              <a:ext cx="36" cy="115"/>
            </a:xfrm>
            <a:custGeom>
              <a:avLst/>
              <a:gdLst/>
              <a:ahLst/>
              <a:cxnLst>
                <a:cxn ang="0">
                  <a:pos x="3" y="56"/>
                </a:cxn>
                <a:cxn ang="0">
                  <a:pos x="2" y="47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0" y="47"/>
                </a:cxn>
                <a:cxn ang="0">
                  <a:pos x="0" y="57"/>
                </a:cxn>
                <a:cxn ang="0">
                  <a:pos x="3" y="56"/>
                </a:cxn>
              </a:cxnLst>
              <a:rect l="0" t="0" r="r" b="b"/>
              <a:pathLst>
                <a:path w="17" h="57">
                  <a:moveTo>
                    <a:pt x="3" y="56"/>
                  </a:moveTo>
                  <a:cubicBezTo>
                    <a:pt x="2" y="53"/>
                    <a:pt x="2" y="50"/>
                    <a:pt x="2" y="47"/>
                  </a:cubicBezTo>
                  <a:cubicBezTo>
                    <a:pt x="2" y="30"/>
                    <a:pt x="9" y="13"/>
                    <a:pt x="17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12"/>
                    <a:pt x="0" y="29"/>
                    <a:pt x="0" y="47"/>
                  </a:cubicBezTo>
                  <a:cubicBezTo>
                    <a:pt x="0" y="50"/>
                    <a:pt x="0" y="54"/>
                    <a:pt x="0" y="57"/>
                  </a:cubicBezTo>
                  <a:cubicBezTo>
                    <a:pt x="3" y="56"/>
                    <a:pt x="3" y="56"/>
                    <a:pt x="3" y="5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2" name="Freeform 1654"/>
            <p:cNvSpPr>
              <a:spLocks/>
            </p:cNvSpPr>
            <p:nvPr userDrawn="1"/>
          </p:nvSpPr>
          <p:spPr bwMode="auto">
            <a:xfrm>
              <a:off x="273" y="316"/>
              <a:ext cx="48" cy="9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7" y="20"/>
                </a:cxn>
                <a:cxn ang="0">
                  <a:pos x="0" y="44"/>
                </a:cxn>
                <a:cxn ang="0">
                  <a:pos x="1" y="48"/>
                </a:cxn>
                <a:cxn ang="0">
                  <a:pos x="3" y="48"/>
                </a:cxn>
                <a:cxn ang="0">
                  <a:pos x="3" y="44"/>
                </a:cxn>
                <a:cxn ang="0">
                  <a:pos x="9" y="21"/>
                </a:cxn>
                <a:cxn ang="0">
                  <a:pos x="24" y="2"/>
                </a:cxn>
                <a:cxn ang="0">
                  <a:pos x="22" y="0"/>
                </a:cxn>
              </a:cxnLst>
              <a:rect l="0" t="0" r="r" b="b"/>
              <a:pathLst>
                <a:path w="24" h="48">
                  <a:moveTo>
                    <a:pt x="22" y="0"/>
                  </a:moveTo>
                  <a:cubicBezTo>
                    <a:pt x="17" y="5"/>
                    <a:pt x="12" y="12"/>
                    <a:pt x="7" y="20"/>
                  </a:cubicBezTo>
                  <a:cubicBezTo>
                    <a:pt x="3" y="28"/>
                    <a:pt x="0" y="37"/>
                    <a:pt x="0" y="44"/>
                  </a:cubicBezTo>
                  <a:cubicBezTo>
                    <a:pt x="0" y="45"/>
                    <a:pt x="1" y="47"/>
                    <a:pt x="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37"/>
                    <a:pt x="5" y="29"/>
                    <a:pt x="9" y="21"/>
                  </a:cubicBezTo>
                  <a:cubicBezTo>
                    <a:pt x="13" y="13"/>
                    <a:pt x="19" y="6"/>
                    <a:pt x="24" y="2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3" name="Freeform 1655"/>
            <p:cNvSpPr>
              <a:spLocks/>
            </p:cNvSpPr>
            <p:nvPr userDrawn="1"/>
          </p:nvSpPr>
          <p:spPr bwMode="auto">
            <a:xfrm>
              <a:off x="263" y="310"/>
              <a:ext cx="52" cy="7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8" y="17"/>
                </a:cxn>
                <a:cxn ang="0">
                  <a:pos x="0" y="36"/>
                </a:cxn>
                <a:cxn ang="0">
                  <a:pos x="0" y="39"/>
                </a:cxn>
                <a:cxn ang="0">
                  <a:pos x="2" y="38"/>
                </a:cxn>
                <a:cxn ang="0">
                  <a:pos x="2" y="36"/>
                </a:cxn>
                <a:cxn ang="0">
                  <a:pos x="10" y="18"/>
                </a:cxn>
                <a:cxn ang="0">
                  <a:pos x="27" y="2"/>
                </a:cxn>
                <a:cxn ang="0">
                  <a:pos x="26" y="0"/>
                </a:cxn>
              </a:cxnLst>
              <a:rect l="0" t="0" r="r" b="b"/>
              <a:pathLst>
                <a:path w="27" h="39">
                  <a:moveTo>
                    <a:pt x="26" y="0"/>
                  </a:moveTo>
                  <a:cubicBezTo>
                    <a:pt x="19" y="4"/>
                    <a:pt x="13" y="10"/>
                    <a:pt x="8" y="17"/>
                  </a:cubicBezTo>
                  <a:cubicBezTo>
                    <a:pt x="3" y="23"/>
                    <a:pt x="0" y="31"/>
                    <a:pt x="0" y="36"/>
                  </a:cubicBezTo>
                  <a:cubicBezTo>
                    <a:pt x="0" y="37"/>
                    <a:pt x="0" y="38"/>
                    <a:pt x="0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7"/>
                    <a:pt x="2" y="36"/>
                  </a:cubicBezTo>
                  <a:cubicBezTo>
                    <a:pt x="2" y="32"/>
                    <a:pt x="5" y="25"/>
                    <a:pt x="10" y="18"/>
                  </a:cubicBezTo>
                  <a:cubicBezTo>
                    <a:pt x="15" y="12"/>
                    <a:pt x="21" y="6"/>
                    <a:pt x="27" y="2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4" name="Freeform 1656"/>
            <p:cNvSpPr>
              <a:spLocks/>
            </p:cNvSpPr>
            <p:nvPr userDrawn="1"/>
          </p:nvSpPr>
          <p:spPr bwMode="auto">
            <a:xfrm>
              <a:off x="257" y="304"/>
              <a:ext cx="58" cy="5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9" y="12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3" y="28"/>
                </a:cxn>
                <a:cxn ang="0">
                  <a:pos x="3" y="28"/>
                </a:cxn>
                <a:cxn ang="0">
                  <a:pos x="11" y="14"/>
                </a:cxn>
                <a:cxn ang="0">
                  <a:pos x="29" y="2"/>
                </a:cxn>
                <a:cxn ang="0">
                  <a:pos x="28" y="0"/>
                </a:cxn>
              </a:cxnLst>
              <a:rect l="0" t="0" r="r" b="b"/>
              <a:pathLst>
                <a:path w="29" h="28">
                  <a:moveTo>
                    <a:pt x="28" y="0"/>
                  </a:moveTo>
                  <a:cubicBezTo>
                    <a:pt x="21" y="2"/>
                    <a:pt x="14" y="7"/>
                    <a:pt x="9" y="12"/>
                  </a:cubicBezTo>
                  <a:cubicBezTo>
                    <a:pt x="4" y="17"/>
                    <a:pt x="0" y="23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4"/>
                    <a:pt x="6" y="19"/>
                    <a:pt x="11" y="14"/>
                  </a:cubicBezTo>
                  <a:cubicBezTo>
                    <a:pt x="15" y="9"/>
                    <a:pt x="22" y="4"/>
                    <a:pt x="29" y="2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5" name="Freeform 1657"/>
            <p:cNvSpPr>
              <a:spLocks/>
            </p:cNvSpPr>
            <p:nvPr userDrawn="1"/>
          </p:nvSpPr>
          <p:spPr bwMode="auto">
            <a:xfrm>
              <a:off x="259" y="296"/>
              <a:ext cx="56" cy="38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9" y="7"/>
                </a:cxn>
                <a:cxn ang="0">
                  <a:pos x="0" y="19"/>
                </a:cxn>
                <a:cxn ang="0">
                  <a:pos x="2" y="19"/>
                </a:cxn>
                <a:cxn ang="0">
                  <a:pos x="11" y="9"/>
                </a:cxn>
                <a:cxn ang="0">
                  <a:pos x="28" y="3"/>
                </a:cxn>
                <a:cxn ang="0">
                  <a:pos x="28" y="0"/>
                </a:cxn>
              </a:cxnLst>
              <a:rect l="0" t="0" r="r" b="b"/>
              <a:pathLst>
                <a:path w="28" h="19">
                  <a:moveTo>
                    <a:pt x="28" y="0"/>
                  </a:moveTo>
                  <a:cubicBezTo>
                    <a:pt x="21" y="1"/>
                    <a:pt x="14" y="4"/>
                    <a:pt x="9" y="7"/>
                  </a:cubicBezTo>
                  <a:cubicBezTo>
                    <a:pt x="4" y="11"/>
                    <a:pt x="1" y="15"/>
                    <a:pt x="0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3" y="17"/>
                    <a:pt x="6" y="13"/>
                    <a:pt x="11" y="9"/>
                  </a:cubicBezTo>
                  <a:cubicBezTo>
                    <a:pt x="15" y="6"/>
                    <a:pt x="21" y="3"/>
                    <a:pt x="28" y="3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6" name="Freeform 1658"/>
            <p:cNvSpPr>
              <a:spLocks/>
            </p:cNvSpPr>
            <p:nvPr userDrawn="1"/>
          </p:nvSpPr>
          <p:spPr bwMode="auto">
            <a:xfrm>
              <a:off x="267" y="290"/>
              <a:ext cx="50" cy="2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0" y="0"/>
                </a:cxn>
                <a:cxn ang="0">
                  <a:pos x="0" y="10"/>
                </a:cxn>
                <a:cxn ang="0">
                  <a:pos x="2" y="11"/>
                </a:cxn>
                <a:cxn ang="0">
                  <a:pos x="20" y="2"/>
                </a:cxn>
                <a:cxn ang="0">
                  <a:pos x="25" y="3"/>
                </a:cxn>
                <a:cxn ang="0">
                  <a:pos x="25" y="0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23" y="0"/>
                    <a:pt x="22" y="0"/>
                    <a:pt x="20" y="0"/>
                  </a:cubicBezTo>
                  <a:cubicBezTo>
                    <a:pt x="10" y="0"/>
                    <a:pt x="2" y="5"/>
                    <a:pt x="0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7"/>
                    <a:pt x="10" y="2"/>
                    <a:pt x="20" y="2"/>
                  </a:cubicBezTo>
                  <a:cubicBezTo>
                    <a:pt x="21" y="2"/>
                    <a:pt x="23" y="3"/>
                    <a:pt x="25" y="3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7" name="Freeform 1659"/>
            <p:cNvSpPr>
              <a:spLocks/>
            </p:cNvSpPr>
            <p:nvPr userDrawn="1"/>
          </p:nvSpPr>
          <p:spPr bwMode="auto">
            <a:xfrm>
              <a:off x="299" y="268"/>
              <a:ext cx="28" cy="16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13" y="8"/>
                </a:cxn>
                <a:cxn ang="0">
                  <a:pos x="14" y="6"/>
                </a:cxn>
              </a:cxnLst>
              <a:rect l="0" t="0" r="r" b="b"/>
              <a:pathLst>
                <a:path w="14" h="8">
                  <a:moveTo>
                    <a:pt x="14" y="6"/>
                  </a:moveTo>
                  <a:cubicBezTo>
                    <a:pt x="9" y="2"/>
                    <a:pt x="5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4" y="3"/>
                    <a:pt x="7" y="4"/>
                    <a:pt x="13" y="8"/>
                  </a:cubicBezTo>
                  <a:cubicBezTo>
                    <a:pt x="14" y="6"/>
                    <a:pt x="14" y="6"/>
                    <a:pt x="14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8" name="Freeform 1660"/>
            <p:cNvSpPr>
              <a:spLocks/>
            </p:cNvSpPr>
            <p:nvPr userDrawn="1"/>
          </p:nvSpPr>
          <p:spPr bwMode="auto">
            <a:xfrm>
              <a:off x="371" y="290"/>
              <a:ext cx="92" cy="3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7" y="2"/>
                </a:cxn>
                <a:cxn ang="0">
                  <a:pos x="30" y="6"/>
                </a:cxn>
                <a:cxn ang="0">
                  <a:pos x="44" y="16"/>
                </a:cxn>
                <a:cxn ang="0">
                  <a:pos x="46" y="15"/>
                </a:cxn>
                <a:cxn ang="0">
                  <a:pos x="31" y="3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46" h="16">
                  <a:moveTo>
                    <a:pt x="0" y="2"/>
                  </a:moveTo>
                  <a:cubicBezTo>
                    <a:pt x="2" y="2"/>
                    <a:pt x="5" y="2"/>
                    <a:pt x="7" y="2"/>
                  </a:cubicBezTo>
                  <a:cubicBezTo>
                    <a:pt x="15" y="2"/>
                    <a:pt x="23" y="3"/>
                    <a:pt x="30" y="6"/>
                  </a:cubicBezTo>
                  <a:cubicBezTo>
                    <a:pt x="37" y="8"/>
                    <a:pt x="42" y="12"/>
                    <a:pt x="44" y="16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4" y="10"/>
                    <a:pt x="38" y="6"/>
                    <a:pt x="31" y="3"/>
                  </a:cubicBezTo>
                  <a:cubicBezTo>
                    <a:pt x="23" y="1"/>
                    <a:pt x="15" y="0"/>
                    <a:pt x="7" y="0"/>
                  </a:cubicBezTo>
                  <a:cubicBezTo>
                    <a:pt x="5" y="0"/>
                    <a:pt x="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39" name="Freeform 1661"/>
            <p:cNvSpPr>
              <a:spLocks/>
            </p:cNvSpPr>
            <p:nvPr userDrawn="1"/>
          </p:nvSpPr>
          <p:spPr bwMode="auto">
            <a:xfrm>
              <a:off x="371" y="296"/>
              <a:ext cx="98" cy="57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8" y="11"/>
                </a:cxn>
                <a:cxn ang="0">
                  <a:pos x="41" y="19"/>
                </a:cxn>
                <a:cxn ang="0">
                  <a:pos x="47" y="28"/>
                </a:cxn>
                <a:cxn ang="0">
                  <a:pos x="49" y="28"/>
                </a:cxn>
                <a:cxn ang="0">
                  <a:pos x="42" y="17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49" h="28">
                  <a:moveTo>
                    <a:pt x="0" y="2"/>
                  </a:moveTo>
                  <a:cubicBezTo>
                    <a:pt x="8" y="3"/>
                    <a:pt x="19" y="6"/>
                    <a:pt x="28" y="11"/>
                  </a:cubicBezTo>
                  <a:cubicBezTo>
                    <a:pt x="33" y="13"/>
                    <a:pt x="38" y="16"/>
                    <a:pt x="41" y="19"/>
                  </a:cubicBezTo>
                  <a:cubicBezTo>
                    <a:pt x="44" y="22"/>
                    <a:pt x="46" y="25"/>
                    <a:pt x="47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4"/>
                    <a:pt x="46" y="21"/>
                    <a:pt x="42" y="17"/>
                  </a:cubicBezTo>
                  <a:cubicBezTo>
                    <a:pt x="32" y="8"/>
                    <a:pt x="12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0" name="Freeform 1662"/>
            <p:cNvSpPr>
              <a:spLocks/>
            </p:cNvSpPr>
            <p:nvPr userDrawn="1"/>
          </p:nvSpPr>
          <p:spPr bwMode="auto">
            <a:xfrm>
              <a:off x="369" y="304"/>
              <a:ext cx="96" cy="8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8" y="17"/>
                </a:cxn>
                <a:cxn ang="0">
                  <a:pos x="40" y="28"/>
                </a:cxn>
                <a:cxn ang="0">
                  <a:pos x="46" y="40"/>
                </a:cxn>
                <a:cxn ang="0">
                  <a:pos x="48" y="40"/>
                </a:cxn>
                <a:cxn ang="0">
                  <a:pos x="42" y="27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48" h="40">
                  <a:moveTo>
                    <a:pt x="0" y="2"/>
                  </a:moveTo>
                  <a:cubicBezTo>
                    <a:pt x="7" y="4"/>
                    <a:pt x="18" y="10"/>
                    <a:pt x="28" y="17"/>
                  </a:cubicBezTo>
                  <a:cubicBezTo>
                    <a:pt x="33" y="20"/>
                    <a:pt x="37" y="24"/>
                    <a:pt x="40" y="28"/>
                  </a:cubicBezTo>
                  <a:cubicBezTo>
                    <a:pt x="43" y="32"/>
                    <a:pt x="45" y="36"/>
                    <a:pt x="46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35"/>
                    <a:pt x="45" y="31"/>
                    <a:pt x="42" y="27"/>
                  </a:cubicBezTo>
                  <a:cubicBezTo>
                    <a:pt x="32" y="14"/>
                    <a:pt x="12" y="3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1" name="Freeform 1663"/>
            <p:cNvSpPr>
              <a:spLocks/>
            </p:cNvSpPr>
            <p:nvPr userDrawn="1"/>
          </p:nvSpPr>
          <p:spPr bwMode="auto">
            <a:xfrm>
              <a:off x="369" y="278"/>
              <a:ext cx="76" cy="12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20" y="2"/>
                </a:cxn>
                <a:cxn ang="0">
                  <a:pos x="31" y="3"/>
                </a:cxn>
                <a:cxn ang="0">
                  <a:pos x="36" y="6"/>
                </a:cxn>
                <a:cxn ang="0">
                  <a:pos x="38" y="5"/>
                </a:cxn>
                <a:cxn ang="0">
                  <a:pos x="31" y="1"/>
                </a:cxn>
                <a:cxn ang="0">
                  <a:pos x="20" y="0"/>
                </a:cxn>
                <a:cxn ang="0">
                  <a:pos x="0" y="3"/>
                </a:cxn>
                <a:cxn ang="0">
                  <a:pos x="1" y="5"/>
                </a:cxn>
              </a:cxnLst>
              <a:rect l="0" t="0" r="r" b="b"/>
              <a:pathLst>
                <a:path w="38" h="6">
                  <a:moveTo>
                    <a:pt x="1" y="5"/>
                  </a:moveTo>
                  <a:cubicBezTo>
                    <a:pt x="7" y="3"/>
                    <a:pt x="14" y="2"/>
                    <a:pt x="20" y="2"/>
                  </a:cubicBezTo>
                  <a:cubicBezTo>
                    <a:pt x="24" y="2"/>
                    <a:pt x="28" y="2"/>
                    <a:pt x="31" y="3"/>
                  </a:cubicBezTo>
                  <a:cubicBezTo>
                    <a:pt x="33" y="4"/>
                    <a:pt x="35" y="5"/>
                    <a:pt x="36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3"/>
                    <a:pt x="34" y="2"/>
                    <a:pt x="31" y="1"/>
                  </a:cubicBezTo>
                  <a:cubicBezTo>
                    <a:pt x="28" y="0"/>
                    <a:pt x="24" y="0"/>
                    <a:pt x="20" y="0"/>
                  </a:cubicBezTo>
                  <a:cubicBezTo>
                    <a:pt x="14" y="0"/>
                    <a:pt x="6" y="1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2" name="Freeform 1664"/>
            <p:cNvSpPr>
              <a:spLocks/>
            </p:cNvSpPr>
            <p:nvPr userDrawn="1"/>
          </p:nvSpPr>
          <p:spPr bwMode="auto">
            <a:xfrm>
              <a:off x="365" y="264"/>
              <a:ext cx="62" cy="20"/>
            </a:xfrm>
            <a:custGeom>
              <a:avLst/>
              <a:gdLst/>
              <a:ahLst/>
              <a:cxnLst>
                <a:cxn ang="0">
                  <a:pos x="1" y="10"/>
                </a:cxn>
                <a:cxn ang="0">
                  <a:pos x="22" y="3"/>
                </a:cxn>
                <a:cxn ang="0">
                  <a:pos x="29" y="5"/>
                </a:cxn>
                <a:cxn ang="0">
                  <a:pos x="31" y="3"/>
                </a:cxn>
                <a:cxn ang="0">
                  <a:pos x="22" y="0"/>
                </a:cxn>
                <a:cxn ang="0">
                  <a:pos x="0" y="8"/>
                </a:cxn>
                <a:cxn ang="0">
                  <a:pos x="1" y="10"/>
                </a:cxn>
              </a:cxnLst>
              <a:rect l="0" t="0" r="r" b="b"/>
              <a:pathLst>
                <a:path w="31" h="10">
                  <a:moveTo>
                    <a:pt x="1" y="10"/>
                  </a:moveTo>
                  <a:cubicBezTo>
                    <a:pt x="8" y="5"/>
                    <a:pt x="16" y="3"/>
                    <a:pt x="22" y="3"/>
                  </a:cubicBezTo>
                  <a:cubicBezTo>
                    <a:pt x="25" y="3"/>
                    <a:pt x="28" y="3"/>
                    <a:pt x="29" y="5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9" y="1"/>
                    <a:pt x="25" y="0"/>
                    <a:pt x="22" y="0"/>
                  </a:cubicBezTo>
                  <a:cubicBezTo>
                    <a:pt x="15" y="0"/>
                    <a:pt x="7" y="3"/>
                    <a:pt x="0" y="8"/>
                  </a:cubicBezTo>
                  <a:cubicBezTo>
                    <a:pt x="1" y="10"/>
                    <a:pt x="1" y="10"/>
                    <a:pt x="1" y="1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3" name="Freeform 1665"/>
            <p:cNvSpPr>
              <a:spLocks/>
            </p:cNvSpPr>
            <p:nvPr userDrawn="1"/>
          </p:nvSpPr>
          <p:spPr bwMode="auto">
            <a:xfrm>
              <a:off x="319" y="258"/>
              <a:ext cx="12" cy="22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5" y="5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3" y="6"/>
                </a:cxn>
                <a:cxn ang="0">
                  <a:pos x="5" y="11"/>
                </a:cxn>
                <a:cxn ang="0">
                  <a:pos x="7" y="10"/>
                </a:cxn>
              </a:cxnLst>
              <a:rect l="0" t="0" r="r" b="b"/>
              <a:pathLst>
                <a:path w="7" h="11">
                  <a:moveTo>
                    <a:pt x="7" y="10"/>
                  </a:moveTo>
                  <a:cubicBezTo>
                    <a:pt x="7" y="9"/>
                    <a:pt x="6" y="7"/>
                    <a:pt x="5" y="5"/>
                  </a:cubicBezTo>
                  <a:cubicBezTo>
                    <a:pt x="4" y="3"/>
                    <a:pt x="3" y="1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4"/>
                    <a:pt x="3" y="6"/>
                  </a:cubicBezTo>
                  <a:cubicBezTo>
                    <a:pt x="4" y="8"/>
                    <a:pt x="5" y="10"/>
                    <a:pt x="5" y="11"/>
                  </a:cubicBezTo>
                  <a:cubicBezTo>
                    <a:pt x="7" y="10"/>
                    <a:pt x="7" y="10"/>
                    <a:pt x="7" y="1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4" name="Freeform 1666"/>
            <p:cNvSpPr>
              <a:spLocks/>
            </p:cNvSpPr>
            <p:nvPr userDrawn="1"/>
          </p:nvSpPr>
          <p:spPr bwMode="auto">
            <a:xfrm>
              <a:off x="335" y="254"/>
              <a:ext cx="4" cy="20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11"/>
                </a:cxn>
                <a:cxn ang="0">
                  <a:pos x="3" y="11"/>
                </a:cxn>
              </a:cxnLst>
              <a:rect l="0" t="0" r="r" b="b"/>
              <a:pathLst>
                <a:path w="3" h="11">
                  <a:moveTo>
                    <a:pt x="3" y="11"/>
                  </a:moveTo>
                  <a:cubicBezTo>
                    <a:pt x="3" y="9"/>
                    <a:pt x="3" y="4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9"/>
                    <a:pt x="1" y="11"/>
                  </a:cubicBezTo>
                  <a:cubicBezTo>
                    <a:pt x="3" y="11"/>
                    <a:pt x="3" y="11"/>
                    <a:pt x="3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5" name="Freeform 1667"/>
            <p:cNvSpPr>
              <a:spLocks/>
            </p:cNvSpPr>
            <p:nvPr userDrawn="1"/>
          </p:nvSpPr>
          <p:spPr bwMode="auto">
            <a:xfrm>
              <a:off x="351" y="250"/>
              <a:ext cx="32" cy="26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9" y="4"/>
                </a:cxn>
                <a:cxn ang="0">
                  <a:pos x="14" y="2"/>
                </a:cxn>
                <a:cxn ang="0">
                  <a:pos x="15" y="3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0" y="12"/>
                </a:cxn>
                <a:cxn ang="0">
                  <a:pos x="2" y="13"/>
                </a:cxn>
              </a:cxnLst>
              <a:rect l="0" t="0" r="r" b="b"/>
              <a:pathLst>
                <a:path w="16" h="13">
                  <a:moveTo>
                    <a:pt x="2" y="13"/>
                  </a:moveTo>
                  <a:cubicBezTo>
                    <a:pt x="5" y="9"/>
                    <a:pt x="7" y="6"/>
                    <a:pt x="9" y="4"/>
                  </a:cubicBezTo>
                  <a:cubicBezTo>
                    <a:pt x="11" y="3"/>
                    <a:pt x="13" y="2"/>
                    <a:pt x="14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2" y="0"/>
                    <a:pt x="10" y="1"/>
                    <a:pt x="8" y="2"/>
                  </a:cubicBezTo>
                  <a:cubicBezTo>
                    <a:pt x="5" y="4"/>
                    <a:pt x="3" y="7"/>
                    <a:pt x="0" y="12"/>
                  </a:cubicBezTo>
                  <a:cubicBezTo>
                    <a:pt x="2" y="13"/>
                    <a:pt x="2" y="13"/>
                    <a:pt x="2" y="1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6" name="Freeform 1668"/>
            <p:cNvSpPr>
              <a:spLocks/>
            </p:cNvSpPr>
            <p:nvPr userDrawn="1"/>
          </p:nvSpPr>
          <p:spPr bwMode="auto">
            <a:xfrm>
              <a:off x="343" y="248"/>
              <a:ext cx="12" cy="28"/>
            </a:xfrm>
            <a:custGeom>
              <a:avLst/>
              <a:gdLst/>
              <a:ahLst/>
              <a:cxnLst>
                <a:cxn ang="0">
                  <a:pos x="3" y="14"/>
                </a:cxn>
                <a:cxn ang="0">
                  <a:pos x="6" y="4"/>
                </a:cxn>
                <a:cxn ang="0">
                  <a:pos x="7" y="3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3" y="5"/>
                </a:cxn>
                <a:cxn ang="0">
                  <a:pos x="0" y="13"/>
                </a:cxn>
                <a:cxn ang="0">
                  <a:pos x="3" y="14"/>
                </a:cxn>
              </a:cxnLst>
              <a:rect l="0" t="0" r="r" b="b"/>
              <a:pathLst>
                <a:path w="7" h="14">
                  <a:moveTo>
                    <a:pt x="3" y="14"/>
                  </a:moveTo>
                  <a:cubicBezTo>
                    <a:pt x="4" y="8"/>
                    <a:pt x="5" y="6"/>
                    <a:pt x="6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2"/>
                    <a:pt x="4" y="3"/>
                    <a:pt x="3" y="5"/>
                  </a:cubicBezTo>
                  <a:cubicBezTo>
                    <a:pt x="2" y="6"/>
                    <a:pt x="1" y="9"/>
                    <a:pt x="0" y="13"/>
                  </a:cubicBezTo>
                  <a:cubicBezTo>
                    <a:pt x="3" y="14"/>
                    <a:pt x="3" y="14"/>
                    <a:pt x="3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7" name="Freeform 1669"/>
            <p:cNvSpPr>
              <a:spLocks/>
            </p:cNvSpPr>
            <p:nvPr userDrawn="1"/>
          </p:nvSpPr>
          <p:spPr bwMode="auto">
            <a:xfrm>
              <a:off x="319" y="306"/>
              <a:ext cx="16" cy="4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4" y="2"/>
                </a:cxn>
                <a:cxn ang="0">
                  <a:pos x="5" y="2"/>
                </a:cxn>
                <a:cxn ang="0">
                  <a:pos x="5" y="1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7" y="6"/>
                </a:cxn>
                <a:cxn ang="0">
                  <a:pos x="7" y="6"/>
                </a:cxn>
                <a:cxn ang="0">
                  <a:pos x="8" y="9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7" y="11"/>
                </a:cxn>
                <a:cxn ang="0">
                  <a:pos x="8" y="11"/>
                </a:cxn>
                <a:cxn ang="0">
                  <a:pos x="6" y="13"/>
                </a:cxn>
                <a:cxn ang="0">
                  <a:pos x="6" y="14"/>
                </a:cxn>
                <a:cxn ang="0">
                  <a:pos x="6" y="14"/>
                </a:cxn>
                <a:cxn ang="0">
                  <a:pos x="6" y="15"/>
                </a:cxn>
                <a:cxn ang="0">
                  <a:pos x="6" y="14"/>
                </a:cxn>
                <a:cxn ang="0">
                  <a:pos x="5" y="16"/>
                </a:cxn>
                <a:cxn ang="0">
                  <a:pos x="5" y="16"/>
                </a:cxn>
                <a:cxn ang="0">
                  <a:pos x="4" y="21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1" y="12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2" y="2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8" h="21">
                  <a:moveTo>
                    <a:pt x="3" y="1"/>
                  </a:moveTo>
                  <a:cubicBezTo>
                    <a:pt x="3" y="1"/>
                    <a:pt x="3" y="1"/>
                    <a:pt x="4" y="1"/>
                  </a:cubicBezTo>
                  <a:cubicBezTo>
                    <a:pt x="4" y="0"/>
                    <a:pt x="4" y="2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4"/>
                    <a:pt x="6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11"/>
                    <a:pt x="8" y="9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10"/>
                    <a:pt x="8" y="11"/>
                  </a:cubicBezTo>
                  <a:cubicBezTo>
                    <a:pt x="7" y="11"/>
                    <a:pt x="8" y="13"/>
                    <a:pt x="6" y="13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8"/>
                    <a:pt x="5" y="20"/>
                    <a:pt x="4" y="21"/>
                  </a:cubicBezTo>
                  <a:cubicBezTo>
                    <a:pt x="3" y="21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6"/>
                    <a:pt x="1" y="13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0"/>
                    <a:pt x="1" y="12"/>
                    <a:pt x="1" y="12"/>
                  </a:cubicBezTo>
                  <a:cubicBezTo>
                    <a:pt x="1" y="11"/>
                    <a:pt x="1" y="9"/>
                    <a:pt x="0" y="8"/>
                  </a:cubicBezTo>
                  <a:cubicBezTo>
                    <a:pt x="0" y="10"/>
                    <a:pt x="0" y="0"/>
                    <a:pt x="2" y="2"/>
                  </a:cubicBezTo>
                  <a:cubicBezTo>
                    <a:pt x="2" y="4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8" name="Freeform 1670"/>
            <p:cNvSpPr>
              <a:spLocks/>
            </p:cNvSpPr>
            <p:nvPr userDrawn="1"/>
          </p:nvSpPr>
          <p:spPr bwMode="auto">
            <a:xfrm>
              <a:off x="261" y="339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49" name="Freeform 1671"/>
            <p:cNvSpPr>
              <a:spLocks/>
            </p:cNvSpPr>
            <p:nvPr userDrawn="1"/>
          </p:nvSpPr>
          <p:spPr bwMode="auto">
            <a:xfrm>
              <a:off x="261" y="341"/>
              <a:ext cx="4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0" name="Freeform 1672"/>
            <p:cNvSpPr>
              <a:spLocks/>
            </p:cNvSpPr>
            <p:nvPr userDrawn="1"/>
          </p:nvSpPr>
          <p:spPr bwMode="auto">
            <a:xfrm>
              <a:off x="465" y="359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1" name="Freeform 1673"/>
            <p:cNvSpPr>
              <a:spLocks/>
            </p:cNvSpPr>
            <p:nvPr userDrawn="1"/>
          </p:nvSpPr>
          <p:spPr bwMode="auto">
            <a:xfrm>
              <a:off x="457" y="337"/>
              <a:ext cx="10" cy="34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2" y="7"/>
                </a:cxn>
                <a:cxn ang="0">
                  <a:pos x="1" y="6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7"/>
                </a:cxn>
                <a:cxn ang="0">
                  <a:pos x="3" y="11"/>
                </a:cxn>
                <a:cxn ang="0">
                  <a:pos x="3" y="12"/>
                </a:cxn>
                <a:cxn ang="0">
                  <a:pos x="4" y="10"/>
                </a:cxn>
                <a:cxn ang="0">
                  <a:pos x="3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5" y="8"/>
                </a:cxn>
                <a:cxn ang="0">
                  <a:pos x="4" y="0"/>
                </a:cxn>
                <a:cxn ang="0">
                  <a:pos x="4" y="2"/>
                </a:cxn>
              </a:cxnLst>
              <a:rect l="0" t="0" r="r" b="b"/>
              <a:pathLst>
                <a:path w="5" h="17"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6"/>
                    <a:pt x="2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1" y="16"/>
                    <a:pt x="2" y="12"/>
                    <a:pt x="3" y="11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1"/>
                    <a:pt x="4" y="10"/>
                    <a:pt x="4" y="10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5" y="9"/>
                    <a:pt x="5" y="8"/>
                  </a:cubicBezTo>
                  <a:cubicBezTo>
                    <a:pt x="5" y="5"/>
                    <a:pt x="4" y="2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2" name="Freeform 1674"/>
            <p:cNvSpPr>
              <a:spLocks/>
            </p:cNvSpPr>
            <p:nvPr userDrawn="1"/>
          </p:nvSpPr>
          <p:spPr bwMode="auto">
            <a:xfrm>
              <a:off x="465" y="359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3" name="Freeform 1675"/>
            <p:cNvSpPr>
              <a:spLocks/>
            </p:cNvSpPr>
            <p:nvPr userDrawn="1"/>
          </p:nvSpPr>
          <p:spPr bwMode="auto">
            <a:xfrm>
              <a:off x="459" y="328"/>
              <a:ext cx="6" cy="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4" name="Freeform 1676"/>
            <p:cNvSpPr>
              <a:spLocks/>
            </p:cNvSpPr>
            <p:nvPr userDrawn="1"/>
          </p:nvSpPr>
          <p:spPr bwMode="auto">
            <a:xfrm>
              <a:off x="459" y="328"/>
              <a:ext cx="6" cy="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3" y="2"/>
                </a:cxn>
                <a:cxn ang="0">
                  <a:pos x="2" y="3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5" name="Freeform 1677"/>
            <p:cNvSpPr>
              <a:spLocks/>
            </p:cNvSpPr>
            <p:nvPr userDrawn="1"/>
          </p:nvSpPr>
          <p:spPr bwMode="auto">
            <a:xfrm>
              <a:off x="295" y="304"/>
              <a:ext cx="1" cy="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6" name="Freeform 1678"/>
            <p:cNvSpPr>
              <a:spLocks noEditPoints="1"/>
            </p:cNvSpPr>
            <p:nvPr userDrawn="1"/>
          </p:nvSpPr>
          <p:spPr bwMode="auto">
            <a:xfrm>
              <a:off x="259" y="296"/>
              <a:ext cx="60" cy="105"/>
            </a:xfrm>
            <a:custGeom>
              <a:avLst/>
              <a:gdLst/>
              <a:ahLst/>
              <a:cxnLst>
                <a:cxn ang="0">
                  <a:pos x="30" y="26"/>
                </a:cxn>
                <a:cxn ang="0">
                  <a:pos x="28" y="25"/>
                </a:cxn>
                <a:cxn ang="0">
                  <a:pos x="28" y="22"/>
                </a:cxn>
                <a:cxn ang="0">
                  <a:pos x="27" y="20"/>
                </a:cxn>
                <a:cxn ang="0">
                  <a:pos x="24" y="19"/>
                </a:cxn>
                <a:cxn ang="0">
                  <a:pos x="20" y="16"/>
                </a:cxn>
                <a:cxn ang="0">
                  <a:pos x="20" y="20"/>
                </a:cxn>
                <a:cxn ang="0">
                  <a:pos x="16" y="22"/>
                </a:cxn>
                <a:cxn ang="0">
                  <a:pos x="16" y="15"/>
                </a:cxn>
                <a:cxn ang="0">
                  <a:pos x="18" y="14"/>
                </a:cxn>
                <a:cxn ang="0">
                  <a:pos x="20" y="14"/>
                </a:cxn>
                <a:cxn ang="0">
                  <a:pos x="23" y="15"/>
                </a:cxn>
                <a:cxn ang="0">
                  <a:pos x="25" y="11"/>
                </a:cxn>
                <a:cxn ang="0">
                  <a:pos x="23" y="8"/>
                </a:cxn>
                <a:cxn ang="0">
                  <a:pos x="19" y="6"/>
                </a:cxn>
                <a:cxn ang="0">
                  <a:pos x="21" y="2"/>
                </a:cxn>
                <a:cxn ang="0">
                  <a:pos x="18" y="1"/>
                </a:cxn>
                <a:cxn ang="0">
                  <a:pos x="17" y="8"/>
                </a:cxn>
                <a:cxn ang="0">
                  <a:pos x="16" y="8"/>
                </a:cxn>
                <a:cxn ang="0">
                  <a:pos x="14" y="8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10" y="9"/>
                </a:cxn>
                <a:cxn ang="0">
                  <a:pos x="12" y="10"/>
                </a:cxn>
                <a:cxn ang="0">
                  <a:pos x="9" y="8"/>
                </a:cxn>
                <a:cxn ang="0">
                  <a:pos x="7" y="7"/>
                </a:cxn>
                <a:cxn ang="0">
                  <a:pos x="1" y="21"/>
                </a:cxn>
                <a:cxn ang="0">
                  <a:pos x="1" y="22"/>
                </a:cxn>
                <a:cxn ang="0">
                  <a:pos x="1" y="27"/>
                </a:cxn>
                <a:cxn ang="0">
                  <a:pos x="1" y="36"/>
                </a:cxn>
                <a:cxn ang="0">
                  <a:pos x="2" y="40"/>
                </a:cxn>
                <a:cxn ang="0">
                  <a:pos x="4" y="42"/>
                </a:cxn>
                <a:cxn ang="0">
                  <a:pos x="3" y="38"/>
                </a:cxn>
                <a:cxn ang="0">
                  <a:pos x="6" y="44"/>
                </a:cxn>
                <a:cxn ang="0">
                  <a:pos x="16" y="49"/>
                </a:cxn>
                <a:cxn ang="0">
                  <a:pos x="18" y="51"/>
                </a:cxn>
                <a:cxn ang="0">
                  <a:pos x="20" y="51"/>
                </a:cxn>
                <a:cxn ang="0">
                  <a:pos x="19" y="50"/>
                </a:cxn>
                <a:cxn ang="0">
                  <a:pos x="14" y="46"/>
                </a:cxn>
                <a:cxn ang="0">
                  <a:pos x="12" y="46"/>
                </a:cxn>
                <a:cxn ang="0">
                  <a:pos x="10" y="40"/>
                </a:cxn>
                <a:cxn ang="0">
                  <a:pos x="13" y="40"/>
                </a:cxn>
                <a:cxn ang="0">
                  <a:pos x="14" y="39"/>
                </a:cxn>
                <a:cxn ang="0">
                  <a:pos x="16" y="41"/>
                </a:cxn>
                <a:cxn ang="0">
                  <a:pos x="19" y="36"/>
                </a:cxn>
                <a:cxn ang="0">
                  <a:pos x="19" y="35"/>
                </a:cxn>
                <a:cxn ang="0">
                  <a:pos x="19" y="35"/>
                </a:cxn>
                <a:cxn ang="0">
                  <a:pos x="20" y="33"/>
                </a:cxn>
                <a:cxn ang="0">
                  <a:pos x="22" y="32"/>
                </a:cxn>
                <a:cxn ang="0">
                  <a:pos x="22" y="31"/>
                </a:cxn>
                <a:cxn ang="0">
                  <a:pos x="25" y="29"/>
                </a:cxn>
                <a:cxn ang="0">
                  <a:pos x="27" y="28"/>
                </a:cxn>
                <a:cxn ang="0">
                  <a:pos x="24" y="27"/>
                </a:cxn>
                <a:cxn ang="0">
                  <a:pos x="28" y="24"/>
                </a:cxn>
                <a:cxn ang="0">
                  <a:pos x="29" y="28"/>
                </a:cxn>
                <a:cxn ang="0">
                  <a:pos x="30" y="28"/>
                </a:cxn>
                <a:cxn ang="0">
                  <a:pos x="21" y="9"/>
                </a:cxn>
                <a:cxn ang="0">
                  <a:pos x="19" y="13"/>
                </a:cxn>
                <a:cxn ang="0">
                  <a:pos x="20" y="10"/>
                </a:cxn>
                <a:cxn ang="0">
                  <a:pos x="18" y="11"/>
                </a:cxn>
              </a:cxnLst>
              <a:rect l="0" t="0" r="r" b="b"/>
              <a:pathLst>
                <a:path w="30" h="52"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8"/>
                    <a:pt x="26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1"/>
                    <a:pt x="20" y="22"/>
                    <a:pt x="18" y="23"/>
                  </a:cubicBezTo>
                  <a:cubicBezTo>
                    <a:pt x="19" y="23"/>
                    <a:pt x="19" y="24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0"/>
                    <a:pt x="14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8"/>
                    <a:pt x="14" y="17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8" y="13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2" y="14"/>
                    <a:pt x="23" y="15"/>
                    <a:pt x="23" y="15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3" y="13"/>
                    <a:pt x="23" y="12"/>
                    <a:pt x="23" y="11"/>
                  </a:cubicBezTo>
                  <a:cubicBezTo>
                    <a:pt x="23" y="12"/>
                    <a:pt x="23" y="12"/>
                    <a:pt x="24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4" y="10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6"/>
                    <a:pt x="20" y="6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18" y="5"/>
                    <a:pt x="19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1" y="1"/>
                    <a:pt x="20" y="1"/>
                    <a:pt x="20" y="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8"/>
                    <a:pt x="17" y="8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4" y="11"/>
                    <a:pt x="13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3" y="7"/>
                    <a:pt x="13" y="7"/>
                  </a:cubicBezTo>
                  <a:cubicBezTo>
                    <a:pt x="14" y="6"/>
                    <a:pt x="14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9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11"/>
                    <a:pt x="2" y="16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30"/>
                    <a:pt x="0" y="30"/>
                  </a:cubicBezTo>
                  <a:cubicBezTo>
                    <a:pt x="0" y="32"/>
                    <a:pt x="1" y="34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1"/>
                    <a:pt x="3" y="41"/>
                    <a:pt x="3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3" y="41"/>
                    <a:pt x="2" y="39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40"/>
                    <a:pt x="4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2"/>
                    <a:pt x="6" y="43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7" y="45"/>
                    <a:pt x="8" y="46"/>
                  </a:cubicBezTo>
                  <a:cubicBezTo>
                    <a:pt x="9" y="46"/>
                    <a:pt x="10" y="47"/>
                    <a:pt x="11" y="47"/>
                  </a:cubicBezTo>
                  <a:cubicBezTo>
                    <a:pt x="12" y="46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9"/>
                    <a:pt x="16" y="49"/>
                    <a:pt x="16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7" y="49"/>
                  </a:cubicBezTo>
                  <a:cubicBezTo>
                    <a:pt x="17" y="49"/>
                    <a:pt x="17" y="48"/>
                    <a:pt x="17" y="47"/>
                  </a:cubicBezTo>
                  <a:cubicBezTo>
                    <a:pt x="16" y="47"/>
                    <a:pt x="15" y="47"/>
                    <a:pt x="14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7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5"/>
                    <a:pt x="15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3" y="44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1" y="46"/>
                  </a:cubicBezTo>
                  <a:cubicBezTo>
                    <a:pt x="10" y="45"/>
                    <a:pt x="10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3"/>
                    <a:pt x="9" y="41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2"/>
                    <a:pt x="17" y="42"/>
                  </a:cubicBezTo>
                  <a:cubicBezTo>
                    <a:pt x="19" y="41"/>
                    <a:pt x="17" y="40"/>
                    <a:pt x="17" y="39"/>
                  </a:cubicBezTo>
                  <a:cubicBezTo>
                    <a:pt x="17" y="38"/>
                    <a:pt x="18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30"/>
                    <a:pt x="26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3" y="28"/>
                    <a:pt x="22" y="28"/>
                  </a:cubicBezTo>
                  <a:cubicBezTo>
                    <a:pt x="22" y="28"/>
                    <a:pt x="23" y="27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5"/>
                    <a:pt x="26" y="26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8" y="26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20" y="10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0" y="11"/>
                    <a:pt x="20" y="10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9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8"/>
                    <a:pt x="17" y="8"/>
                  </a:cubicBezTo>
                  <a:lnTo>
                    <a:pt x="18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57" name="Freeform 1679"/>
            <p:cNvSpPr>
              <a:spLocks/>
            </p:cNvSpPr>
            <p:nvPr userDrawn="1"/>
          </p:nvSpPr>
          <p:spPr bwMode="auto">
            <a:xfrm>
              <a:off x="291" y="302"/>
              <a:ext cx="4" cy="4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2"/>
                </a:cxn>
                <a:cxn ang="0">
                  <a:pos x="2" y="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sp>
        <p:nvSpPr>
          <p:cNvPr id="258" name="Rectangle 1680"/>
          <p:cNvSpPr>
            <a:spLocks noChangeArrowheads="1"/>
          </p:cNvSpPr>
          <p:nvPr/>
        </p:nvSpPr>
        <p:spPr bwMode="auto">
          <a:xfrm>
            <a:off x="0" y="6669088"/>
            <a:ext cx="9144000" cy="200025"/>
          </a:xfrm>
          <a:prstGeom prst="rect">
            <a:avLst/>
          </a:prstGeom>
          <a:solidFill>
            <a:srgbClr val="0078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59" name="Freeform 1682"/>
          <p:cNvSpPr>
            <a:spLocks/>
          </p:cNvSpPr>
          <p:nvPr/>
        </p:nvSpPr>
        <p:spPr bwMode="auto">
          <a:xfrm flipH="1">
            <a:off x="6380163" y="615950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0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grpSp>
        <p:nvGrpSpPr>
          <p:cNvPr id="261" name="Group 1684"/>
          <p:cNvGrpSpPr>
            <a:grpSpLocks/>
          </p:cNvGrpSpPr>
          <p:nvPr/>
        </p:nvGrpSpPr>
        <p:grpSpPr bwMode="auto">
          <a:xfrm flipH="1">
            <a:off x="6376988" y="6350"/>
            <a:ext cx="2767012" cy="2501900"/>
            <a:chOff x="0" y="2744"/>
            <a:chExt cx="1740" cy="1576"/>
          </a:xfrm>
        </p:grpSpPr>
        <p:sp>
          <p:nvSpPr>
            <p:cNvPr id="262" name="Freeform 1685"/>
            <p:cNvSpPr>
              <a:spLocks/>
            </p:cNvSpPr>
            <p:nvPr userDrawn="1"/>
          </p:nvSpPr>
          <p:spPr bwMode="auto">
            <a:xfrm>
              <a:off x="648" y="2744"/>
              <a:ext cx="1092" cy="1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1" y="176"/>
                </a:cxn>
              </a:cxnLst>
              <a:rect l="0" t="0" r="r" b="b"/>
              <a:pathLst>
                <a:path w="181" h="176">
                  <a:moveTo>
                    <a:pt x="0" y="0"/>
                  </a:moveTo>
                  <a:cubicBezTo>
                    <a:pt x="81" y="32"/>
                    <a:pt x="147" y="96"/>
                    <a:pt x="181" y="176"/>
                  </a:cubicBezTo>
                </a:path>
              </a:pathLst>
            </a:custGeom>
            <a:noFill/>
            <a:ln w="19050" cap="flat" cmpd="sng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263" name="Freeform 1686"/>
            <p:cNvSpPr>
              <a:spLocks noEditPoints="1"/>
            </p:cNvSpPr>
            <p:nvPr userDrawn="1"/>
          </p:nvSpPr>
          <p:spPr bwMode="auto">
            <a:xfrm>
              <a:off x="0" y="2744"/>
              <a:ext cx="1401" cy="1576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13" y="176"/>
                </a:cxn>
                <a:cxn ang="0">
                  <a:pos x="168" y="0"/>
                </a:cxn>
                <a:cxn ang="0">
                  <a:pos x="254" y="175"/>
                </a:cxn>
              </a:cxnLst>
              <a:rect l="0" t="0" r="r" b="b"/>
              <a:pathLst>
                <a:path w="254" h="176">
                  <a:moveTo>
                    <a:pt x="0" y="12"/>
                  </a:moveTo>
                  <a:cubicBezTo>
                    <a:pt x="94" y="31"/>
                    <a:pt x="172" y="93"/>
                    <a:pt x="213" y="176"/>
                  </a:cubicBezTo>
                  <a:moveTo>
                    <a:pt x="168" y="0"/>
                  </a:moveTo>
                  <a:cubicBezTo>
                    <a:pt x="210" y="50"/>
                    <a:pt x="240" y="110"/>
                    <a:pt x="254" y="175"/>
                  </a:cubicBezTo>
                </a:path>
              </a:pathLst>
            </a:custGeom>
            <a:noFill/>
            <a:ln w="19050" cap="flat" cmpd="sng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sp>
        <p:nvSpPr>
          <p:cNvPr id="264" name="Rectangle 1034"/>
          <p:cNvSpPr>
            <a:spLocks noChangeArrowheads="1"/>
          </p:cNvSpPr>
          <p:nvPr/>
        </p:nvSpPr>
        <p:spPr bwMode="auto">
          <a:xfrm>
            <a:off x="236538" y="-9525"/>
            <a:ext cx="8912225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6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7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8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29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1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2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2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953000" y="4953000"/>
            <a:ext cx="4191000" cy="228600"/>
          </a:xfrm>
        </p:spPr>
        <p:txBody>
          <a:bodyPr/>
          <a:lstStyle>
            <a:lvl1pPr marL="0" indent="0">
              <a:buFontTx/>
              <a:buNone/>
              <a:defRPr sz="900">
                <a:solidFill>
                  <a:srgbClr val="215477"/>
                </a:solidFill>
              </a:defRPr>
            </a:lvl1pPr>
          </a:lstStyle>
          <a:p>
            <a:r>
              <a:rPr lang="en-US"/>
              <a:t>Potential strategic partnership</a:t>
            </a:r>
          </a:p>
        </p:txBody>
      </p:sp>
      <p:sp>
        <p:nvSpPr>
          <p:cNvPr id="322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23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720082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8053"/>
            <a:ext cx="9144000" cy="79513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026" y="1285461"/>
            <a:ext cx="8825947" cy="4691268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12AD1-E8F8-472B-82D4-09870DA2D4D6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150813" y="347663"/>
            <a:ext cx="8842375" cy="5648325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115888" indent="-11588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srgbClr val="000000"/>
              </a:solidFill>
              <a:latin typeface="Trebuchet MS"/>
              <a:cs typeface="+mn-cs"/>
            </a:endParaRPr>
          </a:p>
        </p:txBody>
      </p:sp>
      <p:cxnSp>
        <p:nvCxnSpPr>
          <p:cNvPr id="10" name="Straight Connector 36"/>
          <p:cNvCxnSpPr>
            <a:cxnSpLocks noChangeShapeType="1"/>
          </p:cNvCxnSpPr>
          <p:nvPr userDrawn="1"/>
        </p:nvCxnSpPr>
        <p:spPr bwMode="auto">
          <a:xfrm flipV="1">
            <a:off x="266700" y="1111188"/>
            <a:ext cx="8575675" cy="12700"/>
          </a:xfrm>
          <a:prstGeom prst="line">
            <a:avLst/>
          </a:prstGeom>
          <a:noFill/>
          <a:ln w="28575" algn="ctr">
            <a:solidFill>
              <a:schemeClr val="bg1">
                <a:lumMod val="85000"/>
              </a:schemeClr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952090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41578-94D5-469C-9419-D4500CFC77BE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294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713" y="1278834"/>
            <a:ext cx="4310270" cy="468464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7774" y="1292086"/>
            <a:ext cx="4257259" cy="468464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156C6-641E-4A39-8EF4-52A280D2D42E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18053"/>
            <a:ext cx="9144000" cy="7951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39185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5C0AF-13AA-4A06-8D59-F32C695EADA3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4521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BBB48-D3BE-4F48-8073-213C48A6C5D5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318053"/>
            <a:ext cx="9144000" cy="7951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52538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EB1DA-FFB7-4C0C-B4FC-F3280261992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4938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DE60C-47B8-436F-87F3-EC32F154C1D0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572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30D0D-F69B-4924-87FE-C3E11B26E4C2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380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0D828-85CF-411F-9B2B-A0933370AAC6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4415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71538"/>
            <a:ext cx="1943100" cy="5224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71538"/>
            <a:ext cx="5676900" cy="5224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1DB1F-A927-43A4-8DEC-2DBDB7F6B3C6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963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715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28C49-913E-44F6-A71C-308EA5706CA9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988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715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8A018-BA4C-448F-8756-30BAA538B57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9133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89000"/>
            <a:ext cx="7772400" cy="563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209E5-9704-4D01-8434-145C41EDBEC8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6571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676400"/>
            <a:ext cx="8502650" cy="42957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Footer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0BFC8-DD49-46E6-B9FA-AB0DC48F94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23850" y="1235075"/>
            <a:ext cx="4067175" cy="327025"/>
          </a:xfrm>
        </p:spPr>
        <p:txBody>
          <a:bodyPr/>
          <a:lstStyle>
            <a:lvl1pPr>
              <a:buNone/>
              <a:defRPr sz="1400" b="0" u="sng" baseline="0">
                <a:solidFill>
                  <a:srgbClr val="005C84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128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676400"/>
            <a:ext cx="8502650" cy="42957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0BFC8-DD49-46E6-B9FA-AB0DC48F940E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23850" y="1235075"/>
            <a:ext cx="4067175" cy="327025"/>
          </a:xfrm>
        </p:spPr>
        <p:txBody>
          <a:bodyPr/>
          <a:lstStyle>
            <a:lvl1pPr>
              <a:buNone/>
              <a:defRPr sz="1400" b="0" u="sng" baseline="0">
                <a:solidFill>
                  <a:srgbClr val="005C84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2293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80D0C-1ABF-4D84-91D0-76CC584AFB5F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7774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0104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8855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091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2729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3782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MPLATE_TSR_SectionHeader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249334"/>
            <a:ext cx="381000" cy="1159933"/>
          </a:xfrm>
          <a:prstGeom prst="rect">
            <a:avLst/>
          </a:prstGeom>
          <a:solidFill>
            <a:srgbClr val="8D2C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8022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676400"/>
            <a:ext cx="8502650" cy="42957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3338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Footer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0BFC8-DD49-46E6-B9FA-AB0DC48F940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23850" y="1235075"/>
            <a:ext cx="4067175" cy="327025"/>
          </a:xfrm>
        </p:spPr>
        <p:txBody>
          <a:bodyPr/>
          <a:lstStyle>
            <a:lvl1pPr>
              <a:buNone/>
              <a:defRPr sz="1400" b="0" u="sng" baseline="0">
                <a:solidFill>
                  <a:srgbClr val="005C84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116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3338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9AFFE-BF27-4B42-ADA2-238E97721754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0" y="8715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85363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6934" y="301626"/>
            <a:ext cx="8462029" cy="756707"/>
          </a:xfrm>
        </p:spPr>
        <p:txBody>
          <a:bodyPr anchor="b">
            <a:normAutofit/>
          </a:bodyPr>
          <a:lstStyle>
            <a:lvl1pPr>
              <a:defRPr sz="2200" b="0" i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Table of contents </a:t>
            </a:r>
            <a:br>
              <a:rPr lang="en-US" dirty="0"/>
            </a:br>
            <a:r>
              <a:rPr lang="en-US" dirty="0"/>
              <a:t>Or Agenda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400"/>
              </a:spcBef>
              <a:tabLst>
                <a:tab pos="8402638" algn="r"/>
              </a:tabLst>
              <a:defRPr lang="en-US" sz="1600" smtClean="0"/>
            </a:lvl1pPr>
          </a:lstStyle>
          <a:p>
            <a:pPr lvl="0"/>
            <a:r>
              <a:rPr lang="en-US" dirty="0"/>
              <a:t>Introduction: (press Tab key)  	Slides XX to XX</a:t>
            </a:r>
          </a:p>
          <a:p>
            <a:pPr lvl="0"/>
            <a:r>
              <a:rPr lang="en-US" dirty="0"/>
              <a:t>Section Title: (press Tab key)   	Slides XX to XX</a:t>
            </a:r>
          </a:p>
          <a:p>
            <a:pPr lvl="0"/>
            <a:r>
              <a:rPr lang="en-US" dirty="0"/>
              <a:t>Conclusion:  (press Tab key)  	Slides XX to XX</a:t>
            </a: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0" y="1100091"/>
            <a:ext cx="9144000" cy="17626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14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3000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28700"/>
            <a:ext cx="7772400" cy="5067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3338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D702F-01BB-4DD0-B010-45E4E141C08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1198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6380163" y="615952"/>
            <a:ext cx="1014412" cy="1895475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487364" y="617540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458789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458789" y="463552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703264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706439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693739" y="460376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684214" y="4476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684214" y="447677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665164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665164" y="431801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611188" y="415927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582614" y="476252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557214" y="534990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560389" y="530227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595313" y="55721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595313" y="6270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731839" y="54134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731839" y="541340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722314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728663" y="541340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728664" y="53816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725489" y="54769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731839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731839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712789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722314" y="5508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728663" y="53499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728664" y="530227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728663" y="5238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719139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719139" y="517527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43401" y="301627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43402" y="1460502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9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9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418338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64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7B49-D039-FE4C-A413-C655E1463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0"/>
            <a:ext cx="343401" cy="1162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marR="0" indent="-86916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75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026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0" y="2"/>
            <a:ext cx="9144000" cy="4479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4" y="3177"/>
            <a:ext cx="2192337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694213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email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0"/>
            <a:ext cx="23241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8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494464" y="4318000"/>
            <a:ext cx="2649537" cy="846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1" name="Line 1086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2" name="Line 1087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3" name="Rectangle 1088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4" name="Rectangle 1089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5" name="Freeform 1098"/>
          <p:cNvSpPr>
            <a:spLocks/>
          </p:cNvSpPr>
          <p:nvPr/>
        </p:nvSpPr>
        <p:spPr bwMode="auto">
          <a:xfrm>
            <a:off x="487364" y="617540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6" name="Freeform 1115"/>
          <p:cNvSpPr>
            <a:spLocks/>
          </p:cNvSpPr>
          <p:nvPr/>
        </p:nvSpPr>
        <p:spPr bwMode="auto">
          <a:xfrm>
            <a:off x="458789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7" name="Freeform 1120"/>
          <p:cNvSpPr>
            <a:spLocks/>
          </p:cNvSpPr>
          <p:nvPr/>
        </p:nvSpPr>
        <p:spPr bwMode="auto">
          <a:xfrm>
            <a:off x="458789" y="463552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8" name="Freeform 1134"/>
          <p:cNvSpPr>
            <a:spLocks/>
          </p:cNvSpPr>
          <p:nvPr/>
        </p:nvSpPr>
        <p:spPr bwMode="auto">
          <a:xfrm>
            <a:off x="703264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9" name="Freeform 1141"/>
          <p:cNvSpPr>
            <a:spLocks/>
          </p:cNvSpPr>
          <p:nvPr/>
        </p:nvSpPr>
        <p:spPr bwMode="auto">
          <a:xfrm>
            <a:off x="706439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0" name="Freeform 1148"/>
          <p:cNvSpPr>
            <a:spLocks/>
          </p:cNvSpPr>
          <p:nvPr/>
        </p:nvSpPr>
        <p:spPr bwMode="auto">
          <a:xfrm>
            <a:off x="693739" y="460376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1" name="Freeform 1150"/>
          <p:cNvSpPr>
            <a:spLocks/>
          </p:cNvSpPr>
          <p:nvPr/>
        </p:nvSpPr>
        <p:spPr bwMode="auto">
          <a:xfrm>
            <a:off x="684214" y="4476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2" name="Freeform 1152"/>
          <p:cNvSpPr>
            <a:spLocks/>
          </p:cNvSpPr>
          <p:nvPr/>
        </p:nvSpPr>
        <p:spPr bwMode="auto">
          <a:xfrm>
            <a:off x="684214" y="447677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3" name="Freeform 1154"/>
          <p:cNvSpPr>
            <a:spLocks/>
          </p:cNvSpPr>
          <p:nvPr/>
        </p:nvSpPr>
        <p:spPr bwMode="auto">
          <a:xfrm>
            <a:off x="665164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4" name="Freeform 1156"/>
          <p:cNvSpPr>
            <a:spLocks/>
          </p:cNvSpPr>
          <p:nvPr/>
        </p:nvSpPr>
        <p:spPr bwMode="auto">
          <a:xfrm>
            <a:off x="665164" y="431801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5" name="Freeform 1163"/>
          <p:cNvSpPr>
            <a:spLocks/>
          </p:cNvSpPr>
          <p:nvPr/>
        </p:nvSpPr>
        <p:spPr bwMode="auto">
          <a:xfrm>
            <a:off x="611188" y="415927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6" name="Freeform 1172"/>
          <p:cNvSpPr>
            <a:spLocks/>
          </p:cNvSpPr>
          <p:nvPr/>
        </p:nvSpPr>
        <p:spPr bwMode="auto">
          <a:xfrm>
            <a:off x="582614" y="476252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7" name="Freeform 1177"/>
          <p:cNvSpPr>
            <a:spLocks/>
          </p:cNvSpPr>
          <p:nvPr/>
        </p:nvSpPr>
        <p:spPr bwMode="auto">
          <a:xfrm>
            <a:off x="557214" y="534990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8" name="Freeform 1180"/>
          <p:cNvSpPr>
            <a:spLocks/>
          </p:cNvSpPr>
          <p:nvPr/>
        </p:nvSpPr>
        <p:spPr bwMode="auto">
          <a:xfrm>
            <a:off x="560389" y="530227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9" name="Line 1187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0" name="Line 1188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1" name="Freeform 1208"/>
          <p:cNvSpPr>
            <a:spLocks/>
          </p:cNvSpPr>
          <p:nvPr/>
        </p:nvSpPr>
        <p:spPr bwMode="auto">
          <a:xfrm>
            <a:off x="595313" y="55721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2" name="Freeform 1210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3" name="Freeform 1214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4" name="Rectangle 1215"/>
          <p:cNvSpPr>
            <a:spLocks noChangeArrowheads="1"/>
          </p:cNvSpPr>
          <p:nvPr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5" name="Freeform 1217"/>
          <p:cNvSpPr>
            <a:spLocks/>
          </p:cNvSpPr>
          <p:nvPr/>
        </p:nvSpPr>
        <p:spPr bwMode="auto">
          <a:xfrm>
            <a:off x="595313" y="6270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6" name="Freeform 1219"/>
          <p:cNvSpPr>
            <a:spLocks/>
          </p:cNvSpPr>
          <p:nvPr/>
        </p:nvSpPr>
        <p:spPr bwMode="auto">
          <a:xfrm>
            <a:off x="731839" y="54134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7" name="Freeform 1221"/>
          <p:cNvSpPr>
            <a:spLocks/>
          </p:cNvSpPr>
          <p:nvPr/>
        </p:nvSpPr>
        <p:spPr bwMode="auto">
          <a:xfrm>
            <a:off x="731839" y="541340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8" name="Freeform 1234"/>
          <p:cNvSpPr>
            <a:spLocks/>
          </p:cNvSpPr>
          <p:nvPr/>
        </p:nvSpPr>
        <p:spPr bwMode="auto">
          <a:xfrm>
            <a:off x="722314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9" name="Line 1237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0" name="Line 1238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1" name="Freeform 1240"/>
          <p:cNvSpPr>
            <a:spLocks/>
          </p:cNvSpPr>
          <p:nvPr/>
        </p:nvSpPr>
        <p:spPr bwMode="auto">
          <a:xfrm>
            <a:off x="728663" y="541340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2" name="Freeform 1243"/>
          <p:cNvSpPr>
            <a:spLocks/>
          </p:cNvSpPr>
          <p:nvPr/>
        </p:nvSpPr>
        <p:spPr bwMode="auto">
          <a:xfrm>
            <a:off x="728664" y="53816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3" name="Freeform 1246"/>
          <p:cNvSpPr>
            <a:spLocks/>
          </p:cNvSpPr>
          <p:nvPr/>
        </p:nvSpPr>
        <p:spPr bwMode="auto">
          <a:xfrm>
            <a:off x="725489" y="54769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4" name="Freeform 1250"/>
          <p:cNvSpPr>
            <a:spLocks/>
          </p:cNvSpPr>
          <p:nvPr/>
        </p:nvSpPr>
        <p:spPr bwMode="auto">
          <a:xfrm>
            <a:off x="731839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5" name="Freeform 1252"/>
          <p:cNvSpPr>
            <a:spLocks/>
          </p:cNvSpPr>
          <p:nvPr/>
        </p:nvSpPr>
        <p:spPr bwMode="auto">
          <a:xfrm>
            <a:off x="731839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6" name="Freeform 1255"/>
          <p:cNvSpPr>
            <a:spLocks/>
          </p:cNvSpPr>
          <p:nvPr/>
        </p:nvSpPr>
        <p:spPr bwMode="auto">
          <a:xfrm>
            <a:off x="712789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7" name="Rectangle 1256"/>
          <p:cNvSpPr>
            <a:spLocks noChangeArrowheads="1"/>
          </p:cNvSpPr>
          <p:nvPr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8" name="Freeform 1258"/>
          <p:cNvSpPr>
            <a:spLocks/>
          </p:cNvSpPr>
          <p:nvPr/>
        </p:nvSpPr>
        <p:spPr bwMode="auto">
          <a:xfrm>
            <a:off x="722314" y="5508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9" name="Freeform 1266"/>
          <p:cNvSpPr>
            <a:spLocks/>
          </p:cNvSpPr>
          <p:nvPr/>
        </p:nvSpPr>
        <p:spPr bwMode="auto">
          <a:xfrm>
            <a:off x="728663" y="53499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0" name="Freeform 1269"/>
          <p:cNvSpPr>
            <a:spLocks/>
          </p:cNvSpPr>
          <p:nvPr/>
        </p:nvSpPr>
        <p:spPr bwMode="auto">
          <a:xfrm>
            <a:off x="728664" y="530227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1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2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3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4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5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6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7" name="Freeform 1277"/>
          <p:cNvSpPr>
            <a:spLocks/>
          </p:cNvSpPr>
          <p:nvPr/>
        </p:nvSpPr>
        <p:spPr bwMode="auto">
          <a:xfrm>
            <a:off x="728663" y="5238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8" name="Freeform 1287"/>
          <p:cNvSpPr>
            <a:spLocks/>
          </p:cNvSpPr>
          <p:nvPr/>
        </p:nvSpPr>
        <p:spPr bwMode="auto">
          <a:xfrm>
            <a:off x="719139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9" name="Freeform 1290"/>
          <p:cNvSpPr>
            <a:spLocks/>
          </p:cNvSpPr>
          <p:nvPr/>
        </p:nvSpPr>
        <p:spPr bwMode="auto">
          <a:xfrm>
            <a:off x="719139" y="517527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60" name="Rectangle 1335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1" name="Rectangle 1336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2" name="Rectangle 1337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3" name="Rectangle 1340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4" name="Rectangle 1341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5" name="Rectangle 1342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6" name="Rectangle 1343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7" name="Rectangle 1344"/>
          <p:cNvSpPr>
            <a:spLocks noChangeArrowheads="1"/>
          </p:cNvSpPr>
          <p:nvPr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6713538" y="4308477"/>
            <a:ext cx="2430462" cy="1825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>
              <a:solidFill>
                <a:srgbClr val="C8BB7E"/>
              </a:solidFill>
            </a:endParaRP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1" y="4310063"/>
            <a:ext cx="6977063" cy="18256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512624" y="1189791"/>
            <a:ext cx="6971806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27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525173" y="3000005"/>
            <a:ext cx="6959257" cy="8758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942014" y="6107115"/>
            <a:ext cx="2551112" cy="306387"/>
          </a:xfrm>
        </p:spPr>
        <p:txBody>
          <a:bodyPr rIns="0"/>
          <a:lstStyle>
            <a:lvl1pPr algn="r">
              <a:defRPr b="0" i="0" smtClean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" name="Footer Placeholder 1"/>
          <p:cNvSpPr>
            <a:spLocks noGrp="1"/>
          </p:cNvSpPr>
          <p:nvPr>
            <p:ph type="ftr" sz="quarter" idx="16"/>
          </p:nvPr>
        </p:nvSpPr>
        <p:spPr>
          <a:xfrm>
            <a:off x="1439864" y="6416677"/>
            <a:ext cx="7064375" cy="301625"/>
          </a:xfrm>
        </p:spPr>
        <p:txBody>
          <a:bodyPr rIns="0" anchor="t" anchorCtr="0"/>
          <a:lstStyle>
            <a:lvl1pPr>
              <a:defRPr b="0" smtClean="0"/>
            </a:lvl1pPr>
          </a:lstStyle>
          <a:p>
            <a:pPr>
              <a:defRPr/>
            </a:pPr>
            <a:r>
              <a:rPr lang="en-US" dirty="0"/>
              <a:t>Footer</a:t>
            </a:r>
          </a:p>
        </p:txBody>
      </p:sp>
      <p:sp>
        <p:nvSpPr>
          <p:cNvPr id="73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682073" y="4699003"/>
            <a:ext cx="2821170" cy="1393637"/>
          </a:xfrm>
        </p:spPr>
        <p:txBody>
          <a:bodyPr anchor="b"/>
          <a:lstStyle>
            <a:lvl1pPr algn="r">
              <a:lnSpc>
                <a:spcPct val="100000"/>
              </a:lnSpc>
              <a:defRPr sz="1050" b="0" i="0" baseline="0">
                <a:solidFill>
                  <a:schemeClr val="tx1"/>
                </a:solidFill>
                <a:latin typeface="+mn-lt"/>
                <a:cs typeface="Arial"/>
              </a:defRPr>
            </a:lvl1pPr>
            <a:lvl2pPr algn="r">
              <a:defRPr sz="1050" b="0" i="0">
                <a:latin typeface="+mn-l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</p:txBody>
      </p:sp>
      <p:pic>
        <p:nvPicPr>
          <p:cNvPr id="75" name="Picture 7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67" y="4675299"/>
            <a:ext cx="3269901" cy="10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161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6380163" y="615952"/>
            <a:ext cx="1014412" cy="1895475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487364" y="617540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458789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458789" y="463552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703264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706439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693739" y="460376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684214" y="4476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684214" y="447677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665164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665164" y="431801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611188" y="415927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582614" y="476252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557214" y="534990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560389" y="530227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595313" y="55721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595313" y="6270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731839" y="54134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731839" y="541340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722314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728663" y="541340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728664" y="53816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725489" y="54769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731839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731839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712789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722314" y="5508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728663" y="53499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728664" y="530227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728663" y="5238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719139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719139" y="517527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43401" y="301627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43402" y="1460502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9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9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418338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64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7B49-D039-FE4C-A413-C655E1463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0" y="0"/>
            <a:ext cx="343401" cy="1162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marR="0" indent="-86916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75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018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682"/>
          <p:cNvSpPr>
            <a:spLocks/>
          </p:cNvSpPr>
          <p:nvPr/>
        </p:nvSpPr>
        <p:spPr bwMode="auto">
          <a:xfrm flipH="1">
            <a:off x="6380163" y="615952"/>
            <a:ext cx="1014412" cy="1895475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7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56935" y="301625"/>
            <a:ext cx="8439487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56935" y="1599260"/>
            <a:ext cx="8440305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418338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56935" y="1025408"/>
            <a:ext cx="8435473" cy="51740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200" b="0" cap="none" baseline="0">
                <a:solidFill>
                  <a:schemeClr val="tx1"/>
                </a:solidFill>
              </a:defRPr>
            </a:lvl1pPr>
            <a:lvl2pPr>
              <a:defRPr sz="12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2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2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2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18F1-013C-3B41-B438-3FC23AE652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310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0" y="2"/>
            <a:ext cx="9144000" cy="4479925"/>
          </a:xfrm>
          <a:prstGeom prst="rect">
            <a:avLst/>
          </a:prstGeom>
          <a:solidFill>
            <a:srgbClr val="139A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tx2">
                <a:tint val="45000"/>
                <a:satMod val="400000"/>
              </a:schemeClr>
            </a:duotone>
            <a:alphaModFix am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336" y="3580"/>
            <a:ext cx="2192664" cy="43144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6942138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email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0"/>
            <a:ext cx="23241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8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494464" y="4318000"/>
            <a:ext cx="2649537" cy="846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1" name="Line 1086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2" name="Line 1087"/>
          <p:cNvSpPr>
            <a:spLocks noChangeShapeType="1"/>
          </p:cNvSpPr>
          <p:nvPr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3" name="Rectangle 1088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4" name="Rectangle 1089"/>
          <p:cNvSpPr>
            <a:spLocks noChangeArrowheads="1"/>
          </p:cNvSpPr>
          <p:nvPr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15" name="Freeform 1098"/>
          <p:cNvSpPr>
            <a:spLocks/>
          </p:cNvSpPr>
          <p:nvPr/>
        </p:nvSpPr>
        <p:spPr bwMode="auto">
          <a:xfrm>
            <a:off x="487364" y="617540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6" name="Freeform 1115"/>
          <p:cNvSpPr>
            <a:spLocks/>
          </p:cNvSpPr>
          <p:nvPr/>
        </p:nvSpPr>
        <p:spPr bwMode="auto">
          <a:xfrm>
            <a:off x="458789" y="47307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2 w 2"/>
              <a:gd name="T15" fmla="*/ 2 h 2"/>
              <a:gd name="T16" fmla="*/ 2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2 w 2"/>
              <a:gd name="T29" fmla="*/ 2 h 2"/>
              <a:gd name="T30" fmla="*/ 2 w 2"/>
              <a:gd name="T31" fmla="*/ 2 h 2"/>
              <a:gd name="T32" fmla="*/ 2 w 2"/>
              <a:gd name="T33" fmla="*/ 2 h 2"/>
              <a:gd name="T34" fmla="*/ 2 w 2"/>
              <a:gd name="T35" fmla="*/ 2 h 2"/>
              <a:gd name="T36" fmla="*/ 2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2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2 w 2"/>
              <a:gd name="T63" fmla="*/ 2 h 2"/>
              <a:gd name="T64" fmla="*/ 0 w 2"/>
              <a:gd name="T65" fmla="*/ 2 h 2"/>
              <a:gd name="T66" fmla="*/ 0 w 2"/>
              <a:gd name="T67" fmla="*/ 2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7" name="Freeform 1120"/>
          <p:cNvSpPr>
            <a:spLocks/>
          </p:cNvSpPr>
          <p:nvPr/>
        </p:nvSpPr>
        <p:spPr bwMode="auto">
          <a:xfrm>
            <a:off x="458789" y="463552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0 w 2"/>
              <a:gd name="T5" fmla="*/ 2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2 w 2"/>
              <a:gd name="T13" fmla="*/ 0 h 2"/>
              <a:gd name="T14" fmla="*/ 2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0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2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2 w 2"/>
              <a:gd name="T53" fmla="*/ 2 h 2"/>
              <a:gd name="T54" fmla="*/ 2 w 2"/>
              <a:gd name="T55" fmla="*/ 2 h 2"/>
              <a:gd name="T56" fmla="*/ 2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8" name="Freeform 1134"/>
          <p:cNvSpPr>
            <a:spLocks/>
          </p:cNvSpPr>
          <p:nvPr/>
        </p:nvSpPr>
        <p:spPr bwMode="auto">
          <a:xfrm>
            <a:off x="703264" y="514350"/>
            <a:ext cx="3175" cy="6350"/>
          </a:xfrm>
          <a:custGeom>
            <a:avLst/>
            <a:gdLst>
              <a:gd name="T0" fmla="*/ 2 w 2"/>
              <a:gd name="T1" fmla="*/ 4 h 4"/>
              <a:gd name="T2" fmla="*/ 2 w 2"/>
              <a:gd name="T3" fmla="*/ 4 h 4"/>
              <a:gd name="T4" fmla="*/ 2 w 2"/>
              <a:gd name="T5" fmla="*/ 4 h 4"/>
              <a:gd name="T6" fmla="*/ 2 w 2"/>
              <a:gd name="T7" fmla="*/ 2 h 4"/>
              <a:gd name="T8" fmla="*/ 2 w 2"/>
              <a:gd name="T9" fmla="*/ 0 h 4"/>
              <a:gd name="T10" fmla="*/ 2 w 2"/>
              <a:gd name="T11" fmla="*/ 0 h 4"/>
              <a:gd name="T12" fmla="*/ 2 w 2"/>
              <a:gd name="T13" fmla="*/ 0 h 4"/>
              <a:gd name="T14" fmla="*/ 0 w 2"/>
              <a:gd name="T15" fmla="*/ 2 h 4"/>
              <a:gd name="T16" fmla="*/ 2 w 2"/>
              <a:gd name="T17" fmla="*/ 4 h 4"/>
              <a:gd name="T18" fmla="*/ 2 w 2"/>
              <a:gd name="T19" fmla="*/ 2 h 4"/>
              <a:gd name="T20" fmla="*/ 2 w 2"/>
              <a:gd name="T21" fmla="*/ 2 h 4"/>
              <a:gd name="T22" fmla="*/ 2 w 2"/>
              <a:gd name="T23" fmla="*/ 0 h 4"/>
              <a:gd name="T24" fmla="*/ 2 w 2"/>
              <a:gd name="T25" fmla="*/ 2 h 4"/>
              <a:gd name="T26" fmla="*/ 2 w 2"/>
              <a:gd name="T27" fmla="*/ 2 h 4"/>
              <a:gd name="T28" fmla="*/ 2 w 2"/>
              <a:gd name="T29" fmla="*/ 2 h 4"/>
              <a:gd name="T30" fmla="*/ 2 w 2"/>
              <a:gd name="T31" fmla="*/ 2 h 4"/>
              <a:gd name="T32" fmla="*/ 2 w 2"/>
              <a:gd name="T33" fmla="*/ 2 h 4"/>
              <a:gd name="T34" fmla="*/ 2 w 2"/>
              <a:gd name="T35" fmla="*/ 2 h 4"/>
              <a:gd name="T36" fmla="*/ 2 w 2"/>
              <a:gd name="T37" fmla="*/ 2 h 4"/>
              <a:gd name="T38" fmla="*/ 2 w 2"/>
              <a:gd name="T39" fmla="*/ 2 h 4"/>
              <a:gd name="T40" fmla="*/ 2 w 2"/>
              <a:gd name="T41" fmla="*/ 2 h 4"/>
              <a:gd name="T42" fmla="*/ 2 w 2"/>
              <a:gd name="T43" fmla="*/ 2 h 4"/>
              <a:gd name="T44" fmla="*/ 2 w 2"/>
              <a:gd name="T45" fmla="*/ 2 h 4"/>
              <a:gd name="T46" fmla="*/ 2 w 2"/>
              <a:gd name="T47" fmla="*/ 2 h 4"/>
              <a:gd name="T48" fmla="*/ 2 w 2"/>
              <a:gd name="T49" fmla="*/ 2 h 4"/>
              <a:gd name="T50" fmla="*/ 2 w 2"/>
              <a:gd name="T51" fmla="*/ 2 h 4"/>
              <a:gd name="T52" fmla="*/ 0 w 2"/>
              <a:gd name="T53" fmla="*/ 2 h 4"/>
              <a:gd name="T54" fmla="*/ 2 w 2"/>
              <a:gd name="T55" fmla="*/ 4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9" name="Freeform 1141"/>
          <p:cNvSpPr>
            <a:spLocks/>
          </p:cNvSpPr>
          <p:nvPr/>
        </p:nvSpPr>
        <p:spPr bwMode="auto">
          <a:xfrm>
            <a:off x="706439" y="479425"/>
            <a:ext cx="1587" cy="6350"/>
          </a:xfrm>
          <a:custGeom>
            <a:avLst/>
            <a:gdLst>
              <a:gd name="T0" fmla="*/ 0 w 1587"/>
              <a:gd name="T1" fmla="*/ 4 h 4"/>
              <a:gd name="T2" fmla="*/ 0 w 1587"/>
              <a:gd name="T3" fmla="*/ 2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 h 4"/>
              <a:gd name="T10" fmla="*/ 0 w 1587"/>
              <a:gd name="T11" fmla="*/ 2 h 4"/>
              <a:gd name="T12" fmla="*/ 0 w 1587"/>
              <a:gd name="T13" fmla="*/ 4 h 4"/>
              <a:gd name="T14" fmla="*/ 0 w 1587"/>
              <a:gd name="T15" fmla="*/ 2 h 4"/>
              <a:gd name="T16" fmla="*/ 0 w 1587"/>
              <a:gd name="T17" fmla="*/ 2 h 4"/>
              <a:gd name="T18" fmla="*/ 0 w 1587"/>
              <a:gd name="T19" fmla="*/ 2 h 4"/>
              <a:gd name="T20" fmla="*/ 0 w 1587"/>
              <a:gd name="T21" fmla="*/ 2 h 4"/>
              <a:gd name="T22" fmla="*/ 0 w 1587"/>
              <a:gd name="T23" fmla="*/ 2 h 4"/>
              <a:gd name="T24" fmla="*/ 0 w 1587"/>
              <a:gd name="T25" fmla="*/ 2 h 4"/>
              <a:gd name="T26" fmla="*/ 0 w 1587"/>
              <a:gd name="T27" fmla="*/ 2 h 4"/>
              <a:gd name="T28" fmla="*/ 0 w 1587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0" name="Freeform 1148"/>
          <p:cNvSpPr>
            <a:spLocks/>
          </p:cNvSpPr>
          <p:nvPr/>
        </p:nvSpPr>
        <p:spPr bwMode="auto">
          <a:xfrm>
            <a:off x="693739" y="460376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0 h 2"/>
              <a:gd name="T4" fmla="*/ 2 w 2"/>
              <a:gd name="T5" fmla="*/ 0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2 w 2"/>
              <a:gd name="T27" fmla="*/ 0 h 2"/>
              <a:gd name="T28" fmla="*/ 2 w 2"/>
              <a:gd name="T29" fmla="*/ 0 h 2"/>
              <a:gd name="T30" fmla="*/ 0 w 2"/>
              <a:gd name="T31" fmla="*/ 2 h 2"/>
              <a:gd name="T32" fmla="*/ 2 w 2"/>
              <a:gd name="T33" fmla="*/ 2 h 2"/>
              <a:gd name="T34" fmla="*/ 2 w 2"/>
              <a:gd name="T35" fmla="*/ 0 h 2"/>
              <a:gd name="T36" fmla="*/ 0 w 2"/>
              <a:gd name="T37" fmla="*/ 2 h 2"/>
              <a:gd name="T38" fmla="*/ 2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2 w 2"/>
              <a:gd name="T59" fmla="*/ 2 h 2"/>
              <a:gd name="T60" fmla="*/ 2 w 2"/>
              <a:gd name="T61" fmla="*/ 2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1" name="Freeform 1150"/>
          <p:cNvSpPr>
            <a:spLocks/>
          </p:cNvSpPr>
          <p:nvPr/>
        </p:nvSpPr>
        <p:spPr bwMode="auto">
          <a:xfrm>
            <a:off x="684214" y="4476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0 h 2"/>
              <a:gd name="T4" fmla="*/ 0 w 1587"/>
              <a:gd name="T5" fmla="*/ 2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2" name="Freeform 1152"/>
          <p:cNvSpPr>
            <a:spLocks/>
          </p:cNvSpPr>
          <p:nvPr/>
        </p:nvSpPr>
        <p:spPr bwMode="auto">
          <a:xfrm>
            <a:off x="684214" y="447677"/>
            <a:ext cx="3175" cy="3175"/>
          </a:xfrm>
          <a:custGeom>
            <a:avLst/>
            <a:gdLst>
              <a:gd name="T0" fmla="*/ 2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 h 2"/>
              <a:gd name="T10" fmla="*/ 2 w 2"/>
              <a:gd name="T11" fmla="*/ 2 h 2"/>
              <a:gd name="T12" fmla="*/ 2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 h 2"/>
              <a:gd name="T22" fmla="*/ 2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3" name="Freeform 1154"/>
          <p:cNvSpPr>
            <a:spLocks/>
          </p:cNvSpPr>
          <p:nvPr/>
        </p:nvSpPr>
        <p:spPr bwMode="auto">
          <a:xfrm>
            <a:off x="665164" y="43497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4" name="Freeform 1156"/>
          <p:cNvSpPr>
            <a:spLocks/>
          </p:cNvSpPr>
          <p:nvPr/>
        </p:nvSpPr>
        <p:spPr bwMode="auto">
          <a:xfrm>
            <a:off x="665164" y="431801"/>
            <a:ext cx="3175" cy="3175"/>
          </a:xfrm>
          <a:custGeom>
            <a:avLst/>
            <a:gdLst>
              <a:gd name="T0" fmla="*/ 2 w 2"/>
              <a:gd name="T1" fmla="*/ 2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 h 2"/>
              <a:gd name="T8" fmla="*/ 2 w 2"/>
              <a:gd name="T9" fmla="*/ 2 h 2"/>
              <a:gd name="T10" fmla="*/ 2 w 2"/>
              <a:gd name="T11" fmla="*/ 2 h 2"/>
              <a:gd name="T12" fmla="*/ 2 w 2"/>
              <a:gd name="T13" fmla="*/ 2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2 h 2"/>
              <a:gd name="T24" fmla="*/ 2 w 2"/>
              <a:gd name="T25" fmla="*/ 2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5" name="Freeform 1163"/>
          <p:cNvSpPr>
            <a:spLocks/>
          </p:cNvSpPr>
          <p:nvPr/>
        </p:nvSpPr>
        <p:spPr bwMode="auto">
          <a:xfrm>
            <a:off x="611188" y="415927"/>
            <a:ext cx="6350" cy="3175"/>
          </a:xfrm>
          <a:custGeom>
            <a:avLst/>
            <a:gdLst>
              <a:gd name="T0" fmla="*/ 2 w 4"/>
              <a:gd name="T1" fmla="*/ 2 h 2"/>
              <a:gd name="T2" fmla="*/ 2 w 4"/>
              <a:gd name="T3" fmla="*/ 2 h 2"/>
              <a:gd name="T4" fmla="*/ 4 w 4"/>
              <a:gd name="T5" fmla="*/ 2 h 2"/>
              <a:gd name="T6" fmla="*/ 4 w 4"/>
              <a:gd name="T7" fmla="*/ 0 h 2"/>
              <a:gd name="T8" fmla="*/ 4 w 4"/>
              <a:gd name="T9" fmla="*/ 0 h 2"/>
              <a:gd name="T10" fmla="*/ 2 w 4"/>
              <a:gd name="T11" fmla="*/ 0 h 2"/>
              <a:gd name="T12" fmla="*/ 2 w 4"/>
              <a:gd name="T13" fmla="*/ 0 h 2"/>
              <a:gd name="T14" fmla="*/ 0 w 4"/>
              <a:gd name="T15" fmla="*/ 2 h 2"/>
              <a:gd name="T16" fmla="*/ 2 w 4"/>
              <a:gd name="T17" fmla="*/ 2 h 2"/>
              <a:gd name="T18" fmla="*/ 2 w 4"/>
              <a:gd name="T19" fmla="*/ 0 h 2"/>
              <a:gd name="T20" fmla="*/ 4 w 4"/>
              <a:gd name="T21" fmla="*/ 2 h 2"/>
              <a:gd name="T22" fmla="*/ 4 w 4"/>
              <a:gd name="T23" fmla="*/ 0 h 2"/>
              <a:gd name="T24" fmla="*/ 4 w 4"/>
              <a:gd name="T25" fmla="*/ 0 h 2"/>
              <a:gd name="T26" fmla="*/ 2 w 4"/>
              <a:gd name="T27" fmla="*/ 0 h 2"/>
              <a:gd name="T28" fmla="*/ 2 w 4"/>
              <a:gd name="T29" fmla="*/ 0 h 2"/>
              <a:gd name="T30" fmla="*/ 0 w 4"/>
              <a:gd name="T31" fmla="*/ 0 h 2"/>
              <a:gd name="T32" fmla="*/ 2 w 4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6" name="Freeform 1172"/>
          <p:cNvSpPr>
            <a:spLocks/>
          </p:cNvSpPr>
          <p:nvPr/>
        </p:nvSpPr>
        <p:spPr bwMode="auto">
          <a:xfrm>
            <a:off x="582614" y="476252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0 w 2"/>
              <a:gd name="T39" fmla="*/ 2 h 2"/>
              <a:gd name="T40" fmla="*/ 0 w 2"/>
              <a:gd name="T41" fmla="*/ 2 h 2"/>
              <a:gd name="T42" fmla="*/ 0 w 2"/>
              <a:gd name="T43" fmla="*/ 2 h 2"/>
              <a:gd name="T44" fmla="*/ 0 w 2"/>
              <a:gd name="T45" fmla="*/ 2 h 2"/>
              <a:gd name="T46" fmla="*/ 0 w 2"/>
              <a:gd name="T47" fmla="*/ 2 h 2"/>
              <a:gd name="T48" fmla="*/ 0 w 2"/>
              <a:gd name="T49" fmla="*/ 2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0 w 2"/>
              <a:gd name="T57" fmla="*/ 2 h 2"/>
              <a:gd name="T58" fmla="*/ 0 w 2"/>
              <a:gd name="T59" fmla="*/ 2 h 2"/>
              <a:gd name="T60" fmla="*/ 0 w 2"/>
              <a:gd name="T61" fmla="*/ 2 h 2"/>
              <a:gd name="T62" fmla="*/ 0 w 2"/>
              <a:gd name="T63" fmla="*/ 2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7" name="Freeform 1177"/>
          <p:cNvSpPr>
            <a:spLocks/>
          </p:cNvSpPr>
          <p:nvPr/>
        </p:nvSpPr>
        <p:spPr bwMode="auto">
          <a:xfrm>
            <a:off x="557214" y="534990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 h 2"/>
              <a:gd name="T40" fmla="*/ 0 w 2"/>
              <a:gd name="T41" fmla="*/ 2 h 2"/>
              <a:gd name="T42" fmla="*/ 2 w 2"/>
              <a:gd name="T43" fmla="*/ 2 h 2"/>
              <a:gd name="T44" fmla="*/ 2 w 2"/>
              <a:gd name="T45" fmla="*/ 0 h 2"/>
              <a:gd name="T46" fmla="*/ 2 w 2"/>
              <a:gd name="T47" fmla="*/ 0 h 2"/>
              <a:gd name="T48" fmla="*/ 2 w 2"/>
              <a:gd name="T49" fmla="*/ 0 h 2"/>
              <a:gd name="T50" fmla="*/ 2 w 2"/>
              <a:gd name="T51" fmla="*/ 0 h 2"/>
              <a:gd name="T52" fmla="*/ 2 w 2"/>
              <a:gd name="T53" fmla="*/ 0 h 2"/>
              <a:gd name="T54" fmla="*/ 2 w 2"/>
              <a:gd name="T55" fmla="*/ 0 h 2"/>
              <a:gd name="T56" fmla="*/ 2 w 2"/>
              <a:gd name="T57" fmla="*/ 0 h 2"/>
              <a:gd name="T58" fmla="*/ 2 w 2"/>
              <a:gd name="T59" fmla="*/ 0 h 2"/>
              <a:gd name="T60" fmla="*/ 2 w 2"/>
              <a:gd name="T61" fmla="*/ 0 h 2"/>
              <a:gd name="T62" fmla="*/ 2 w 2"/>
              <a:gd name="T63" fmla="*/ 0 h 2"/>
              <a:gd name="T64" fmla="*/ 2 w 2"/>
              <a:gd name="T65" fmla="*/ 0 h 2"/>
              <a:gd name="T66" fmla="*/ 2 w 2"/>
              <a:gd name="T67" fmla="*/ 2 h 2"/>
              <a:gd name="T68" fmla="*/ 2 w 2"/>
              <a:gd name="T69" fmla="*/ 0 h 2"/>
              <a:gd name="T70" fmla="*/ 2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8" name="Freeform 1180"/>
          <p:cNvSpPr>
            <a:spLocks/>
          </p:cNvSpPr>
          <p:nvPr/>
        </p:nvSpPr>
        <p:spPr bwMode="auto">
          <a:xfrm>
            <a:off x="560389" y="530227"/>
            <a:ext cx="3175" cy="4763"/>
          </a:xfrm>
          <a:custGeom>
            <a:avLst/>
            <a:gdLst>
              <a:gd name="T0" fmla="*/ 0 w 2"/>
              <a:gd name="T1" fmla="*/ 3 h 3"/>
              <a:gd name="T2" fmla="*/ 0 w 2"/>
              <a:gd name="T3" fmla="*/ 3 h 3"/>
              <a:gd name="T4" fmla="*/ 2 w 2"/>
              <a:gd name="T5" fmla="*/ 3 h 3"/>
              <a:gd name="T6" fmla="*/ 2 w 2"/>
              <a:gd name="T7" fmla="*/ 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0 w 2"/>
              <a:gd name="T19" fmla="*/ 3 h 3"/>
              <a:gd name="T20" fmla="*/ 0 w 2"/>
              <a:gd name="T21" fmla="*/ 3 h 3"/>
              <a:gd name="T22" fmla="*/ 0 w 2"/>
              <a:gd name="T23" fmla="*/ 0 h 3"/>
              <a:gd name="T24" fmla="*/ 0 w 2"/>
              <a:gd name="T25" fmla="*/ 3 h 3"/>
              <a:gd name="T26" fmla="*/ 0 w 2"/>
              <a:gd name="T27" fmla="*/ 3 h 3"/>
              <a:gd name="T28" fmla="*/ 0 w 2"/>
              <a:gd name="T29" fmla="*/ 3 h 3"/>
              <a:gd name="T30" fmla="*/ 0 w 2"/>
              <a:gd name="T31" fmla="*/ 3 h 3"/>
              <a:gd name="T32" fmla="*/ 0 w 2"/>
              <a:gd name="T33" fmla="*/ 3 h 3"/>
              <a:gd name="T34" fmla="*/ 0 w 2"/>
              <a:gd name="T35" fmla="*/ 3 h 3"/>
              <a:gd name="T36" fmla="*/ 0 w 2"/>
              <a:gd name="T37" fmla="*/ 3 h 3"/>
              <a:gd name="T38" fmla="*/ 0 w 2"/>
              <a:gd name="T39" fmla="*/ 3 h 3"/>
              <a:gd name="T40" fmla="*/ 0 w 2"/>
              <a:gd name="T41" fmla="*/ 3 h 3"/>
              <a:gd name="T42" fmla="*/ 0 w 2"/>
              <a:gd name="T43" fmla="*/ 3 h 3"/>
              <a:gd name="T44" fmla="*/ 0 w 2"/>
              <a:gd name="T45" fmla="*/ 3 h 3"/>
              <a:gd name="T46" fmla="*/ 0 w 2"/>
              <a:gd name="T47" fmla="*/ 3 h 3"/>
              <a:gd name="T48" fmla="*/ 0 w 2"/>
              <a:gd name="T49" fmla="*/ 3 h 3"/>
              <a:gd name="T50" fmla="*/ 0 w 2"/>
              <a:gd name="T51" fmla="*/ 3 h 3"/>
              <a:gd name="T52" fmla="*/ 0 w 2"/>
              <a:gd name="T53" fmla="*/ 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29" name="Line 1187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0" name="Line 1188"/>
          <p:cNvSpPr>
            <a:spLocks noChangeShapeType="1"/>
          </p:cNvSpPr>
          <p:nvPr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1" name="Freeform 1208"/>
          <p:cNvSpPr>
            <a:spLocks/>
          </p:cNvSpPr>
          <p:nvPr/>
        </p:nvSpPr>
        <p:spPr bwMode="auto">
          <a:xfrm>
            <a:off x="595313" y="55721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2" name="Freeform 1210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0 h 2"/>
              <a:gd name="T8" fmla="*/ 2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2 w 2"/>
              <a:gd name="T21" fmla="*/ 2 h 2"/>
              <a:gd name="T22" fmla="*/ 2 w 2"/>
              <a:gd name="T23" fmla="*/ 0 h 2"/>
              <a:gd name="T24" fmla="*/ 2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3" name="Freeform 1214"/>
          <p:cNvSpPr>
            <a:spLocks/>
          </p:cNvSpPr>
          <p:nvPr/>
        </p:nvSpPr>
        <p:spPr bwMode="auto">
          <a:xfrm>
            <a:off x="595314" y="557215"/>
            <a:ext cx="3175" cy="3175"/>
          </a:xfrm>
          <a:custGeom>
            <a:avLst/>
            <a:gdLst>
              <a:gd name="T0" fmla="*/ 0 w 2"/>
              <a:gd name="T1" fmla="*/ 2 h 2"/>
              <a:gd name="T2" fmla="*/ 2 w 2"/>
              <a:gd name="T3" fmla="*/ 2 h 2"/>
              <a:gd name="T4" fmla="*/ 0 w 2"/>
              <a:gd name="T5" fmla="*/ 0 h 2"/>
              <a:gd name="T6" fmla="*/ 0 w 2"/>
              <a:gd name="T7" fmla="*/ 2 h 2"/>
              <a:gd name="T8" fmla="*/ 0 w 2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4" name="Rectangle 1215"/>
          <p:cNvSpPr>
            <a:spLocks noChangeArrowheads="1"/>
          </p:cNvSpPr>
          <p:nvPr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35" name="Freeform 1217"/>
          <p:cNvSpPr>
            <a:spLocks/>
          </p:cNvSpPr>
          <p:nvPr/>
        </p:nvSpPr>
        <p:spPr bwMode="auto">
          <a:xfrm>
            <a:off x="595313" y="6270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6" name="Freeform 1219"/>
          <p:cNvSpPr>
            <a:spLocks/>
          </p:cNvSpPr>
          <p:nvPr/>
        </p:nvSpPr>
        <p:spPr bwMode="auto">
          <a:xfrm>
            <a:off x="731839" y="54134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7" name="Freeform 1221"/>
          <p:cNvSpPr>
            <a:spLocks/>
          </p:cNvSpPr>
          <p:nvPr/>
        </p:nvSpPr>
        <p:spPr bwMode="auto">
          <a:xfrm>
            <a:off x="731839" y="541340"/>
            <a:ext cx="3175" cy="3175"/>
          </a:xfrm>
          <a:custGeom>
            <a:avLst/>
            <a:gdLst>
              <a:gd name="T0" fmla="*/ 2 w 2"/>
              <a:gd name="T1" fmla="*/ 0 h 2"/>
              <a:gd name="T2" fmla="*/ 2 w 2"/>
              <a:gd name="T3" fmla="*/ 0 h 2"/>
              <a:gd name="T4" fmla="*/ 2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 h 2"/>
              <a:gd name="T12" fmla="*/ 2 w 2"/>
              <a:gd name="T13" fmla="*/ 0 h 2"/>
              <a:gd name="T14" fmla="*/ 2 w 2"/>
              <a:gd name="T15" fmla="*/ 0 h 2"/>
              <a:gd name="T16" fmla="*/ 2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 h 2"/>
              <a:gd name="T24" fmla="*/ 2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8" name="Freeform 1234"/>
          <p:cNvSpPr>
            <a:spLocks/>
          </p:cNvSpPr>
          <p:nvPr/>
        </p:nvSpPr>
        <p:spPr bwMode="auto">
          <a:xfrm>
            <a:off x="722314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2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39" name="Line 1237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0" name="Line 1238"/>
          <p:cNvSpPr>
            <a:spLocks noChangeShapeType="1"/>
          </p:cNvSpPr>
          <p:nvPr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1" name="Freeform 1240"/>
          <p:cNvSpPr>
            <a:spLocks/>
          </p:cNvSpPr>
          <p:nvPr/>
        </p:nvSpPr>
        <p:spPr bwMode="auto">
          <a:xfrm>
            <a:off x="728663" y="541340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2" name="Freeform 1243"/>
          <p:cNvSpPr>
            <a:spLocks/>
          </p:cNvSpPr>
          <p:nvPr/>
        </p:nvSpPr>
        <p:spPr bwMode="auto">
          <a:xfrm>
            <a:off x="728664" y="538165"/>
            <a:ext cx="3175" cy="3175"/>
          </a:xfrm>
          <a:custGeom>
            <a:avLst/>
            <a:gdLst>
              <a:gd name="T0" fmla="*/ 2 w 2"/>
              <a:gd name="T1" fmla="*/ 2 h 2"/>
              <a:gd name="T2" fmla="*/ 2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2 h 2"/>
              <a:gd name="T12" fmla="*/ 2 w 2"/>
              <a:gd name="T13" fmla="*/ 2 h 2"/>
              <a:gd name="T14" fmla="*/ 0 w 2"/>
              <a:gd name="T15" fmla="*/ 2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0 w 2"/>
              <a:gd name="T25" fmla="*/ 2 h 2"/>
              <a:gd name="T26" fmla="*/ 0 w 2"/>
              <a:gd name="T27" fmla="*/ 2 h 2"/>
              <a:gd name="T28" fmla="*/ 0 w 2"/>
              <a:gd name="T29" fmla="*/ 2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2 h 2"/>
              <a:gd name="T38" fmla="*/ 2 w 2"/>
              <a:gd name="T39" fmla="*/ 2 h 2"/>
              <a:gd name="T40" fmla="*/ 2 w 2"/>
              <a:gd name="T41" fmla="*/ 2 h 2"/>
              <a:gd name="T42" fmla="*/ 2 w 2"/>
              <a:gd name="T43" fmla="*/ 2 h 2"/>
              <a:gd name="T44" fmla="*/ 2 w 2"/>
              <a:gd name="T45" fmla="*/ 2 h 2"/>
              <a:gd name="T46" fmla="*/ 2 w 2"/>
              <a:gd name="T47" fmla="*/ 2 h 2"/>
              <a:gd name="T48" fmla="*/ 0 w 2"/>
              <a:gd name="T49" fmla="*/ 0 h 2"/>
              <a:gd name="T50" fmla="*/ 0 w 2"/>
              <a:gd name="T51" fmla="*/ 2 h 2"/>
              <a:gd name="T52" fmla="*/ 0 w 2"/>
              <a:gd name="T53" fmla="*/ 2 h 2"/>
              <a:gd name="T54" fmla="*/ 0 w 2"/>
              <a:gd name="T55" fmla="*/ 2 h 2"/>
              <a:gd name="T56" fmla="*/ 2 w 2"/>
              <a:gd name="T57" fmla="*/ 2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3" name="Freeform 1246"/>
          <p:cNvSpPr>
            <a:spLocks/>
          </p:cNvSpPr>
          <p:nvPr/>
        </p:nvSpPr>
        <p:spPr bwMode="auto">
          <a:xfrm>
            <a:off x="725489" y="547690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0 h 2"/>
              <a:gd name="T6" fmla="*/ 2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 h 2"/>
              <a:gd name="T14" fmla="*/ 0 w 2"/>
              <a:gd name="T15" fmla="*/ 2 h 2"/>
              <a:gd name="T16" fmla="*/ 2 w 2"/>
              <a:gd name="T17" fmla="*/ 0 h 2"/>
              <a:gd name="T18" fmla="*/ 2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 h 2"/>
              <a:gd name="T48" fmla="*/ 0 w 2"/>
              <a:gd name="T49" fmla="*/ 2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4" name="Freeform 1250"/>
          <p:cNvSpPr>
            <a:spLocks/>
          </p:cNvSpPr>
          <p:nvPr/>
        </p:nvSpPr>
        <p:spPr bwMode="auto">
          <a:xfrm>
            <a:off x="731839" y="530225"/>
            <a:ext cx="3175" cy="1588"/>
          </a:xfrm>
          <a:custGeom>
            <a:avLst/>
            <a:gdLst>
              <a:gd name="T0" fmla="*/ 2 w 2"/>
              <a:gd name="T1" fmla="*/ 0 h 1588"/>
              <a:gd name="T2" fmla="*/ 0 w 2"/>
              <a:gd name="T3" fmla="*/ 0 h 1588"/>
              <a:gd name="T4" fmla="*/ 2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5" name="Freeform 1252"/>
          <p:cNvSpPr>
            <a:spLocks/>
          </p:cNvSpPr>
          <p:nvPr/>
        </p:nvSpPr>
        <p:spPr bwMode="auto">
          <a:xfrm>
            <a:off x="731839" y="527050"/>
            <a:ext cx="3175" cy="7938"/>
          </a:xfrm>
          <a:custGeom>
            <a:avLst/>
            <a:gdLst>
              <a:gd name="T0" fmla="*/ 2 w 2"/>
              <a:gd name="T1" fmla="*/ 2 h 5"/>
              <a:gd name="T2" fmla="*/ 2 w 2"/>
              <a:gd name="T3" fmla="*/ 2 h 5"/>
              <a:gd name="T4" fmla="*/ 0 w 2"/>
              <a:gd name="T5" fmla="*/ 0 h 5"/>
              <a:gd name="T6" fmla="*/ 0 w 2"/>
              <a:gd name="T7" fmla="*/ 2 h 5"/>
              <a:gd name="T8" fmla="*/ 0 w 2"/>
              <a:gd name="T9" fmla="*/ 2 h 5"/>
              <a:gd name="T10" fmla="*/ 2 w 2"/>
              <a:gd name="T11" fmla="*/ 5 h 5"/>
              <a:gd name="T12" fmla="*/ 2 w 2"/>
              <a:gd name="T13" fmla="*/ 2 h 5"/>
              <a:gd name="T14" fmla="*/ 2 w 2"/>
              <a:gd name="T15" fmla="*/ 2 h 5"/>
              <a:gd name="T16" fmla="*/ 0 w 2"/>
              <a:gd name="T17" fmla="*/ 0 h 5"/>
              <a:gd name="T18" fmla="*/ 0 w 2"/>
              <a:gd name="T19" fmla="*/ 2 h 5"/>
              <a:gd name="T20" fmla="*/ 0 w 2"/>
              <a:gd name="T21" fmla="*/ 2 h 5"/>
              <a:gd name="T22" fmla="*/ 2 w 2"/>
              <a:gd name="T23" fmla="*/ 5 h 5"/>
              <a:gd name="T24" fmla="*/ 2 w 2"/>
              <a:gd name="T25" fmla="*/ 2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6" name="Freeform 1255"/>
          <p:cNvSpPr>
            <a:spLocks/>
          </p:cNvSpPr>
          <p:nvPr/>
        </p:nvSpPr>
        <p:spPr bwMode="auto">
          <a:xfrm>
            <a:off x="712789" y="550865"/>
            <a:ext cx="3175" cy="1587"/>
          </a:xfrm>
          <a:custGeom>
            <a:avLst/>
            <a:gdLst>
              <a:gd name="T0" fmla="*/ 0 w 2"/>
              <a:gd name="T1" fmla="*/ 0 h 1587"/>
              <a:gd name="T2" fmla="*/ 2 w 2"/>
              <a:gd name="T3" fmla="*/ 0 h 1587"/>
              <a:gd name="T4" fmla="*/ 2 w 2"/>
              <a:gd name="T5" fmla="*/ 0 h 1587"/>
              <a:gd name="T6" fmla="*/ 2 w 2"/>
              <a:gd name="T7" fmla="*/ 0 h 1587"/>
              <a:gd name="T8" fmla="*/ 2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 w 2"/>
              <a:gd name="T19" fmla="*/ 0 h 1587"/>
              <a:gd name="T20" fmla="*/ 2 w 2"/>
              <a:gd name="T21" fmla="*/ 0 h 1587"/>
              <a:gd name="T22" fmla="*/ 2 w 2"/>
              <a:gd name="T23" fmla="*/ 0 h 1587"/>
              <a:gd name="T24" fmla="*/ 2 w 2"/>
              <a:gd name="T25" fmla="*/ 0 h 1587"/>
              <a:gd name="T26" fmla="*/ 2 w 2"/>
              <a:gd name="T27" fmla="*/ 0 h 1587"/>
              <a:gd name="T28" fmla="*/ 2 w 2"/>
              <a:gd name="T29" fmla="*/ 0 h 1587"/>
              <a:gd name="T30" fmla="*/ 2 w 2"/>
              <a:gd name="T31" fmla="*/ 0 h 1587"/>
              <a:gd name="T32" fmla="*/ 2 w 2"/>
              <a:gd name="T33" fmla="*/ 0 h 1587"/>
              <a:gd name="T34" fmla="*/ 2 w 2"/>
              <a:gd name="T35" fmla="*/ 0 h 1587"/>
              <a:gd name="T36" fmla="*/ 2 w 2"/>
              <a:gd name="T37" fmla="*/ 0 h 1587"/>
              <a:gd name="T38" fmla="*/ 2 w 2"/>
              <a:gd name="T39" fmla="*/ 0 h 1587"/>
              <a:gd name="T40" fmla="*/ 2 w 2"/>
              <a:gd name="T41" fmla="*/ 0 h 1587"/>
              <a:gd name="T42" fmla="*/ 2 w 2"/>
              <a:gd name="T43" fmla="*/ 0 h 1587"/>
              <a:gd name="T44" fmla="*/ 2 w 2"/>
              <a:gd name="T45" fmla="*/ 0 h 1587"/>
              <a:gd name="T46" fmla="*/ 2 w 2"/>
              <a:gd name="T47" fmla="*/ 0 h 1587"/>
              <a:gd name="T48" fmla="*/ 2 w 2"/>
              <a:gd name="T49" fmla="*/ 0 h 1587"/>
              <a:gd name="T50" fmla="*/ 2 w 2"/>
              <a:gd name="T51" fmla="*/ 0 h 1587"/>
              <a:gd name="T52" fmla="*/ 2 w 2"/>
              <a:gd name="T53" fmla="*/ 0 h 1587"/>
              <a:gd name="T54" fmla="*/ 2 w 2"/>
              <a:gd name="T55" fmla="*/ 0 h 1587"/>
              <a:gd name="T56" fmla="*/ 2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7" name="Rectangle 1256"/>
          <p:cNvSpPr>
            <a:spLocks noChangeArrowheads="1"/>
          </p:cNvSpPr>
          <p:nvPr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48" name="Freeform 1258"/>
          <p:cNvSpPr>
            <a:spLocks/>
          </p:cNvSpPr>
          <p:nvPr/>
        </p:nvSpPr>
        <p:spPr bwMode="auto">
          <a:xfrm>
            <a:off x="722314" y="550865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49" name="Freeform 1266"/>
          <p:cNvSpPr>
            <a:spLocks/>
          </p:cNvSpPr>
          <p:nvPr/>
        </p:nvSpPr>
        <p:spPr bwMode="auto">
          <a:xfrm>
            <a:off x="728663" y="534990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0" name="Freeform 1269"/>
          <p:cNvSpPr>
            <a:spLocks/>
          </p:cNvSpPr>
          <p:nvPr/>
        </p:nvSpPr>
        <p:spPr bwMode="auto">
          <a:xfrm>
            <a:off x="728664" y="530227"/>
            <a:ext cx="3175" cy="4763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2 w 2"/>
              <a:gd name="T5" fmla="*/ 0 h 3"/>
              <a:gd name="T6" fmla="*/ 2 w 2"/>
              <a:gd name="T7" fmla="*/ 0 h 3"/>
              <a:gd name="T8" fmla="*/ 2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3 h 3"/>
              <a:gd name="T16" fmla="*/ 0 w 2"/>
              <a:gd name="T17" fmla="*/ 3 h 3"/>
              <a:gd name="T18" fmla="*/ 2 w 2"/>
              <a:gd name="T19" fmla="*/ 0 h 3"/>
              <a:gd name="T20" fmla="*/ 2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3 h 3"/>
              <a:gd name="T40" fmla="*/ 0 w 2"/>
              <a:gd name="T41" fmla="*/ 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1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2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3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4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5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6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7" name="Freeform 1277"/>
          <p:cNvSpPr>
            <a:spLocks/>
          </p:cNvSpPr>
          <p:nvPr/>
        </p:nvSpPr>
        <p:spPr bwMode="auto">
          <a:xfrm>
            <a:off x="728663" y="523877"/>
            <a:ext cx="1587" cy="3175"/>
          </a:xfrm>
          <a:custGeom>
            <a:avLst/>
            <a:gdLst>
              <a:gd name="T0" fmla="*/ 0 w 1587"/>
              <a:gd name="T1" fmla="*/ 2 h 2"/>
              <a:gd name="T2" fmla="*/ 0 w 1587"/>
              <a:gd name="T3" fmla="*/ 2 h 2"/>
              <a:gd name="T4" fmla="*/ 0 w 1587"/>
              <a:gd name="T5" fmla="*/ 0 h 2"/>
              <a:gd name="T6" fmla="*/ 0 w 1587"/>
              <a:gd name="T7" fmla="*/ 2 h 2"/>
              <a:gd name="T8" fmla="*/ 0 w 1587"/>
              <a:gd name="T9" fmla="*/ 2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8" name="Freeform 1287"/>
          <p:cNvSpPr>
            <a:spLocks/>
          </p:cNvSpPr>
          <p:nvPr/>
        </p:nvSpPr>
        <p:spPr bwMode="auto">
          <a:xfrm>
            <a:off x="719139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 h 2"/>
              <a:gd name="T18" fmla="*/ 0 w 2"/>
              <a:gd name="T19" fmla="*/ 2 h 2"/>
              <a:gd name="T20" fmla="*/ 0 w 2"/>
              <a:gd name="T21" fmla="*/ 2 h 2"/>
              <a:gd name="T22" fmla="*/ 0 w 2"/>
              <a:gd name="T23" fmla="*/ 2 h 2"/>
              <a:gd name="T24" fmla="*/ 2 w 2"/>
              <a:gd name="T25" fmla="*/ 2 h 2"/>
              <a:gd name="T26" fmla="*/ 2 w 2"/>
              <a:gd name="T27" fmla="*/ 2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59" name="Freeform 1290"/>
          <p:cNvSpPr>
            <a:spLocks/>
          </p:cNvSpPr>
          <p:nvPr/>
        </p:nvSpPr>
        <p:spPr bwMode="auto">
          <a:xfrm>
            <a:off x="719139" y="517527"/>
            <a:ext cx="3175" cy="3175"/>
          </a:xfrm>
          <a:custGeom>
            <a:avLst/>
            <a:gdLst>
              <a:gd name="T0" fmla="*/ 0 w 2"/>
              <a:gd name="T1" fmla="*/ 2 h 2"/>
              <a:gd name="T2" fmla="*/ 0 w 2"/>
              <a:gd name="T3" fmla="*/ 2 h 2"/>
              <a:gd name="T4" fmla="*/ 2 w 2"/>
              <a:gd name="T5" fmla="*/ 2 h 2"/>
              <a:gd name="T6" fmla="*/ 2 w 2"/>
              <a:gd name="T7" fmla="*/ 2 h 2"/>
              <a:gd name="T8" fmla="*/ 2 w 2"/>
              <a:gd name="T9" fmla="*/ 2 h 2"/>
              <a:gd name="T10" fmla="*/ 2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 h 2"/>
              <a:gd name="T32" fmla="*/ 0 w 2"/>
              <a:gd name="T33" fmla="*/ 2 h 2"/>
              <a:gd name="T34" fmla="*/ 0 w 2"/>
              <a:gd name="T35" fmla="*/ 2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 h 2"/>
              <a:gd name="T50" fmla="*/ 2 w 2"/>
              <a:gd name="T51" fmla="*/ 2 h 2"/>
              <a:gd name="T52" fmla="*/ 2 w 2"/>
              <a:gd name="T53" fmla="*/ 0 h 2"/>
              <a:gd name="T54" fmla="*/ 2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 h 2"/>
              <a:gd name="T62" fmla="*/ 0 w 2"/>
              <a:gd name="T63" fmla="*/ 2 h 2"/>
              <a:gd name="T64" fmla="*/ 2 w 2"/>
              <a:gd name="T65" fmla="*/ 2 h 2"/>
              <a:gd name="T66" fmla="*/ 2 w 2"/>
              <a:gd name="T67" fmla="*/ 2 h 2"/>
              <a:gd name="T68" fmla="*/ 0 w 2"/>
              <a:gd name="T69" fmla="*/ 2 h 2"/>
              <a:gd name="T70" fmla="*/ 0 w 2"/>
              <a:gd name="T71" fmla="*/ 2 h 2"/>
              <a:gd name="T72" fmla="*/ 0 w 2"/>
              <a:gd name="T73" fmla="*/ 2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60" name="Rectangle 1335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1" name="Rectangle 1336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2" name="Rectangle 1337"/>
          <p:cNvSpPr>
            <a:spLocks noChangeArrowheads="1"/>
          </p:cNvSpPr>
          <p:nvPr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3" name="Rectangle 1340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4" name="Rectangle 1341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5" name="Rectangle 1342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6" name="Rectangle 1343"/>
          <p:cNvSpPr>
            <a:spLocks noChangeArrowheads="1"/>
          </p:cNvSpPr>
          <p:nvPr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7" name="Rectangle 1344"/>
          <p:cNvSpPr>
            <a:spLocks noChangeArrowheads="1"/>
          </p:cNvSpPr>
          <p:nvPr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68" name="Rectangle 68"/>
          <p:cNvSpPr>
            <a:spLocks noChangeArrowheads="1"/>
          </p:cNvSpPr>
          <p:nvPr/>
        </p:nvSpPr>
        <p:spPr bwMode="auto">
          <a:xfrm>
            <a:off x="6713538" y="4308477"/>
            <a:ext cx="2430462" cy="18256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>
              <a:solidFill>
                <a:srgbClr val="C8BB7E"/>
              </a:solidFill>
            </a:endParaRPr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1" y="4310063"/>
            <a:ext cx="6977063" cy="1825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512624" y="1189791"/>
            <a:ext cx="6971806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27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525173" y="3000005"/>
            <a:ext cx="6959257" cy="8758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942014" y="6107115"/>
            <a:ext cx="2551112" cy="306387"/>
          </a:xfrm>
          <a:prstGeom prst="rect">
            <a:avLst/>
          </a:prstGeom>
        </p:spPr>
        <p:txBody>
          <a:bodyPr rIns="0"/>
          <a:lstStyle>
            <a:lvl1pPr algn="r">
              <a:defRPr b="0" i="0" smtClean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2" name="Footer Placeholder 1"/>
          <p:cNvSpPr>
            <a:spLocks noGrp="1"/>
          </p:cNvSpPr>
          <p:nvPr>
            <p:ph type="ftr" sz="quarter" idx="16"/>
          </p:nvPr>
        </p:nvSpPr>
        <p:spPr>
          <a:xfrm>
            <a:off x="1439864" y="6416677"/>
            <a:ext cx="7064375" cy="301625"/>
          </a:xfrm>
        </p:spPr>
        <p:txBody>
          <a:bodyPr rIns="0" anchor="t" anchorCtr="0"/>
          <a:lstStyle>
            <a:lvl1pPr>
              <a:defRPr b="0" smtClean="0"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73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682073" y="4699003"/>
            <a:ext cx="2821170" cy="1393637"/>
          </a:xfrm>
        </p:spPr>
        <p:txBody>
          <a:bodyPr anchor="b"/>
          <a:lstStyle>
            <a:lvl1pPr algn="r">
              <a:lnSpc>
                <a:spcPct val="100000"/>
              </a:lnSpc>
              <a:defRPr sz="1050" b="0" i="0" baseline="0">
                <a:solidFill>
                  <a:schemeClr val="tx1"/>
                </a:solidFill>
                <a:latin typeface="+mn-lt"/>
                <a:cs typeface="Arial"/>
              </a:defRPr>
            </a:lvl1pPr>
            <a:lvl2pPr algn="r">
              <a:defRPr sz="1050" b="0" i="0">
                <a:latin typeface="+mn-l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r" defTabSz="6858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Tx/>
              <a:buNone/>
              <a:tabLst/>
              <a:defRPr/>
            </a:pPr>
            <a:r>
              <a:rPr lang="en-US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67" y="4675299"/>
            <a:ext cx="3269901" cy="101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234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86916" indent="-86916">
              <a:spcBef>
                <a:spcPct val="50000"/>
              </a:spcBef>
              <a:buFontTx/>
              <a:buChar char="•"/>
            </a:pPr>
            <a:endParaRPr lang="en-US" sz="975" b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5" y="301628"/>
            <a:ext cx="8462029" cy="756707"/>
          </a:xfrm>
        </p:spPr>
        <p:txBody>
          <a:bodyPr anchor="b"/>
          <a:lstStyle>
            <a:lvl1pPr>
              <a:defRPr sz="1650" b="0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800"/>
              </a:spcBef>
              <a:tabLst>
                <a:tab pos="6301979" algn="r"/>
              </a:tabLst>
              <a:defRPr lang="en-US" sz="1200" smtClean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26290C5C-A4EA-47DC-945B-51D6C949345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484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300038"/>
            <a:ext cx="77724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28700"/>
            <a:ext cx="7772400" cy="5067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573338" y="64008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Footer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D702F-01BB-4DD0-B010-45E4E141C08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9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jpe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jpe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7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6.jpe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6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image" Target="../media/image9.emf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.jpe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47474" y="6356350"/>
            <a:ext cx="5601368" cy="327861"/>
          </a:xfrm>
          <a:prstGeom prst="rect">
            <a:avLst/>
          </a:prstGeom>
        </p:spPr>
        <p:txBody>
          <a:bodyPr vert="horz" lIns="0" tIns="0" rIns="91440" bIns="0" rtlCol="0" anchor="ctr">
            <a:normAutofit/>
          </a:bodyPr>
          <a:lstStyle>
            <a:lvl1pPr algn="r"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r">
              <a:defRPr/>
            </a:pPr>
            <a:r>
              <a:rPr lang="en-US"/>
              <a:t>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84463" y="6329613"/>
            <a:ext cx="2133600" cy="365125"/>
          </a:xfrm>
          <a:prstGeom prst="rect">
            <a:avLst/>
          </a:prstGeom>
        </p:spPr>
        <p:txBody>
          <a:bodyPr vert="horz" lIns="0" tIns="0" rIns="91440" bIns="0" rtlCol="0" anchor="ctr">
            <a:normAutofit/>
          </a:bodyPr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47" y="4581911"/>
            <a:ext cx="5628324" cy="99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30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0" i="0" cap="all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buNone/>
        <a:defRPr sz="1800">
          <a:solidFill>
            <a:schemeClr val="tx1"/>
          </a:solidFill>
          <a:latin typeface="+mn-lt"/>
        </a:defRPr>
      </a:lvl2pPr>
      <a:lvl3pPr marL="4763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3pPr>
      <a:lvl4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4pPr>
      <a:lvl5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437C9-CD61-42EE-8E39-0762CEA9D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6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2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8" r:id="rId1"/>
    <p:sldLayoutId id="2147485249" r:id="rId2"/>
    <p:sldLayoutId id="2147485295" r:id="rId3"/>
    <p:sldLayoutId id="2147485297" r:id="rId4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0" r:id="rId1"/>
    <p:sldLayoutId id="2147485211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3" r:id="rId1"/>
    <p:sldLayoutId id="2147485214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5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rgbClr val="021F43"/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8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9" r:id="rId1"/>
    <p:sldLayoutId id="2147485220" r:id="rId2"/>
    <p:sldLayoutId id="2147485243" r:id="rId3"/>
    <p:sldLayoutId id="2147485244" r:id="rId4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87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2" r:id="rId1"/>
    <p:sldLayoutId id="2147485245" r:id="rId2"/>
    <p:sldLayoutId id="2147485246" r:id="rId3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4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6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5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2" r:id="rId1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71538"/>
            <a:ext cx="7772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9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4" r:id="rId1"/>
    <p:sldLayoutId id="2147485235" r:id="rId2"/>
    <p:sldLayoutId id="2147485236" r:id="rId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0" i="0" cap="all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buNone/>
        <a:defRPr sz="1800">
          <a:solidFill>
            <a:schemeClr val="tx1"/>
          </a:solidFill>
          <a:latin typeface="+mn-lt"/>
        </a:defRPr>
      </a:lvl2pPr>
      <a:lvl3pPr marL="4763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3pPr>
      <a:lvl4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4pPr>
      <a:lvl5pPr marL="0" indent="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None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>
              <a:solidFill>
                <a:srgbClr val="021F43"/>
              </a:solidFill>
            </a:endParaRPr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ts val="0"/>
              </a:spcBef>
              <a:defRPr/>
            </a:pPr>
            <a:endParaRPr lang="en-US" sz="20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21F4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7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8" r:id="rId1"/>
    <p:sldLayoutId id="2147485239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>
              <a:solidFill>
                <a:srgbClr val="021F43"/>
              </a:solidFill>
            </a:endParaRPr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ts val="0"/>
              </a:spcBef>
              <a:defRPr/>
            </a:pPr>
            <a:endParaRPr lang="en-US" sz="20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21F4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8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1" r:id="rId1"/>
    <p:sldLayoutId id="2147485242" r:id="rId2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0" y="6145213"/>
            <a:ext cx="9144000" cy="712787"/>
          </a:xfrm>
          <a:prstGeom prst="rect">
            <a:avLst/>
          </a:prstGeom>
          <a:solidFill>
            <a:srgbClr val="014C6D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 flipH="1">
            <a:off x="0" y="0"/>
            <a:ext cx="9144000" cy="200025"/>
          </a:xfrm>
          <a:prstGeom prst="rect">
            <a:avLst/>
          </a:prstGeom>
          <a:solidFill>
            <a:srgbClr val="00783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pic>
        <p:nvPicPr>
          <p:cNvPr id="4100" name="Picture 82" descr="IFC_Wt_Logo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25425" y="6364288"/>
            <a:ext cx="189071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0">
              <a:solidFill>
                <a:prstClr val="black"/>
              </a:solidFill>
              <a:latin typeface="Trebuchet MS"/>
              <a:cs typeface="+mn-cs"/>
            </a:endParaRPr>
          </a:p>
        </p:txBody>
      </p:sp>
      <p:grpSp>
        <p:nvGrpSpPr>
          <p:cNvPr id="4103" name="Group 86"/>
          <p:cNvGrpSpPr>
            <a:grpSpLocks/>
          </p:cNvGrpSpPr>
          <p:nvPr/>
        </p:nvGrpSpPr>
        <p:grpSpPr bwMode="auto">
          <a:xfrm flipH="1">
            <a:off x="8159750" y="6132513"/>
            <a:ext cx="990600" cy="730250"/>
            <a:chOff x="0" y="2744"/>
            <a:chExt cx="1740" cy="1576"/>
          </a:xfrm>
        </p:grpSpPr>
        <p:sp>
          <p:nvSpPr>
            <p:cNvPr id="1111" name="Freeform 87"/>
            <p:cNvSpPr>
              <a:spLocks/>
            </p:cNvSpPr>
            <p:nvPr userDrawn="1"/>
          </p:nvSpPr>
          <p:spPr bwMode="auto">
            <a:xfrm>
              <a:off x="647" y="2744"/>
              <a:ext cx="1093" cy="1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1" y="176"/>
                </a:cxn>
              </a:cxnLst>
              <a:rect l="0" t="0" r="r" b="b"/>
              <a:pathLst>
                <a:path w="181" h="176">
                  <a:moveTo>
                    <a:pt x="0" y="0"/>
                  </a:moveTo>
                  <a:cubicBezTo>
                    <a:pt x="81" y="32"/>
                    <a:pt x="147" y="96"/>
                    <a:pt x="181" y="176"/>
                  </a:cubicBezTo>
                </a:path>
              </a:pathLst>
            </a:custGeom>
            <a:noFill/>
            <a:ln w="19050" cap="flat" cmpd="sng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  <p:sp>
          <p:nvSpPr>
            <p:cNvPr id="1112" name="Freeform 88"/>
            <p:cNvSpPr>
              <a:spLocks noEditPoints="1"/>
            </p:cNvSpPr>
            <p:nvPr userDrawn="1"/>
          </p:nvSpPr>
          <p:spPr bwMode="auto">
            <a:xfrm>
              <a:off x="0" y="2744"/>
              <a:ext cx="1400" cy="1576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213" y="176"/>
                </a:cxn>
                <a:cxn ang="0">
                  <a:pos x="168" y="0"/>
                </a:cxn>
                <a:cxn ang="0">
                  <a:pos x="254" y="175"/>
                </a:cxn>
              </a:cxnLst>
              <a:rect l="0" t="0" r="r" b="b"/>
              <a:pathLst>
                <a:path w="254" h="176">
                  <a:moveTo>
                    <a:pt x="0" y="12"/>
                  </a:moveTo>
                  <a:cubicBezTo>
                    <a:pt x="94" y="31"/>
                    <a:pt x="172" y="93"/>
                    <a:pt x="213" y="176"/>
                  </a:cubicBezTo>
                  <a:moveTo>
                    <a:pt x="168" y="0"/>
                  </a:moveTo>
                  <a:cubicBezTo>
                    <a:pt x="210" y="50"/>
                    <a:pt x="240" y="110"/>
                    <a:pt x="254" y="175"/>
                  </a:cubicBezTo>
                </a:path>
              </a:pathLst>
            </a:custGeom>
            <a:noFill/>
            <a:ln w="19050" cap="flat" cmpd="sng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b="0">
                <a:solidFill>
                  <a:prstClr val="black"/>
                </a:solidFill>
                <a:latin typeface="Trebuchet MS"/>
                <a:cs typeface="+mn-cs"/>
              </a:endParaRPr>
            </a:p>
          </p:txBody>
        </p:sp>
      </p:grpSp>
      <p:sp>
        <p:nvSpPr>
          <p:cNvPr id="410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71538"/>
            <a:ext cx="7772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333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b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5213" y="6248400"/>
            <a:ext cx="156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0">
                <a:solidFill>
                  <a:prstClr val="black"/>
                </a:solidFill>
                <a:cs typeface="+mn-cs"/>
              </a:rPr>
              <a:t>Footer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32200" y="6435725"/>
            <a:ext cx="18843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100">
                <a:solidFill>
                  <a:schemeClr val="bg1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fld id="{392EF3E2-86F3-418D-A204-610CF9E23967}" type="slidenum">
              <a:rPr lang="en-US" b="0">
                <a:solidFill>
                  <a:prstClr val="white"/>
                </a:solidFill>
                <a:latin typeface="Trebuchet MS"/>
                <a:cs typeface="+mn-cs"/>
              </a:rPr>
              <a:pPr fontAlgn="auto">
                <a:spcAft>
                  <a:spcPts val="0"/>
                </a:spcAft>
                <a:defRPr/>
              </a:pPr>
              <a:t>‹#›</a:t>
            </a:fld>
            <a:endParaRPr lang="en-US" b="0">
              <a:solidFill>
                <a:prstClr val="white"/>
              </a:solidFill>
              <a:latin typeface="Trebuchet MS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79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  <p:sldLayoutId id="2147485274" r:id="rId12"/>
    <p:sldLayoutId id="2147485275" r:id="rId13"/>
    <p:sldLayoutId id="2147485276" r:id="rId14"/>
    <p:sldLayoutId id="2147485277" r:id="rId15"/>
    <p:sldLayoutId id="2147485278" r:id="rId16"/>
    <p:sldLayoutId id="2147485279" r:id="rId17"/>
    <p:sldLayoutId id="2147485280" r:id="rId18"/>
    <p:sldLayoutId id="2147485281" r:id="rId19"/>
    <p:sldLayoutId id="2147485282" r:id="rId20"/>
    <p:sldLayoutId id="2147485283" r:id="rId21"/>
    <p:sldLayoutId id="2147485284" r:id="rId22"/>
    <p:sldLayoutId id="2147485285" r:id="rId23"/>
    <p:sldLayoutId id="2147485286" r:id="rId24"/>
    <p:sldLayoutId id="2147485287" r:id="rId2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227013" indent="-227013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1300" b="0" dirty="0"/>
          </a:p>
        </p:txBody>
      </p:sp>
      <p:sp>
        <p:nvSpPr>
          <p:cNvPr id="110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0" tIns="0" rIns="0" bIns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2000" b="0" i="0" baseline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6934" y="301625"/>
            <a:ext cx="8462029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934" y="1697789"/>
            <a:ext cx="8479592" cy="43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6934" y="6350002"/>
            <a:ext cx="552283" cy="35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3625" y="6207125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2632" y="6356350"/>
            <a:ext cx="5708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977" y="6376402"/>
            <a:ext cx="1868598" cy="32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1" r:id="rId1"/>
    <p:sldLayoutId id="2147485292" r:id="rId2"/>
    <p:sldLayoutId id="2147485294" r:id="rId3"/>
    <p:sldLayoutId id="2147485296" r:id="rId4"/>
  </p:sldLayoutIdLst>
  <p:hf sldNum="0" hdr="0" ftr="0" dt="0"/>
  <p:txStyles>
    <p:title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Font typeface="Arial"/>
        <a:buNone/>
        <a:defRPr sz="2200" b="0" i="0" cap="all" baseline="0">
          <a:solidFill>
            <a:schemeClr val="tx2">
              <a:lumMod val="65000"/>
              <a:lumOff val="35000"/>
            </a:schemeClr>
          </a:solidFill>
          <a:latin typeface="+mn-lt"/>
          <a:ea typeface="+mj-ea"/>
          <a:cs typeface="Andes ExtraLight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0" indent="0" algn="l" rtl="0" eaLnBrk="1" fontAlgn="base" hangingPunct="1">
        <a:lnSpc>
          <a:spcPct val="150000"/>
        </a:lnSpc>
        <a:spcBef>
          <a:spcPts val="1800"/>
        </a:spcBef>
        <a:spcAft>
          <a:spcPct val="0"/>
        </a:spcAft>
        <a:buClr>
          <a:schemeClr val="tx2">
            <a:lumMod val="75000"/>
            <a:lumOff val="25000"/>
          </a:schemeClr>
        </a:buClr>
        <a:buNone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ea typeface="+mn-ea"/>
          <a:cs typeface="Arial"/>
        </a:defRPr>
      </a:lvl1pPr>
      <a:lvl2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2pPr>
      <a:lvl3pPr marL="285750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1"/>
        </a:buClr>
        <a:buFont typeface="Arial"/>
        <a:buChar char="•"/>
        <a:defRPr sz="1800" b="0" i="0" baseline="0">
          <a:solidFill>
            <a:schemeClr val="tx2"/>
          </a:solidFill>
          <a:latin typeface="Arial"/>
          <a:cs typeface="Arial"/>
        </a:defRPr>
      </a:lvl3pPr>
      <a:lvl4pPr marL="83210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4pPr>
      <a:lvl5pPr marL="1197864" indent="-285750" algn="l" rtl="0" eaLnBrk="1" fontAlgn="base" hangingPunct="1">
        <a:lnSpc>
          <a:spcPct val="110000"/>
        </a:lnSpc>
        <a:spcBef>
          <a:spcPts val="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 b="0" i="0" baseline="0">
          <a:solidFill>
            <a:schemeClr val="tx2">
              <a:lumMod val="65000"/>
              <a:lumOff val="35000"/>
            </a:schemeClr>
          </a:solidFill>
          <a:latin typeface="Arial"/>
          <a:cs typeface="Arial"/>
        </a:defRPr>
      </a:lvl5pPr>
      <a:lvl6pPr marL="502920" indent="-228600" algn="l" rtl="0" eaLnBrk="1" fontAlgn="base" hangingPunct="1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reeform 84"/>
          <p:cNvSpPr>
            <a:spLocks/>
          </p:cNvSpPr>
          <p:nvPr/>
        </p:nvSpPr>
        <p:spPr bwMode="auto">
          <a:xfrm flipH="1">
            <a:off x="8189914" y="6323015"/>
            <a:ext cx="349250" cy="534987"/>
          </a:xfrm>
          <a:custGeom>
            <a:avLst/>
            <a:gdLst>
              <a:gd name="T0" fmla="*/ 0 w 638"/>
              <a:gd name="T1" fmla="*/ 0 h 1194"/>
              <a:gd name="T2" fmla="*/ 38 w 638"/>
              <a:gd name="T3" fmla="*/ 110 h 1194"/>
              <a:gd name="T4" fmla="*/ 78 w 638"/>
              <a:gd name="T5" fmla="*/ 216 h 1194"/>
              <a:gd name="T6" fmla="*/ 106 w 638"/>
              <a:gd name="T7" fmla="*/ 304 h 1194"/>
              <a:gd name="T8" fmla="*/ 136 w 638"/>
              <a:gd name="T9" fmla="*/ 398 h 1194"/>
              <a:gd name="T10" fmla="*/ 164 w 638"/>
              <a:gd name="T11" fmla="*/ 506 h 1194"/>
              <a:gd name="T12" fmla="*/ 206 w 638"/>
              <a:gd name="T13" fmla="*/ 672 h 1194"/>
              <a:gd name="T14" fmla="*/ 236 w 638"/>
              <a:gd name="T15" fmla="*/ 788 h 1194"/>
              <a:gd name="T16" fmla="*/ 272 w 638"/>
              <a:gd name="T17" fmla="*/ 990 h 1194"/>
              <a:gd name="T18" fmla="*/ 286 w 638"/>
              <a:gd name="T19" fmla="*/ 1086 h 1194"/>
              <a:gd name="T20" fmla="*/ 302 w 638"/>
              <a:gd name="T21" fmla="*/ 1194 h 1194"/>
              <a:gd name="T22" fmla="*/ 638 w 638"/>
              <a:gd name="T23" fmla="*/ 1194 h 1194"/>
              <a:gd name="T24" fmla="*/ 624 w 638"/>
              <a:gd name="T25" fmla="*/ 1142 h 1194"/>
              <a:gd name="T26" fmla="*/ 598 w 638"/>
              <a:gd name="T27" fmla="*/ 1060 h 1194"/>
              <a:gd name="T28" fmla="*/ 572 w 638"/>
              <a:gd name="T29" fmla="*/ 980 h 1194"/>
              <a:gd name="T30" fmla="*/ 548 w 638"/>
              <a:gd name="T31" fmla="*/ 912 h 1194"/>
              <a:gd name="T32" fmla="*/ 494 w 638"/>
              <a:gd name="T33" fmla="*/ 784 h 1194"/>
              <a:gd name="T34" fmla="*/ 456 w 638"/>
              <a:gd name="T35" fmla="*/ 698 h 1194"/>
              <a:gd name="T36" fmla="*/ 424 w 638"/>
              <a:gd name="T37" fmla="*/ 626 h 1194"/>
              <a:gd name="T38" fmla="*/ 378 w 638"/>
              <a:gd name="T39" fmla="*/ 532 h 1194"/>
              <a:gd name="T40" fmla="*/ 340 w 638"/>
              <a:gd name="T41" fmla="*/ 470 h 1194"/>
              <a:gd name="T42" fmla="*/ 306 w 638"/>
              <a:gd name="T43" fmla="*/ 414 h 1194"/>
              <a:gd name="T44" fmla="*/ 268 w 638"/>
              <a:gd name="T45" fmla="*/ 342 h 1194"/>
              <a:gd name="T46" fmla="*/ 228 w 638"/>
              <a:gd name="T47" fmla="*/ 286 h 1194"/>
              <a:gd name="T48" fmla="*/ 174 w 638"/>
              <a:gd name="T49" fmla="*/ 210 h 1194"/>
              <a:gd name="T50" fmla="*/ 122 w 638"/>
              <a:gd name="T51" fmla="*/ 140 h 1194"/>
              <a:gd name="T52" fmla="*/ 58 w 638"/>
              <a:gd name="T53" fmla="*/ 52 h 1194"/>
              <a:gd name="T54" fmla="*/ 30 w 638"/>
              <a:gd name="T55" fmla="*/ 2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 sz="1200"/>
          </a:p>
        </p:txBody>
      </p:sp>
      <p:sp>
        <p:nvSpPr>
          <p:cNvPr id="3076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448 w 448"/>
              <a:gd name="T1" fmla="*/ 372 h 372"/>
              <a:gd name="T2" fmla="*/ 388 w 448"/>
              <a:gd name="T3" fmla="*/ 302 h 372"/>
              <a:gd name="T4" fmla="*/ 280 w 448"/>
              <a:gd name="T5" fmla="*/ 208 h 372"/>
              <a:gd name="T6" fmla="*/ 210 w 448"/>
              <a:gd name="T7" fmla="*/ 142 h 372"/>
              <a:gd name="T8" fmla="*/ 140 w 448"/>
              <a:gd name="T9" fmla="*/ 94 h 372"/>
              <a:gd name="T10" fmla="*/ 64 w 448"/>
              <a:gd name="T11" fmla="*/ 44 h 372"/>
              <a:gd name="T12" fmla="*/ 0 w 448"/>
              <a:gd name="T13" fmla="*/ 0 h 372"/>
              <a:gd name="T14" fmla="*/ 280 w 448"/>
              <a:gd name="T15" fmla="*/ 0 h 372"/>
              <a:gd name="T16" fmla="*/ 300 w 448"/>
              <a:gd name="T17" fmla="*/ 36 h 372"/>
              <a:gd name="T18" fmla="*/ 324 w 448"/>
              <a:gd name="T19" fmla="*/ 82 h 372"/>
              <a:gd name="T20" fmla="*/ 346 w 448"/>
              <a:gd name="T21" fmla="*/ 134 h 372"/>
              <a:gd name="T22" fmla="*/ 378 w 448"/>
              <a:gd name="T23" fmla="*/ 206 h 372"/>
              <a:gd name="T24" fmla="*/ 408 w 448"/>
              <a:gd name="T25" fmla="*/ 264 h 372"/>
              <a:gd name="T26" fmla="*/ 434 w 448"/>
              <a:gd name="T27" fmla="*/ 334 h 372"/>
              <a:gd name="T28" fmla="*/ 448 w 448"/>
              <a:gd name="T29" fmla="*/ 372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 sz="1200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9" y="301625"/>
            <a:ext cx="846137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40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2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825" b="0" smtClean="0">
                <a:solidFill>
                  <a:srgbClr val="7F7F7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373A0677-2B25-4449-8FB1-6B6C4176E0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080" name="TextBox 7"/>
          <p:cNvSpPr txBox="1">
            <a:spLocks noChangeArrowheads="1"/>
          </p:cNvSpPr>
          <p:nvPr/>
        </p:nvSpPr>
        <p:spPr bwMode="auto">
          <a:xfrm>
            <a:off x="8683626" y="6207126"/>
            <a:ext cx="1847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/>
            <a:endParaRPr lang="en-US" sz="12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1" y="6356352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smtClean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Footer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6309361"/>
            <a:ext cx="1474470" cy="456855"/>
          </a:xfrm>
          <a:prstGeom prst="rect">
            <a:avLst/>
          </a:prstGeom>
        </p:spPr>
      </p:pic>
      <p:pic>
        <p:nvPicPr>
          <p:cNvPr id="10" name="Picture 9" descr="C3Ppitchbook_HEALTH_header.jpg"/>
          <p:cNvPicPr>
            <a:picLocks noChangeAspect="1"/>
          </p:cNvPicPr>
          <p:nvPr userDrawn="1"/>
        </p:nvPicPr>
        <p:blipFill rotWithShape="1">
          <a:blip r:embed="rId8" cstate="print"/>
          <a:srcRect l="3961"/>
          <a:stretch/>
        </p:blipFill>
        <p:spPr>
          <a:xfrm>
            <a:off x="5088" y="0"/>
            <a:ext cx="9138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1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0" r:id="rId1"/>
    <p:sldLayoutId id="2147485301" r:id="rId2"/>
    <p:sldLayoutId id="2147485302" r:id="rId3"/>
    <p:sldLayoutId id="2147485303" r:id="rId4"/>
    <p:sldLayoutId id="2147485304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 cap="none">
          <a:solidFill>
            <a:schemeClr val="tx1"/>
          </a:solidFill>
          <a:latin typeface="+mn-lt"/>
          <a:ea typeface="ＭＳ Ｐゴシック" charset="0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1650">
          <a:solidFill>
            <a:srgbClr val="595959"/>
          </a:solidFill>
          <a:latin typeface="Arial" charset="0"/>
          <a:ea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1950" b="1">
          <a:solidFill>
            <a:srgbClr val="014C6D"/>
          </a:solidFill>
          <a:latin typeface="Trebuchet MS" pitchFamily="34" charset="0"/>
        </a:defRPr>
      </a:lvl9pPr>
    </p:titleStyle>
    <p:bodyStyle>
      <a:lvl1pPr algn="l" rtl="0" eaLnBrk="0" fontAlgn="base" hangingPunct="0">
        <a:lnSpc>
          <a:spcPct val="150000"/>
        </a:lnSpc>
        <a:spcBef>
          <a:spcPts val="135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ＭＳ Ｐゴシック" charset="0"/>
          <a:cs typeface="Arial"/>
        </a:defRPr>
      </a:lvl1pPr>
      <a:lvl2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2pPr>
      <a:lvl3pPr marL="214313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ＭＳ Ｐゴシック" charset="0"/>
          <a:cs typeface="Arial"/>
        </a:defRPr>
      </a:lvl3pPr>
      <a:lvl4pPr marL="623888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4pPr>
      <a:lvl5pPr marL="897731" indent="-214313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ＭＳ Ｐゴシック" charset="0"/>
          <a:cs typeface="Arial"/>
        </a:defRPr>
      </a:lvl5pPr>
      <a:lvl6pPr marL="377190" indent="-17145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35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jleber@ifc.or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57785" y="2174259"/>
            <a:ext cx="7583253" cy="2009273"/>
          </a:xfrm>
        </p:spPr>
        <p:txBody>
          <a:bodyPr>
            <a:normAutofit/>
          </a:bodyPr>
          <a:lstStyle/>
          <a:p>
            <a:endParaRPr lang="en-US" sz="2800" cap="none" dirty="0"/>
          </a:p>
          <a:p>
            <a:r>
              <a:rPr lang="en-US" sz="2800" b="1" cap="none" dirty="0"/>
              <a:t>Leveraging PPP’s to Finance Infrastructure in the ASEAN Region </a:t>
            </a:r>
            <a:r>
              <a:rPr lang="en-US" sz="2800" cap="non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42850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552074" y="293339"/>
            <a:ext cx="6328610" cy="563562"/>
          </a:xfrm>
        </p:spPr>
        <p:txBody>
          <a:bodyPr>
            <a:normAutofit fontScale="90000"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ASEAN Region Faces Growing Infrastructure Needs &amp; Challenges</a:t>
            </a:r>
            <a:endParaRPr lang="en-US" sz="2000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933164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909" y="1373245"/>
            <a:ext cx="2788151" cy="19488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4521" y="1373245"/>
            <a:ext cx="2830644" cy="19839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" y="3474582"/>
            <a:ext cx="2574193" cy="19566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b="4947"/>
          <a:stretch/>
        </p:blipFill>
        <p:spPr>
          <a:xfrm>
            <a:off x="3015910" y="3474582"/>
            <a:ext cx="2746854" cy="19566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522" y="3474583"/>
            <a:ext cx="2830644" cy="1956684"/>
          </a:xfrm>
          <a:prstGeom prst="rect">
            <a:avLst/>
          </a:prstGeom>
        </p:spPr>
      </p:pic>
      <p:pic>
        <p:nvPicPr>
          <p:cNvPr id="20" name="Picture 2" descr="http://www.all-about-india.com/images/Ganges-River-Pollution1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6" b="28000"/>
          <a:stretch/>
        </p:blipFill>
        <p:spPr bwMode="auto">
          <a:xfrm>
            <a:off x="334735" y="1373245"/>
            <a:ext cx="2600713" cy="194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01417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8039914"/>
              </p:ext>
            </p:extLst>
          </p:nvPr>
        </p:nvGraphicFramePr>
        <p:xfrm>
          <a:off x="338221" y="1513585"/>
          <a:ext cx="8601064" cy="4502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12074" y="6011082"/>
            <a:ext cx="31931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Stations per 1M population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1312943" y="3414865"/>
            <a:ext cx="31931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Rail distance per 1M population</a:t>
            </a:r>
          </a:p>
        </p:txBody>
      </p:sp>
      <p:sp>
        <p:nvSpPr>
          <p:cNvPr id="10" name="Right Arrow 9"/>
          <p:cNvSpPr/>
          <p:nvPr/>
        </p:nvSpPr>
        <p:spPr>
          <a:xfrm rot="19844016">
            <a:off x="1314903" y="3979096"/>
            <a:ext cx="4144042" cy="375360"/>
          </a:xfrm>
          <a:prstGeom prst="rightArrow">
            <a:avLst/>
          </a:prstGeom>
          <a:solidFill>
            <a:srgbClr val="FF000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393D3175-1A50-4F70-9939-687A59576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753" y="334427"/>
            <a:ext cx="8379594" cy="563562"/>
          </a:xfrm>
        </p:spPr>
        <p:txBody>
          <a:bodyPr>
            <a:normAutofit fontScale="90000"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4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Many Asian Mega Cities Lack Adequate Mass Transport Infrastructure </a:t>
            </a:r>
            <a:endParaRPr lang="en-US" sz="1800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057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207486"/>
              </p:ext>
            </p:extLst>
          </p:nvPr>
        </p:nvGraphicFramePr>
        <p:xfrm>
          <a:off x="119921" y="986951"/>
          <a:ext cx="5746662" cy="21094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18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8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9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458">
                <a:tc>
                  <a:txBody>
                    <a:bodyPr/>
                    <a:lstStyle/>
                    <a:p>
                      <a:r>
                        <a:rPr lang="en-US" sz="1400" dirty="0"/>
                        <a:t>NCR </a:t>
                      </a:r>
                      <a:r>
                        <a:rPr lang="en-US" sz="1050" dirty="0" err="1"/>
                        <a:t>comparables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Area</a:t>
                      </a:r>
                    </a:p>
                    <a:p>
                      <a:pPr algn="ctr"/>
                      <a:r>
                        <a:rPr lang="en-US" sz="1400" dirty="0"/>
                        <a:t>(</a:t>
                      </a:r>
                      <a:r>
                        <a:rPr lang="en-US" sz="1400" dirty="0" err="1"/>
                        <a:t>sqkm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Density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(Pop/</a:t>
                      </a:r>
                      <a:r>
                        <a:rPr lang="en-US" sz="1400" dirty="0" err="1"/>
                        <a:t>sqkm</a:t>
                      </a:r>
                      <a:r>
                        <a:rPr lang="en-US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Km of 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Ridership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58">
                <a:tc>
                  <a:txBody>
                    <a:bodyPr/>
                    <a:lstStyle/>
                    <a:p>
                      <a:r>
                        <a:rPr lang="en-US" sz="1400" b="1" dirty="0"/>
                        <a:t>Manila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85</a:t>
                      </a:r>
                      <a:r>
                        <a:rPr lang="en-US" sz="1400" dirty="0"/>
                        <a:t> (+45)</a:t>
                      </a:r>
                      <a:br>
                        <a:rPr lang="en-US" sz="1400" dirty="0"/>
                      </a:br>
                      <a:r>
                        <a:rPr lang="en-US" sz="1400" dirty="0" err="1"/>
                        <a:t>incl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PNR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1.3 M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05">
                <a:tc>
                  <a:txBody>
                    <a:bodyPr/>
                    <a:lstStyle/>
                    <a:p>
                      <a:r>
                        <a:rPr lang="en-US" sz="1400" b="1" dirty="0"/>
                        <a:t>Tokyo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05">
                <a:tc>
                  <a:txBody>
                    <a:bodyPr/>
                    <a:lstStyle/>
                    <a:p>
                      <a:r>
                        <a:rPr lang="en-US" sz="1400" b="1" dirty="0"/>
                        <a:t>Shanghai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590</a:t>
                      </a:r>
                      <a:r>
                        <a:rPr lang="en-US" sz="1400" dirty="0"/>
                        <a:t> (+100)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8.4 M </a:t>
                      </a:r>
                      <a:r>
                        <a:rPr lang="en-US" sz="1000" dirty="0"/>
                        <a:t>(Metro)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05">
                <a:tc>
                  <a:txBody>
                    <a:bodyPr/>
                    <a:lstStyle/>
                    <a:p>
                      <a:r>
                        <a:rPr lang="en-US" sz="1400" b="1" dirty="0"/>
                        <a:t>Seoul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390</a:t>
                      </a:r>
                      <a:r>
                        <a:rPr lang="en-US" sz="1400" dirty="0"/>
                        <a:t> (+100)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7.2 M </a:t>
                      </a:r>
                      <a:r>
                        <a:rPr lang="en-US" sz="1000" dirty="0"/>
                        <a:t>(Metro)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891" y="920620"/>
            <a:ext cx="3166577" cy="229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885" y="3300664"/>
            <a:ext cx="3728583" cy="3230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42" y="3453064"/>
            <a:ext cx="2820333" cy="308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62" y="3434207"/>
            <a:ext cx="2313229" cy="309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D9911CF3-37EE-4547-BE23-56B31C7C4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780"/>
            <a:ext cx="91440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/>
              <a:buNone/>
              <a:defRPr sz="2200" b="0" i="0" cap="all" baseline="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ea typeface="+mj-ea"/>
                <a:cs typeface="Andes ExtraLight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kern="0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Metro Manila as an Example</a:t>
            </a:r>
            <a:endParaRPr lang="en-US" sz="2000" kern="0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980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Harnessing the Private Sector through PPPs </a:t>
            </a:r>
            <a:endParaRPr lang="en-US" sz="2000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611" y="1363580"/>
            <a:ext cx="8362107" cy="593558"/>
          </a:xfrm>
        </p:spPr>
        <p:txBody>
          <a:bodyPr/>
          <a:lstStyle/>
          <a:p>
            <a:pPr marL="0" lvl="1" indent="0">
              <a:lnSpc>
                <a:spcPct val="80000"/>
              </a:lnSpc>
              <a:spcBef>
                <a:spcPct val="40000"/>
              </a:spcBef>
              <a:buNone/>
            </a:pPr>
            <a:r>
              <a:rPr lang="en-GB" sz="2000" b="1" i="1" dirty="0"/>
              <a:t>PPPs are a tool to harness private sector capital, expertise and innovation to deliver infrastructure investment needs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8988" y="82861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pic>
        <p:nvPicPr>
          <p:cNvPr id="2052" name="Picture 4" descr="http://www.asergeev.com/p/xl-2015-1640-07/doha_qatar_august-harnessing_the_world_sculpture_vei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378" y="2421907"/>
            <a:ext cx="4812632" cy="320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8951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32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What is a PPP?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639" y="1053846"/>
            <a:ext cx="8270697" cy="5243900"/>
          </a:xfrm>
        </p:spPr>
        <p:txBody>
          <a:bodyPr/>
          <a:lstStyle/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dirty="0">
                <a:solidFill>
                  <a:schemeClr val="bg2">
                    <a:lumMod val="75000"/>
                  </a:schemeClr>
                </a:solidFill>
              </a:rPr>
              <a:t>P_ _ _ _ _ _ _ _ _ _</a:t>
            </a:r>
          </a:p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P_ _ _ _ _ _</a:t>
            </a:r>
          </a:p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dirty="0"/>
              <a:t>P_ _ _ _ _ _ _ _ _ _</a:t>
            </a:r>
          </a:p>
          <a:p>
            <a:pPr marL="576263" lvl="3">
              <a:lnSpc>
                <a:spcPct val="150000"/>
              </a:lnSpc>
              <a:spcBef>
                <a:spcPct val="40000"/>
              </a:spcBef>
            </a:pPr>
            <a:endParaRPr lang="en-US" dirty="0"/>
          </a:p>
          <a:p>
            <a:pPr marL="576263" lvl="3">
              <a:lnSpc>
                <a:spcPct val="8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988" y="74439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59882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32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What is a PPP?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639" y="1053846"/>
            <a:ext cx="8270697" cy="5243900"/>
          </a:xfrm>
        </p:spPr>
        <p:txBody>
          <a:bodyPr/>
          <a:lstStyle/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b="1" dirty="0">
                <a:solidFill>
                  <a:schemeClr val="bg2">
                    <a:lumMod val="75000"/>
                  </a:schemeClr>
                </a:solidFill>
              </a:rPr>
              <a:t>Preparation</a:t>
            </a:r>
            <a:endParaRPr lang="en-US" sz="5400" b="1" u="sng" dirty="0">
              <a:solidFill>
                <a:schemeClr val="bg2">
                  <a:lumMod val="75000"/>
                </a:schemeClr>
              </a:solidFill>
            </a:endParaRPr>
          </a:p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Process</a:t>
            </a:r>
          </a:p>
          <a:p>
            <a:pPr marL="546354" lvl="3" indent="0">
              <a:lnSpc>
                <a:spcPct val="150000"/>
              </a:lnSpc>
              <a:spcBef>
                <a:spcPct val="40000"/>
              </a:spcBef>
              <a:buNone/>
            </a:pPr>
            <a:r>
              <a:rPr lang="en-US" sz="5400" b="1" dirty="0"/>
              <a:t>Partnership</a:t>
            </a:r>
          </a:p>
          <a:p>
            <a:pPr marL="576263" lvl="3">
              <a:lnSpc>
                <a:spcPct val="150000"/>
              </a:lnSpc>
              <a:spcBef>
                <a:spcPct val="40000"/>
              </a:spcBef>
            </a:pPr>
            <a:endParaRPr lang="en-US" dirty="0"/>
          </a:p>
          <a:p>
            <a:pPr marL="576263" lvl="3">
              <a:lnSpc>
                <a:spcPct val="80000"/>
              </a:lnSpc>
              <a:spcBef>
                <a:spcPct val="40000"/>
              </a:spcBef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987" y="771898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3444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137" y="116106"/>
            <a:ext cx="7146880" cy="48577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014C6D"/>
                </a:solidFill>
              </a:rPr>
              <a:t>PPP Benefits</a:t>
            </a:r>
          </a:p>
        </p:txBody>
      </p:sp>
      <p:sp>
        <p:nvSpPr>
          <p:cNvPr id="20" name="Text Placeholder 8"/>
          <p:cNvSpPr txBox="1">
            <a:spLocks/>
          </p:cNvSpPr>
          <p:nvPr/>
        </p:nvSpPr>
        <p:spPr>
          <a:xfrm>
            <a:off x="553453" y="971617"/>
            <a:ext cx="4018548" cy="5176517"/>
          </a:xfrm>
          <a:prstGeom prst="rect">
            <a:avLst/>
          </a:prstGeom>
          <a:noFill/>
        </p:spPr>
        <p:txBody>
          <a:bodyPr/>
          <a:lstStyle>
            <a:lvl1pPr marL="0" indent="0" algn="l" rtl="0" eaLnBrk="1" fontAlgn="base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None/>
              <a:defRPr sz="1800" b="0" i="0" baseline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2857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 b="0" i="0" baseline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2pPr>
            <a:lvl3pPr marL="285750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Font typeface="Arial"/>
              <a:buChar char="•"/>
              <a:defRPr sz="1800" b="0" i="0" baseline="0">
                <a:solidFill>
                  <a:schemeClr val="tx2"/>
                </a:solidFill>
                <a:latin typeface="Arial"/>
                <a:cs typeface="Arial"/>
              </a:defRPr>
            </a:lvl3pPr>
            <a:lvl4pPr marL="832104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 b="0" i="0" baseline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4pPr>
            <a:lvl5pPr marL="1197864" indent="-285750" algn="l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 b="0" i="0" baseline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5pPr>
            <a:lvl6pPr marL="50292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Single procurement processes 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Stronger incentive framework to minimize construction delays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Single accountability point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Investor responsible for cost overruns, delays and operating performance 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Investor responsible for lifecycle costs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2" name="Picture 2" descr="http://www.leighton.com.au/__data/assets/image/0011/7400/varieties/840x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066703"/>
            <a:ext cx="4395272" cy="263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D7A2F4-ADCD-4200-83B6-34F14CD07F84}"/>
              </a:ext>
            </a:extLst>
          </p:cNvPr>
          <p:cNvSpPr/>
          <p:nvPr/>
        </p:nvSpPr>
        <p:spPr bwMode="auto">
          <a:xfrm>
            <a:off x="8988" y="67220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7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832315" y="6350002"/>
            <a:ext cx="2311685" cy="5079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21F43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32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PPP Considerations </a:t>
            </a:r>
            <a:endParaRPr lang="en-US" sz="2400" b="1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988" y="67220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 descr="https://www.smartvending.com/media/ecom/prodlg/10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673" y="1768409"/>
            <a:ext cx="4404652" cy="330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20075651">
            <a:off x="847694" y="1093529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75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Identify Suitable Projects</a:t>
            </a:r>
          </a:p>
        </p:txBody>
      </p:sp>
      <p:sp>
        <p:nvSpPr>
          <p:cNvPr id="10" name="TextBox 9"/>
          <p:cNvSpPr txBox="1"/>
          <p:nvPr/>
        </p:nvSpPr>
        <p:spPr>
          <a:xfrm rot="20075651">
            <a:off x="6662480" y="1230586"/>
            <a:ext cx="252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Conducive Legal &amp; Institutional Environment</a:t>
            </a:r>
          </a:p>
        </p:txBody>
      </p:sp>
      <p:sp>
        <p:nvSpPr>
          <p:cNvPr id="12" name="TextBox 11"/>
          <p:cNvSpPr txBox="1"/>
          <p:nvPr/>
        </p:nvSpPr>
        <p:spPr>
          <a:xfrm rot="20075651">
            <a:off x="341043" y="2398087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Output Based Standards</a:t>
            </a:r>
          </a:p>
        </p:txBody>
      </p:sp>
      <p:sp>
        <p:nvSpPr>
          <p:cNvPr id="13" name="TextBox 12"/>
          <p:cNvSpPr txBox="1"/>
          <p:nvPr/>
        </p:nvSpPr>
        <p:spPr>
          <a:xfrm rot="20075651">
            <a:off x="6835454" y="2431251"/>
            <a:ext cx="252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Market Investment Opportunities</a:t>
            </a:r>
          </a:p>
        </p:txBody>
      </p:sp>
      <p:sp>
        <p:nvSpPr>
          <p:cNvPr id="14" name="TextBox 13"/>
          <p:cNvSpPr txBox="1"/>
          <p:nvPr/>
        </p:nvSpPr>
        <p:spPr>
          <a:xfrm rot="20075651">
            <a:off x="68794" y="3980483"/>
            <a:ext cx="2374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75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Transparent Process</a:t>
            </a:r>
          </a:p>
        </p:txBody>
      </p:sp>
      <p:sp>
        <p:nvSpPr>
          <p:cNvPr id="15" name="TextBox 14"/>
          <p:cNvSpPr txBox="1"/>
          <p:nvPr/>
        </p:nvSpPr>
        <p:spPr>
          <a:xfrm rot="20075651">
            <a:off x="860590" y="4909423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Contract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Management</a:t>
            </a:r>
          </a:p>
        </p:txBody>
      </p:sp>
      <p:sp>
        <p:nvSpPr>
          <p:cNvPr id="16" name="TextBox 15"/>
          <p:cNvSpPr txBox="1"/>
          <p:nvPr/>
        </p:nvSpPr>
        <p:spPr>
          <a:xfrm rot="20075651">
            <a:off x="6845231" y="3636374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Higher Transaction &amp; Capital Costs </a:t>
            </a:r>
          </a:p>
        </p:txBody>
      </p:sp>
      <p:sp>
        <p:nvSpPr>
          <p:cNvPr id="17" name="TextBox 16"/>
          <p:cNvSpPr txBox="1"/>
          <p:nvPr/>
        </p:nvSpPr>
        <p:spPr>
          <a:xfrm rot="20075651">
            <a:off x="6049527" y="4856950"/>
            <a:ext cx="252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Complex &amp; Longer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50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Preparation</a:t>
            </a:r>
          </a:p>
        </p:txBody>
      </p:sp>
      <p:sp>
        <p:nvSpPr>
          <p:cNvPr id="18" name="TextBox 17"/>
          <p:cNvSpPr txBox="1"/>
          <p:nvPr/>
        </p:nvSpPr>
        <p:spPr>
          <a:xfrm rot="20075651">
            <a:off x="3661061" y="702503"/>
            <a:ext cx="2374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Stable Public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90025"/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Policy</a:t>
            </a:r>
          </a:p>
        </p:txBody>
      </p:sp>
      <p:sp>
        <p:nvSpPr>
          <p:cNvPr id="19" name="TextBox 18"/>
          <p:cNvSpPr txBox="1"/>
          <p:nvPr/>
        </p:nvSpPr>
        <p:spPr>
          <a:xfrm rot="20075651">
            <a:off x="3384644" y="5354337"/>
            <a:ext cx="2374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0088">
                    <a:lumMod val="75000"/>
                  </a:srgbClr>
                </a:solidFill>
                <a:effectLst/>
                <a:uLnTx/>
                <a:uFillTx/>
                <a:latin typeface="Trebuchet MS" pitchFamily="34" charset="0"/>
                <a:ea typeface="+mn-ea"/>
                <a:cs typeface="Times New Roman" pitchFamily="18" charset="0"/>
              </a:rPr>
              <a:t>Loss of Control </a:t>
            </a:r>
          </a:p>
        </p:txBody>
      </p:sp>
    </p:spTree>
    <p:extLst>
      <p:ext uri="{BB962C8B-B14F-4D97-AF65-F5344CB8AC3E}">
        <p14:creationId xmlns:p14="http://schemas.microsoft.com/office/powerpoint/2010/main" val="2225887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10536"/>
            <a:ext cx="7886700" cy="2852737"/>
          </a:xfrm>
        </p:spPr>
        <p:txBody>
          <a:bodyPr>
            <a:normAutofit/>
          </a:bodyPr>
          <a:lstStyle/>
          <a:p>
            <a:r>
              <a:rPr lang="en-US" sz="4800" b="1" dirty="0"/>
              <a:t>What Makes Bankable PPPs?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890261"/>
            <a:ext cx="7886700" cy="1500187"/>
          </a:xfrm>
        </p:spPr>
        <p:txBody>
          <a:bodyPr>
            <a:normAutofit/>
          </a:bodyPr>
          <a:lstStyle/>
          <a:p>
            <a:r>
              <a:rPr lang="en-US" sz="3200" b="1" dirty="0"/>
              <a:t>IFC’s Perspective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49FF5-67A8-4843-9C0E-60D49BB236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036" y="613618"/>
            <a:ext cx="4320552" cy="33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82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32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Key PPP Components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80" y="1719469"/>
            <a:ext cx="2295282" cy="22952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90000"/>
                <a:lumOff val="1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54" y="2322432"/>
            <a:ext cx="2295282" cy="22952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042" y="3251253"/>
            <a:ext cx="2295282" cy="22654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62407" y="2660949"/>
            <a:ext cx="109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14C6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CONTRACT 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3981" y="3270018"/>
            <a:ext cx="109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21F4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FINANCING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2669" y="4183934"/>
            <a:ext cx="1092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14C6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3663" y="4111666"/>
            <a:ext cx="26955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 OBLIGATIONS/STANDARDS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SUSTAINABLE RISK ALLOCATION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MONITORING MECHANIMS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DISPUTE RESOLUTION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00528" y="5685909"/>
            <a:ext cx="35763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39AF0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INVESTOR FAIR TREATMENT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39AF0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MARKETING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39AF0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TRANSPARENT TENDER &amp; EVALUATION CRITERIA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73981" y="4738323"/>
            <a:ext cx="31741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21F43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 AFFORDABILITY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21F43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BALANCED PAYMENT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21F43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SUSTAINABLE &amp; BANKABLE STRUCTURE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58" r="56730" b="-1"/>
          <a:stretch/>
        </p:blipFill>
        <p:spPr>
          <a:xfrm>
            <a:off x="3483809" y="1185917"/>
            <a:ext cx="1609748" cy="74628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594BB01-7F35-45AD-9FBF-98F3BF5DB249}"/>
              </a:ext>
            </a:extLst>
          </p:cNvPr>
          <p:cNvSpPr/>
          <p:nvPr/>
        </p:nvSpPr>
        <p:spPr bwMode="auto">
          <a:xfrm>
            <a:off x="-34937" y="827654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91514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832315" y="6350002"/>
            <a:ext cx="2311685" cy="5079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21F43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" y="149749"/>
            <a:ext cx="9144000" cy="478753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Bankability Requirements</a:t>
            </a:r>
            <a:endParaRPr lang="en-US" sz="2000" b="1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639" y="441193"/>
            <a:ext cx="8270697" cy="5632082"/>
          </a:xfrm>
        </p:spPr>
        <p:txBody>
          <a:bodyPr>
            <a:normAutofit fontScale="77500" lnSpcReduction="20000"/>
          </a:bodyPr>
          <a:lstStyle/>
          <a:p>
            <a:pPr algn="ctr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Appropriate pricing </a:t>
            </a: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to enable </a:t>
            </a: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adequate debt service coverage</a:t>
            </a: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 and equity returns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Appropriate </a:t>
            </a: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risk allocation and mitigation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Transparent</a:t>
            </a: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 procurement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Legal and regulatory certainty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Long-term demand projections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Macro-economic stability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Country’s debt capacity</a:t>
            </a:r>
          </a:p>
          <a:p>
            <a:pPr marL="285750" indent="-285750" fontAlgn="base">
              <a:lnSpc>
                <a:spcPct val="160000"/>
              </a:lnSpc>
              <a:spcBef>
                <a:spcPts val="1800"/>
              </a:spcBef>
              <a:spcAft>
                <a:spcPct val="0"/>
              </a:spcAft>
              <a:buClr>
                <a:srgbClr val="000000">
                  <a:lumMod val="75000"/>
                  <a:lumOff val="25000"/>
                </a:srgbClr>
              </a:buClr>
              <a:buFont typeface="Wingdings" panose="05000000000000000000" pitchFamily="2" charset="2"/>
              <a:buChar char="ü"/>
              <a:defRPr/>
            </a:pP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Appropriate </a:t>
            </a:r>
            <a:r>
              <a:rPr lang="en-GB" sz="23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credit enhancement </a:t>
            </a:r>
            <a:r>
              <a:rPr lang="en-GB" sz="23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Arial"/>
              </a:rPr>
              <a:t>if necessary</a:t>
            </a:r>
          </a:p>
          <a:p>
            <a:pPr lvl="1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US" dirty="0">
              <a:ea typeface="+mn-ea"/>
            </a:endParaRPr>
          </a:p>
          <a:p>
            <a:pPr lvl="1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GB" dirty="0">
              <a:ea typeface="+mn-ea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988" y="67220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85306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832315" y="6350002"/>
            <a:ext cx="2311685" cy="5079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21F43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8988" y="149749"/>
            <a:ext cx="9144000" cy="478753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Risk Allocation Principles</a:t>
            </a:r>
            <a:endParaRPr lang="en-US" sz="2000" b="1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639" y="524078"/>
            <a:ext cx="8270697" cy="6079923"/>
          </a:xfrm>
        </p:spPr>
        <p:txBody>
          <a:bodyPr>
            <a:normAutofit fontScale="92500" lnSpcReduction="10000"/>
          </a:bodyPr>
          <a:lstStyle/>
          <a:p>
            <a:pPr algn="ctr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  <a:p>
            <a:pPr marL="298450" indent="-285750">
              <a:buClr>
                <a:schemeClr val="accent1">
                  <a:lumMod val="50000"/>
                </a:schemeClr>
              </a:buClr>
            </a:pPr>
            <a:r>
              <a:rPr lang="en-US" sz="2600" dirty="0"/>
              <a:t>Risks should be borne by the party that can mitigate them</a:t>
            </a:r>
          </a:p>
          <a:p>
            <a:pPr marL="812800" lvl="1" indent="-3429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b="1" dirty="0"/>
              <a:t>Rationale: That party can bear the risks at the least cost </a:t>
            </a:r>
            <a:r>
              <a:rPr lang="en-US" b="1" dirty="0">
                <a:sym typeface="Wingdings" pitchFamily="2" charset="2"/>
              </a:rPr>
              <a:t> overall lower price for the service offered</a:t>
            </a:r>
            <a:endParaRPr lang="en-US" b="1" dirty="0"/>
          </a:p>
          <a:p>
            <a:pPr marL="298450" indent="-285750">
              <a:buClr>
                <a:srgbClr val="8D2C1F"/>
              </a:buClr>
              <a:buFont typeface="Wingdings" panose="05000000000000000000" pitchFamily="2" charset="2"/>
              <a:buChar char="q"/>
            </a:pPr>
            <a:endParaRPr lang="en-US" sz="1800" dirty="0"/>
          </a:p>
          <a:p>
            <a:pPr marL="298450" indent="-285750">
              <a:lnSpc>
                <a:spcPct val="100000"/>
              </a:lnSpc>
              <a:buClr>
                <a:schemeClr val="accent1">
                  <a:lumMod val="50000"/>
                </a:schemeClr>
              </a:buClr>
            </a:pPr>
            <a:r>
              <a:rPr lang="en-US" sz="2600" dirty="0"/>
              <a:t>Problems at the risk allocation stage can delay project negotiations and financial closing</a:t>
            </a:r>
          </a:p>
          <a:p>
            <a:pPr marL="812800" lvl="1" indent="-342900">
              <a:lnSpc>
                <a:spcPct val="100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b="1" dirty="0"/>
              <a:t>Several examples of project negotiations 5 to 10 years</a:t>
            </a:r>
          </a:p>
          <a:p>
            <a:pPr marL="298450" indent="-285750">
              <a:buClr>
                <a:srgbClr val="8D2C1F"/>
              </a:buClr>
              <a:buFont typeface="Wingdings" panose="05000000000000000000" pitchFamily="2" charset="2"/>
              <a:buChar char="q"/>
            </a:pPr>
            <a:endParaRPr lang="en-US" sz="1800" dirty="0"/>
          </a:p>
          <a:p>
            <a:pPr marL="298450" indent="-285750">
              <a:lnSpc>
                <a:spcPct val="110000"/>
              </a:lnSpc>
              <a:buClr>
                <a:schemeClr val="accent1">
                  <a:lumMod val="50000"/>
                </a:schemeClr>
              </a:buClr>
            </a:pPr>
            <a:r>
              <a:rPr lang="en-US" sz="2600" dirty="0"/>
              <a:t>Even if projects close in exuberant market sentiment problems down the road in long-term concessions</a:t>
            </a:r>
          </a:p>
          <a:p>
            <a:pPr marL="298450" indent="-285750">
              <a:lnSpc>
                <a:spcPct val="110000"/>
              </a:lnSpc>
              <a:buClr>
                <a:schemeClr val="accent1">
                  <a:lumMod val="50000"/>
                </a:schemeClr>
              </a:buClr>
            </a:pPr>
            <a:endParaRPr lang="en-US" sz="2200" dirty="0"/>
          </a:p>
          <a:p>
            <a:pPr marL="298450" indent="-285750">
              <a:lnSpc>
                <a:spcPct val="110000"/>
              </a:lnSpc>
              <a:buClr>
                <a:schemeClr val="accent1">
                  <a:lumMod val="50000"/>
                </a:schemeClr>
              </a:buClr>
            </a:pPr>
            <a:r>
              <a:rPr lang="en-US" sz="2600" dirty="0"/>
              <a:t>Risks not mitigated properly are borne by the consumer </a:t>
            </a:r>
          </a:p>
          <a:p>
            <a:pPr marL="812800" lvl="1" indent="-3429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n-US" b="1" dirty="0"/>
              <a:t>higher tariffs; potential renegotiation and/or contract/service failure</a:t>
            </a:r>
          </a:p>
          <a:p>
            <a:pPr lvl="1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GB" dirty="0">
              <a:ea typeface="+mn-ea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988" y="67220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3920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6832315" y="6350002"/>
            <a:ext cx="2311685" cy="5079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21F43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8987" y="181780"/>
            <a:ext cx="9144000" cy="478753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sz="2800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Bankability Principles</a:t>
            </a:r>
            <a:endParaRPr lang="en-US" sz="2000" b="1" cap="none" dirty="0">
              <a:solidFill>
                <a:srgbClr val="014C6D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639" y="1070811"/>
            <a:ext cx="8270697" cy="5498431"/>
          </a:xfrm>
        </p:spPr>
        <p:txBody>
          <a:bodyPr>
            <a:normAutofit/>
          </a:bodyPr>
          <a:lstStyle/>
          <a:p>
            <a:pPr marL="455613" algn="just">
              <a:lnSpc>
                <a:spcPct val="100000"/>
              </a:lnSpc>
              <a:spcBef>
                <a:spcPct val="50000"/>
              </a:spcBef>
              <a:tabLst>
                <a:tab pos="403225" algn="l"/>
              </a:tabLst>
            </a:pPr>
            <a:r>
              <a:rPr lang="en-US" altLang="en-US" sz="2400" b="1" dirty="0">
                <a:cs typeface="Times New Roman" panose="02020603050405020304" pitchFamily="18" charset="0"/>
              </a:rPr>
              <a:t>Lenders’ requirements are key </a:t>
            </a:r>
          </a:p>
          <a:p>
            <a:pPr marL="455613" algn="just">
              <a:lnSpc>
                <a:spcPct val="100000"/>
              </a:lnSpc>
              <a:spcBef>
                <a:spcPct val="50000"/>
              </a:spcBef>
              <a:tabLst>
                <a:tab pos="403225" algn="l"/>
              </a:tabLst>
            </a:pPr>
            <a:r>
              <a:rPr lang="en-US" altLang="en-US" sz="2400" dirty="0">
                <a:cs typeface="Times New Roman" panose="02020603050405020304" pitchFamily="18" charset="0"/>
              </a:rPr>
              <a:t>Debt provides </a:t>
            </a:r>
            <a:r>
              <a:rPr lang="en-US" altLang="en-US" sz="2400" b="1" dirty="0">
                <a:cs typeface="Times New Roman" panose="02020603050405020304" pitchFamily="18" charset="0"/>
              </a:rPr>
              <a:t>60%-80% of project funding </a:t>
            </a:r>
            <a:r>
              <a:rPr lang="en-US" altLang="en-US" sz="2400" dirty="0">
                <a:cs typeface="Times New Roman" panose="02020603050405020304" pitchFamily="18" charset="0"/>
              </a:rPr>
              <a:t>and typically follow a limited recourse project finance structure</a:t>
            </a:r>
          </a:p>
          <a:p>
            <a:pPr marL="455613" algn="just">
              <a:lnSpc>
                <a:spcPct val="100000"/>
              </a:lnSpc>
              <a:spcBef>
                <a:spcPct val="50000"/>
              </a:spcBef>
              <a:tabLst>
                <a:tab pos="403225" algn="l"/>
              </a:tabLst>
            </a:pPr>
            <a:r>
              <a:rPr lang="en-US" altLang="en-US" sz="2400" dirty="0">
                <a:cs typeface="Times New Roman" panose="02020603050405020304" pitchFamily="18" charset="0"/>
              </a:rPr>
              <a:t>Project finance lenders </a:t>
            </a:r>
            <a:r>
              <a:rPr lang="en-US" altLang="en-US" sz="2400" b="1" dirty="0">
                <a:cs typeface="Times New Roman" panose="02020603050405020304" pitchFamily="18" charset="0"/>
              </a:rPr>
              <a:t>rely only on cash flows of the project </a:t>
            </a:r>
            <a:r>
              <a:rPr lang="en-US" altLang="en-US" sz="2400" dirty="0">
                <a:cs typeface="Times New Roman" panose="02020603050405020304" pitchFamily="18" charset="0"/>
              </a:rPr>
              <a:t>and not on sponsor’s balance sheet</a:t>
            </a:r>
          </a:p>
          <a:p>
            <a:pPr marL="455613" algn="just">
              <a:lnSpc>
                <a:spcPct val="100000"/>
              </a:lnSpc>
              <a:spcBef>
                <a:spcPct val="50000"/>
              </a:spcBef>
              <a:tabLst>
                <a:tab pos="403225" algn="l"/>
              </a:tabLst>
            </a:pPr>
            <a:r>
              <a:rPr lang="en-US" altLang="en-US" sz="2400" b="1" dirty="0">
                <a:cs typeface="Times New Roman" panose="02020603050405020304" pitchFamily="18" charset="0"/>
              </a:rPr>
              <a:t>Sponsors will not use their own balance sheets for large projects in emerging markets </a:t>
            </a:r>
            <a:r>
              <a:rPr lang="en-US" altLang="en-US" sz="2400" dirty="0">
                <a:cs typeface="Times New Roman" panose="02020603050405020304" pitchFamily="18" charset="0"/>
              </a:rPr>
              <a:t>(especially over $100m or so) and will require significant debt financing to limit equity risk</a:t>
            </a:r>
          </a:p>
          <a:p>
            <a:pPr lvl="1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US" dirty="0">
              <a:ea typeface="+mn-ea"/>
            </a:endParaRPr>
          </a:p>
          <a:p>
            <a:pPr lvl="1" defTabSz="982663">
              <a:lnSpc>
                <a:spcPct val="80000"/>
              </a:lnSpc>
              <a:spcBef>
                <a:spcPct val="40000"/>
              </a:spcBef>
              <a:buClr>
                <a:srgbClr val="003366"/>
              </a:buClr>
            </a:pPr>
            <a:endParaRPr lang="en-GB" dirty="0">
              <a:ea typeface="+mn-ea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78205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9789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211138"/>
            <a:ext cx="7772400" cy="56356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Risk Allocation and Mitigation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029054"/>
              </p:ext>
            </p:extLst>
          </p:nvPr>
        </p:nvGraphicFramePr>
        <p:xfrm>
          <a:off x="474126" y="1024893"/>
          <a:ext cx="8250238" cy="549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8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44">
                <a:tc>
                  <a:txBody>
                    <a:bodyPr/>
                    <a:lstStyle/>
                    <a:p>
                      <a:r>
                        <a:rPr lang="en-US" sz="1800" dirty="0"/>
                        <a:t>Risk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Party bearing risk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Rationale / Mitigation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354">
                <a:tc>
                  <a:txBody>
                    <a:bodyPr/>
                    <a:lstStyle/>
                    <a:p>
                      <a:r>
                        <a:rPr lang="en-US" sz="1800" dirty="0"/>
                        <a:t>Construction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Private (occasionally both)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Fixed price turnkey EPC contract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Liquidated damages for delay</a:t>
                      </a:r>
                      <a:r>
                        <a:rPr lang="en-US" sz="1800" baseline="0" dirty="0"/>
                        <a:t> and performance</a:t>
                      </a:r>
                      <a:endParaRPr lang="en-US" sz="18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73">
                <a:tc>
                  <a:txBody>
                    <a:bodyPr/>
                    <a:lstStyle/>
                    <a:p>
                      <a:r>
                        <a:rPr lang="en-US" sz="1800" dirty="0"/>
                        <a:t>Financing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Private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Financing bond</a:t>
                      </a:r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44">
                <a:tc>
                  <a:txBody>
                    <a:bodyPr/>
                    <a:lstStyle/>
                    <a:p>
                      <a:r>
                        <a:rPr lang="en-US" sz="1800" dirty="0"/>
                        <a:t>Operating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Private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Penalties, operations security, O&amp;M</a:t>
                      </a:r>
                      <a:r>
                        <a:rPr lang="en-US" sz="1800" baseline="0" dirty="0"/>
                        <a:t> contractor</a:t>
                      </a:r>
                      <a:endParaRPr lang="en-US" sz="18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7283">
                <a:tc>
                  <a:txBody>
                    <a:bodyPr/>
                    <a:lstStyle/>
                    <a:p>
                      <a:r>
                        <a:rPr lang="en-US" sz="1800" dirty="0"/>
                        <a:t>Demand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Depends on type of project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Single buyer electricity / water </a:t>
                      </a:r>
                      <a:r>
                        <a:rPr lang="en-US" sz="1800" dirty="0" err="1"/>
                        <a:t>offtaker</a:t>
                      </a:r>
                      <a:r>
                        <a:rPr lang="en-US" sz="1800" dirty="0"/>
                        <a:t>: Government takes the risk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Airport concession: private sector (may include exclusivity provisions)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Toll road: risk</a:t>
                      </a:r>
                      <a:r>
                        <a:rPr lang="en-US" sz="1800" baseline="0" dirty="0"/>
                        <a:t> may be shared through minimum traffic guarantees, “shadow tolling” or annuity</a:t>
                      </a:r>
                      <a:endParaRPr lang="en-US" sz="18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664">
                <a:tc>
                  <a:txBody>
                    <a:bodyPr/>
                    <a:lstStyle/>
                    <a:p>
                      <a:r>
                        <a:rPr lang="en-US" sz="1800" dirty="0"/>
                        <a:t>Payment</a:t>
                      </a:r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Depends on type of project</a:t>
                      </a:r>
                    </a:p>
                    <a:p>
                      <a:endParaRPr lang="en-US" sz="1800" dirty="0"/>
                    </a:p>
                  </a:txBody>
                  <a:tcPr marL="91432" marR="91432" marT="45712" marB="4571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Same as above.</a:t>
                      </a:r>
                      <a:r>
                        <a:rPr lang="en-US" sz="1800" baseline="0" dirty="0"/>
                        <a:t> Payment obligations of SOEs (</a:t>
                      </a:r>
                      <a:r>
                        <a:rPr lang="en-US" sz="1800" baseline="0" dirty="0" err="1"/>
                        <a:t>eg</a:t>
                      </a:r>
                      <a:r>
                        <a:rPr lang="en-US" sz="1800" baseline="0" dirty="0"/>
                        <a:t> water and power </a:t>
                      </a:r>
                      <a:r>
                        <a:rPr lang="en-US" sz="1800" baseline="0" dirty="0" err="1"/>
                        <a:t>offtakers</a:t>
                      </a:r>
                      <a:r>
                        <a:rPr lang="en-US" sz="1800" baseline="0" dirty="0"/>
                        <a:t>) may need a government guarantee and PRG/MIGA/PRI cover</a:t>
                      </a:r>
                      <a:endParaRPr lang="en-US" sz="1800" dirty="0"/>
                    </a:p>
                  </a:txBody>
                  <a:tcPr marL="91432" marR="91432"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906A3FF-11AB-4058-AA3E-67882080629A}"/>
              </a:ext>
            </a:extLst>
          </p:cNvPr>
          <p:cNvSpPr/>
          <p:nvPr/>
        </p:nvSpPr>
        <p:spPr bwMode="auto">
          <a:xfrm>
            <a:off x="0" y="815474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523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211138"/>
            <a:ext cx="7772400" cy="56356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Risk Allocation and Mitigation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109655"/>
              </p:ext>
            </p:extLst>
          </p:nvPr>
        </p:nvGraphicFramePr>
        <p:xfrm>
          <a:off x="454112" y="1371600"/>
          <a:ext cx="8250238" cy="4571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8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2">
                <a:tc>
                  <a:txBody>
                    <a:bodyPr/>
                    <a:lstStyle/>
                    <a:p>
                      <a:r>
                        <a:rPr lang="en-US" sz="1800" dirty="0"/>
                        <a:t>Risk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Party bearing risk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Rationale / Mitigation</a:t>
                      </a:r>
                    </a:p>
                  </a:txBody>
                  <a:tcPr marL="91432" marR="91432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380">
                <a:tc>
                  <a:txBody>
                    <a:bodyPr/>
                    <a:lstStyle/>
                    <a:p>
                      <a:r>
                        <a:rPr lang="en-US" sz="1800" dirty="0"/>
                        <a:t>Macro-economic: inflation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Built</a:t>
                      </a:r>
                      <a:r>
                        <a:rPr lang="en-US" sz="1800" baseline="0" dirty="0"/>
                        <a:t> into tariff / user charges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Single</a:t>
                      </a:r>
                      <a:r>
                        <a:rPr lang="en-US" sz="1800" baseline="0" dirty="0"/>
                        <a:t> buyer: tariff indexation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Airport, toll roads, </a:t>
                      </a:r>
                      <a:r>
                        <a:rPr lang="en-US" sz="1800" baseline="0" dirty="0" err="1"/>
                        <a:t>distcos</a:t>
                      </a:r>
                      <a:r>
                        <a:rPr lang="en-US" sz="1800" baseline="0" dirty="0"/>
                        <a:t>: indexation of regulated user charges 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380">
                <a:tc>
                  <a:txBody>
                    <a:bodyPr/>
                    <a:lstStyle/>
                    <a:p>
                      <a:r>
                        <a:rPr lang="en-US" sz="1800" dirty="0"/>
                        <a:t>Macro-economic: FX</a:t>
                      </a:r>
                      <a:r>
                        <a:rPr lang="en-US" sz="1800" baseline="0" dirty="0"/>
                        <a:t> rates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Built</a:t>
                      </a:r>
                      <a:r>
                        <a:rPr lang="en-US" sz="1800" baseline="0" dirty="0"/>
                        <a:t> into tariff / user charges (if FX financing)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Single</a:t>
                      </a:r>
                      <a:r>
                        <a:rPr lang="en-US" sz="1800" baseline="0" dirty="0"/>
                        <a:t> buyer: tariff indexation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/>
                        <a:t>Airport, toll roads, </a:t>
                      </a:r>
                      <a:r>
                        <a:rPr lang="en-US" sz="1800" baseline="0" dirty="0" err="1"/>
                        <a:t>distcos</a:t>
                      </a:r>
                      <a:r>
                        <a:rPr lang="en-US" sz="1800" baseline="0" dirty="0"/>
                        <a:t>: indexation of regulated user charges 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62">
                <a:tc>
                  <a:txBody>
                    <a:bodyPr/>
                    <a:lstStyle/>
                    <a:p>
                      <a:r>
                        <a:rPr lang="en-US" sz="1800" dirty="0"/>
                        <a:t>FX availability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Government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If</a:t>
                      </a:r>
                      <a:r>
                        <a:rPr lang="en-US" sz="1800" baseline="0" dirty="0"/>
                        <a:t> project revenues are in a “soft” currency, </a:t>
                      </a:r>
                      <a:r>
                        <a:rPr lang="en-US" sz="1800" baseline="0" dirty="0" err="1"/>
                        <a:t>Gov</a:t>
                      </a:r>
                      <a:r>
                        <a:rPr lang="en-US" sz="1800" baseline="0" dirty="0"/>
                        <a:t> covers this risk 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478">
                <a:tc>
                  <a:txBody>
                    <a:bodyPr/>
                    <a:lstStyle/>
                    <a:p>
                      <a:r>
                        <a:rPr lang="en-US" sz="1800" dirty="0"/>
                        <a:t>Political, regulatory 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Government</a:t>
                      </a:r>
                    </a:p>
                  </a:txBody>
                  <a:tcPr marL="91432" marR="91432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 less mature markets, assurances from Government, Governmental</a:t>
                      </a:r>
                      <a:r>
                        <a:rPr lang="en-US" sz="1800" baseline="0" dirty="0"/>
                        <a:t> Force Majeure</a:t>
                      </a:r>
                      <a:r>
                        <a:rPr lang="en-US" sz="1800" dirty="0"/>
                        <a:t> and</a:t>
                      </a:r>
                      <a:r>
                        <a:rPr lang="en-US" sz="1800" baseline="0" dirty="0"/>
                        <a:t> “change in law” provisions are common</a:t>
                      </a:r>
                      <a:endParaRPr lang="en-US" sz="1800" dirty="0"/>
                    </a:p>
                  </a:txBody>
                  <a:tcPr marL="91432" marR="91432" marT="45714" marB="4571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08FDC75-4838-4A75-97C7-C6AB65F2E860}"/>
              </a:ext>
            </a:extLst>
          </p:cNvPr>
          <p:cNvSpPr/>
          <p:nvPr/>
        </p:nvSpPr>
        <p:spPr bwMode="auto">
          <a:xfrm>
            <a:off x="8988" y="936897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38240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211138"/>
            <a:ext cx="7772400" cy="563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Risk Allocation and Mitigation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290147"/>
              </p:ext>
            </p:extLst>
          </p:nvPr>
        </p:nvGraphicFramePr>
        <p:xfrm>
          <a:off x="455869" y="1204057"/>
          <a:ext cx="8250238" cy="4846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3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Risk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Party bearing risk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Rationale / Mitigation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832">
                <a:tc>
                  <a:txBody>
                    <a:bodyPr/>
                    <a:lstStyle/>
                    <a:p>
                      <a:r>
                        <a:rPr lang="en-US" sz="1800" dirty="0"/>
                        <a:t>Natural force majeure affecting private party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Private sector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Commercial insurance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dirty="0"/>
                        <a:t> reinsurance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Some retention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832">
                <a:tc>
                  <a:txBody>
                    <a:bodyPr/>
                    <a:lstStyle/>
                    <a:p>
                      <a:r>
                        <a:rPr lang="en-US" sz="1800" dirty="0"/>
                        <a:t>Natural force majeure affecting public party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Public party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Commercial insurance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Mostly retention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Project specific: Fuel supply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Could</a:t>
                      </a:r>
                      <a:r>
                        <a:rPr lang="en-US" sz="1800" baseline="0" dirty="0"/>
                        <a:t> be either</a:t>
                      </a:r>
                      <a:endParaRPr lang="en-US" sz="1800" dirty="0"/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Borne</a:t>
                      </a:r>
                      <a:r>
                        <a:rPr lang="en-US" sz="1800" baseline="0" dirty="0"/>
                        <a:t> by public party if fuel supply is state-controlled</a:t>
                      </a:r>
                      <a:endParaRPr lang="en-US" sz="1800" dirty="0"/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696">
                <a:tc>
                  <a:txBody>
                    <a:bodyPr/>
                    <a:lstStyle/>
                    <a:p>
                      <a:r>
                        <a:rPr lang="en-US" sz="1800" dirty="0"/>
                        <a:t>Project specific: Hydrology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Could be either or shared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If</a:t>
                      </a:r>
                      <a:r>
                        <a:rPr lang="en-US" sz="1800" baseline="0" dirty="0"/>
                        <a:t> reliable long-term data exist, private sector may be willing to take the risk (priced in)</a:t>
                      </a:r>
                      <a:endParaRPr lang="en-US" sz="1800" dirty="0"/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5BA3F74-AA9E-480B-A53F-91516BC1243C}"/>
              </a:ext>
            </a:extLst>
          </p:cNvPr>
          <p:cNvSpPr/>
          <p:nvPr/>
        </p:nvSpPr>
        <p:spPr bwMode="auto">
          <a:xfrm>
            <a:off x="8988" y="85268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01615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211138"/>
            <a:ext cx="7772400" cy="5635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Other Contractual Provisions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302119"/>
              </p:ext>
            </p:extLst>
          </p:nvPr>
        </p:nvGraphicFramePr>
        <p:xfrm>
          <a:off x="421098" y="1109955"/>
          <a:ext cx="8271668" cy="5349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4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Issue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Considerations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179">
                <a:tc>
                  <a:txBody>
                    <a:bodyPr/>
                    <a:lstStyle/>
                    <a:p>
                      <a:r>
                        <a:rPr lang="en-US" sz="1800" dirty="0"/>
                        <a:t>Refinancing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Are project revenues based on contractual tariffs based on certain debt assumptions?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Long-term debt availability vs. mini-perms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r>
                        <a:rPr lang="en-US" sz="1800" dirty="0"/>
                        <a:t>Lenders’ step-in rights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Required for project finance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Direct Agreement between government / </a:t>
                      </a:r>
                      <a:r>
                        <a:rPr lang="en-US" sz="1800" dirty="0" err="1"/>
                        <a:t>offtaker</a:t>
                      </a:r>
                      <a:r>
                        <a:rPr lang="en-US" sz="1800" dirty="0"/>
                        <a:t>, sponsors and lenders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Dispute Resolution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Local vs. international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Arbitration venues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62">
                <a:tc>
                  <a:txBody>
                    <a:bodyPr/>
                    <a:lstStyle/>
                    <a:p>
                      <a:r>
                        <a:rPr lang="en-US" sz="1800" dirty="0"/>
                        <a:t>Governing Law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Local vs. international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3973730600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Contract rebalancing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May be appropriate under certain circumstances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3949308458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Termination Payments</a:t>
                      </a:r>
                    </a:p>
                  </a:txBody>
                  <a:tcPr marL="91432" marR="91432" marT="45722" marB="45722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For sponsor default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For Government / SOE default or PFM events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For natural force majeure events</a:t>
                      </a:r>
                    </a:p>
                  </a:txBody>
                  <a:tcPr marL="91432" marR="91432" marT="45722" marB="45722"/>
                </a:tc>
                <a:extLst>
                  <a:ext uri="{0D108BD9-81ED-4DB2-BD59-A6C34878D82A}">
                    <a16:rowId xmlns:a16="http://schemas.microsoft.com/office/drawing/2014/main" val="283779796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C66B3DF-6220-4038-A72E-B150CB4C0D94}"/>
              </a:ext>
            </a:extLst>
          </p:cNvPr>
          <p:cNvSpPr/>
          <p:nvPr/>
        </p:nvSpPr>
        <p:spPr bwMode="auto">
          <a:xfrm>
            <a:off x="8988" y="86470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350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>
            <a:normAutofit/>
          </a:bodyPr>
          <a:lstStyle/>
          <a:p>
            <a:r>
              <a:rPr lang="en-US" sz="4800" b="1" cap="none" dirty="0"/>
              <a:t>Example ASEAN PPP’s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Manila LRT1, </a:t>
            </a:r>
            <a:r>
              <a:rPr lang="en-US" sz="3200" dirty="0" err="1"/>
              <a:t>Myingyan</a:t>
            </a:r>
            <a:r>
              <a:rPr lang="en-US" sz="3200" dirty="0"/>
              <a:t> IPP &amp; Yangon Expressway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063" y="790415"/>
            <a:ext cx="3484207" cy="268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76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637669" y="5041424"/>
            <a:ext cx="8439652" cy="485776"/>
          </a:xfrm>
        </p:spPr>
        <p:txBody>
          <a:bodyPr>
            <a:normAutofit/>
          </a:bodyPr>
          <a:lstStyle/>
          <a:p>
            <a:r>
              <a:rPr lang="it-IT" sz="2400" b="1" dirty="0"/>
              <a:t>Manila: LRT 1 Extension (2014)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7556" y="3735802"/>
            <a:ext cx="2400300" cy="184830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Rectangle 9"/>
          <p:cNvSpPr/>
          <p:nvPr/>
        </p:nvSpPr>
        <p:spPr>
          <a:xfrm>
            <a:off x="6307556" y="1039227"/>
            <a:ext cx="2400300" cy="26060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6211859" y="1492355"/>
            <a:ext cx="2585037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Arial" pitchFamily="34" charset="0"/>
                <a:cs typeface="Arial" pitchFamily="34" charset="0"/>
              </a:rPr>
              <a:t>32-year concession </a:t>
            </a:r>
            <a:r>
              <a:rPr lang="en-US" sz="1050" b="0" dirty="0">
                <a:latin typeface="Arial" pitchFamily="34" charset="0"/>
                <a:cs typeface="Arial" pitchFamily="34" charset="0"/>
              </a:rPr>
              <a:t>to rehabilitate, extend, operate, and transfer</a:t>
            </a:r>
          </a:p>
          <a:p>
            <a:pPr algn="ctr"/>
            <a:endParaRPr lang="en-US" sz="1050" b="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050" b="0" dirty="0">
                <a:latin typeface="Arial" pitchFamily="34" charset="0"/>
                <a:cs typeface="Arial" pitchFamily="34" charset="0"/>
              </a:rPr>
              <a:t>Awarded to a local consortium of Ayala, Metro Pacific Investments with Macquarie; Metro Paris as operator</a:t>
            </a:r>
          </a:p>
          <a:p>
            <a:pPr algn="ctr"/>
            <a:endParaRPr lang="en-US" sz="105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64706" y="3775150"/>
            <a:ext cx="2286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million passengers daily </a:t>
            </a:r>
            <a:r>
              <a:rPr lang="en-US" sz="105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with improved access to services.</a:t>
            </a:r>
          </a:p>
          <a:p>
            <a:pPr algn="ctr"/>
            <a:endParaRPr lang="en-US" sz="105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$924 million </a:t>
            </a:r>
            <a:r>
              <a:rPr lang="en-US" sz="105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private investments.</a:t>
            </a:r>
          </a:p>
          <a:p>
            <a:pPr algn="ctr"/>
            <a:endParaRPr lang="en-US" sz="105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$312 million </a:t>
            </a:r>
            <a:r>
              <a:rPr lang="en-US" sz="105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premium</a:t>
            </a:r>
            <a:r>
              <a:rPr lang="en-US" sz="1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paid </a:t>
            </a:r>
            <a:r>
              <a:rPr lang="en-US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105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government.</a:t>
            </a:r>
            <a:endParaRPr 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05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05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69" y="1039227"/>
            <a:ext cx="5574190" cy="401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6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Ramirez\Desktop\Prez\edsa_traffic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532" y="1962160"/>
            <a:ext cx="2309282" cy="1731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RRamirez\Desktop\Prez\Metro-Manila-Traffic-Photo-from-expatch.org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617374"/>
            <a:ext cx="2857499" cy="18716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Facts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43401" y="1276927"/>
            <a:ext cx="3806036" cy="46008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Metro Manila: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16 cities and 1 municipality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Population (2010 census): 25 million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Area: 640 sq.km.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Density: ca. 2,000 per sq. km.</a:t>
            </a:r>
          </a:p>
          <a:p>
            <a:r>
              <a:rPr lang="en-US" b="1" dirty="0">
                <a:solidFill>
                  <a:schemeClr val="tx1"/>
                </a:solidFill>
              </a:rPr>
              <a:t>LRT1: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Operational since 1984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Fully elevated 20-km guideway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20 stations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Average daily ridership 500,000+ </a:t>
            </a:r>
            <a:r>
              <a:rPr lang="en-US" dirty="0" err="1">
                <a:solidFill>
                  <a:schemeClr val="tx1"/>
                </a:solidFill>
              </a:rPr>
              <a:t>pax</a:t>
            </a:r>
            <a:r>
              <a:rPr lang="en-US" dirty="0">
                <a:solidFill>
                  <a:schemeClr val="tx1"/>
                </a:solidFill>
              </a:rPr>
              <a:t>/day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Farebox ratio 1.26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6" name="Picture 2" descr="C:\Users\RRamirez\Desktop\Prez\manila-skylin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53" y="418090"/>
            <a:ext cx="2286000" cy="1717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s://encrypted-tbn3.gstatic.com/images?q=tbn:ANd9GcSaLnMMYdCl9RvPTC0jV5gGbufGJBOFd9DiNJCA4mA2JscyHrIUCQ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232" y="3874326"/>
            <a:ext cx="2466975" cy="1847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RRamirez\Desktop\Prez\l44u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265" y="4798252"/>
            <a:ext cx="1952336" cy="1334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58608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8763" y="301626"/>
            <a:ext cx="8007563" cy="7409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LRT1 Cavite Extension PPP – Project Scope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738909" y="1042558"/>
            <a:ext cx="7860146" cy="495415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Government Counterparts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Department of Transportation – main line government agency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Light Rail Transit Authority– owner/operator of existing assets </a:t>
            </a:r>
          </a:p>
          <a:p>
            <a:r>
              <a:rPr lang="en-GB" b="1" dirty="0">
                <a:solidFill>
                  <a:schemeClr val="tx1"/>
                </a:solidFill>
              </a:rPr>
              <a:t>Project Scope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32 year concession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Operations and management of the existing LRT1 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Financing, construction, commissioning and operation of an 11-km extension to Cavite, a province south of Metro Manila.</a:t>
            </a:r>
          </a:p>
          <a:p>
            <a:r>
              <a:rPr lang="en-GB" b="1" dirty="0">
                <a:solidFill>
                  <a:schemeClr val="tx1"/>
                </a:solidFill>
              </a:rPr>
              <a:t>Project Cost (Government Estimate)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Civil &amp; Electromechanical Works for the Extension: US$925 </a:t>
            </a:r>
            <a:r>
              <a:rPr lang="en-GB" dirty="0" err="1">
                <a:solidFill>
                  <a:schemeClr val="tx1"/>
                </a:solidFill>
              </a:rPr>
              <a:t>mln</a:t>
            </a:r>
            <a:r>
              <a:rPr lang="en-GB" dirty="0">
                <a:solidFill>
                  <a:schemeClr val="tx1"/>
                </a:solidFill>
              </a:rPr>
              <a:t> (private)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Additional New Trains and ROW: US$575 million (public) 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Government capital grant of up to US$112mln (bid parameter)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998365-E7D5-4D2D-90E0-0A52663B047E}"/>
              </a:ext>
            </a:extLst>
          </p:cNvPr>
          <p:cNvSpPr/>
          <p:nvPr/>
        </p:nvSpPr>
        <p:spPr bwMode="auto">
          <a:xfrm>
            <a:off x="0" y="888770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35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2727" y="204537"/>
            <a:ext cx="8090325" cy="770021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LRT1 PPP – Key Risk Allocation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909638" y="1420262"/>
          <a:ext cx="7305918" cy="3744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2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Risk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Private Concessionaire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Public</a:t>
                      </a:r>
                      <a:r>
                        <a:rPr lang="en-US" sz="1600" baseline="0" dirty="0"/>
                        <a:t> (DOTC &amp; LRTA)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Existing Assets condition on turnover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Financing – Extension &amp; Rehab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6857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Financing – ROW &amp; Add Trains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4740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Demand/Ridership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1400" dirty="0"/>
                        <a:t>Design</a:t>
                      </a:r>
                      <a:r>
                        <a:rPr lang="en-US" sz="1400" baseline="0" dirty="0"/>
                        <a:t> &amp; </a:t>
                      </a:r>
                      <a:r>
                        <a:rPr lang="en-US" sz="1400" dirty="0"/>
                        <a:t>Construction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ROW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Operations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Fare setting (shadow fare)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1334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Maintenance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Taxes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Force Majeure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  <a:sym typeface="Wingdings"/>
                        </a:rPr>
                        <a:t>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1706" y="5314951"/>
            <a:ext cx="8300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*Shadow Fare – the Concession Agreement included a shadow fare in the event </a:t>
            </a:r>
            <a:r>
              <a:rPr lang="en-US" sz="1200" b="0" dirty="0" err="1"/>
              <a:t>Gov</a:t>
            </a:r>
            <a:r>
              <a:rPr lang="en-US" sz="1200" b="0" dirty="0"/>
              <a:t> did not implement planned fare increase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5C1090-0768-48BF-9BDC-423AC8B2B1D5}"/>
              </a:ext>
            </a:extLst>
          </p:cNvPr>
          <p:cNvSpPr/>
          <p:nvPr/>
        </p:nvSpPr>
        <p:spPr bwMode="auto">
          <a:xfrm>
            <a:off x="8988" y="840645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454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547" y="211245"/>
            <a:ext cx="8439652" cy="48577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/>
              <a:t>Myingyan</a:t>
            </a:r>
            <a:r>
              <a:rPr lang="en-US" sz="2800" b="1" dirty="0"/>
              <a:t> IPP Project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5547" y="2043710"/>
            <a:ext cx="83675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IFC was lead transaction advisor to MOEE for the PPP 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First independent power producer (IPP) project in Myanmar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16 major international companies participated in the tender process </a:t>
            </a:r>
          </a:p>
          <a:p>
            <a:pPr marL="214313" lvl="1" indent="-214313" algn="just">
              <a:buFont typeface="Wingdings" panose="05000000000000000000" pitchFamily="2" charset="2"/>
              <a:buChar char="q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lvl="1" indent="-214313" algn="just">
              <a:buFont typeface="Wingdings" panose="05000000000000000000" pitchFamily="2" charset="2"/>
              <a:buChar char="q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lvl="1" indent="-214313" algn="just">
              <a:buFont typeface="Wingdings" panose="05000000000000000000" pitchFamily="2" charset="2"/>
              <a:buChar char="q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0"/>
          </p:nvPr>
        </p:nvSpPr>
        <p:spPr>
          <a:xfrm>
            <a:off x="306674" y="1453117"/>
            <a:ext cx="8440305" cy="319323"/>
          </a:xfrm>
        </p:spPr>
        <p:txBody>
          <a:bodyPr>
            <a:noAutofit/>
          </a:bodyPr>
          <a:lstStyle/>
          <a:p>
            <a:r>
              <a:rPr lang="en-US" sz="2100" b="1" dirty="0"/>
              <a:t>Competitive Tender Process Created Value for Myanmar</a:t>
            </a:r>
          </a:p>
        </p:txBody>
      </p:sp>
      <p:pic>
        <p:nvPicPr>
          <p:cNvPr id="2050" name="Picture 2" descr="http://asian-power.com/sites/default/files/imagecache/600x360/news/gas_pipes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663" y="4197010"/>
            <a:ext cx="27146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6035" y="4202601"/>
            <a:ext cx="2156791" cy="16175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C9EF1D-354C-4BCD-9130-D44B74C386E3}"/>
              </a:ext>
            </a:extLst>
          </p:cNvPr>
          <p:cNvSpPr/>
          <p:nvPr/>
        </p:nvSpPr>
        <p:spPr bwMode="auto">
          <a:xfrm>
            <a:off x="27299" y="841229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941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6375"/>
            <a:ext cx="7772400" cy="563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2800" b="1" cap="none" dirty="0"/>
              <a:t>Background</a:t>
            </a:r>
            <a:endParaRPr lang="en-US" altLang="en-US" sz="2800" b="1" cap="none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438" y="1305760"/>
            <a:ext cx="8791575" cy="4036426"/>
          </a:xfrm>
        </p:spPr>
        <p:txBody>
          <a:bodyPr vert="horz" wrap="square" lIns="0" tIns="0" rIns="0" bIns="0" rtlCol="0">
            <a:spAutoFit/>
          </a:bodyPr>
          <a:lstStyle/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+mn-lt"/>
                <a:ea typeface="+mn-ea"/>
                <a:cs typeface="+mn-cs"/>
              </a:rPr>
              <a:t>Myanmar was facing acute power shortages and has a very low electrification ratio (about 30%)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0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+mn-lt"/>
                <a:ea typeface="+mn-ea"/>
                <a:cs typeface="+mn-cs"/>
              </a:rPr>
              <a:t>Government opened power generation sector to private investors in 2012-13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0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+mn-lt"/>
                <a:ea typeface="+mn-ea"/>
                <a:cs typeface="+mn-cs"/>
              </a:rPr>
              <a:t>225 MW </a:t>
            </a:r>
            <a:r>
              <a:rPr lang="en-GB" altLang="en-US" sz="2000" dirty="0" err="1">
                <a:latin typeface="+mn-lt"/>
                <a:ea typeface="+mn-ea"/>
                <a:cs typeface="+mn-cs"/>
              </a:rPr>
              <a:t>Myingyan</a:t>
            </a:r>
            <a:r>
              <a:rPr lang="en-GB" altLang="en-US" sz="2000" dirty="0">
                <a:latin typeface="+mn-lt"/>
                <a:ea typeface="+mn-ea"/>
                <a:cs typeface="+mn-cs"/>
              </a:rPr>
              <a:t> IPP is the first competitively tendered project in the power sector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0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+mn-lt"/>
                <a:ea typeface="+mn-ea"/>
                <a:cs typeface="+mn-cs"/>
              </a:rPr>
              <a:t>IFC was appointed as Transaction Advisor to </a:t>
            </a:r>
            <a:r>
              <a:rPr lang="en-GB" altLang="en-US" sz="2000" dirty="0" err="1">
                <a:latin typeface="+mn-lt"/>
                <a:ea typeface="+mn-ea"/>
                <a:cs typeface="+mn-cs"/>
              </a:rPr>
              <a:t>GoM</a:t>
            </a:r>
            <a:r>
              <a:rPr lang="en-GB" altLang="en-US" sz="2000" dirty="0">
                <a:latin typeface="+mn-lt"/>
                <a:ea typeface="+mn-ea"/>
                <a:cs typeface="+mn-cs"/>
              </a:rPr>
              <a:t> in 2014 to advise on project preparation and implementing a transparent and competitive tender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FF18C9-DBC3-4FAA-8456-7CD68BC01D1D}"/>
              </a:ext>
            </a:extLst>
          </p:cNvPr>
          <p:cNvSpPr/>
          <p:nvPr/>
        </p:nvSpPr>
        <p:spPr bwMode="auto">
          <a:xfrm>
            <a:off x="0" y="1004989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1900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674688" y="277813"/>
            <a:ext cx="7772400" cy="563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3200" b="1" cap="none" dirty="0"/>
              <a:t>Key Bankability Issues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381" y="1556084"/>
            <a:ext cx="8791575" cy="3560205"/>
          </a:xfrm>
        </p:spPr>
        <p:txBody>
          <a:bodyPr vert="horz" wrap="square" lIns="0" tIns="0" rIns="0" bIns="0" rtlCol="0">
            <a:spAutoFit/>
          </a:bodyPr>
          <a:lstStyle/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+mn-lt"/>
                <a:ea typeface="+mn-ea"/>
                <a:cs typeface="+mn-cs"/>
              </a:rPr>
              <a:t>New and untested market for IPPs and PPPs in general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4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+mn-lt"/>
                <a:ea typeface="+mn-ea"/>
                <a:cs typeface="+mn-cs"/>
              </a:rPr>
              <a:t>Creditworthiness of utility off-taker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4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+mn-lt"/>
                <a:ea typeface="+mn-ea"/>
                <a:cs typeface="+mn-cs"/>
              </a:rPr>
              <a:t>Lack of government guarantee framework</a:t>
            </a: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altLang="en-US" sz="2400" dirty="0">
              <a:latin typeface="+mn-lt"/>
              <a:ea typeface="+mn-ea"/>
              <a:cs typeface="+mn-cs"/>
            </a:endParaRPr>
          </a:p>
          <a:p>
            <a:pPr marL="469900" lvl="1">
              <a:buClr>
                <a:schemeClr val="bg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+mn-lt"/>
                <a:ea typeface="+mn-ea"/>
                <a:cs typeface="+mn-cs"/>
              </a:rPr>
              <a:t>Enforcement of international arbitral awards</a:t>
            </a:r>
          </a:p>
          <a:p>
            <a:pPr marL="298450" indent="-285750">
              <a:buClr>
                <a:srgbClr val="8D2C1F"/>
              </a:buClr>
              <a:buFont typeface="Wingdings" panose="05000000000000000000" pitchFamily="2" charset="2"/>
              <a:buChar char="q"/>
            </a:pPr>
            <a:endParaRPr lang="en-GB" altLang="en-US" sz="2400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2B1B86-F0D9-4F02-9046-84035D6A3650}"/>
              </a:ext>
            </a:extLst>
          </p:cNvPr>
          <p:cNvSpPr/>
          <p:nvPr/>
        </p:nvSpPr>
        <p:spPr bwMode="auto">
          <a:xfrm>
            <a:off x="4947" y="1045095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19130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88EE46-83D8-433E-BEDB-A44ABECB2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677518"/>
              </p:ext>
            </p:extLst>
          </p:nvPr>
        </p:nvGraphicFramePr>
        <p:xfrm>
          <a:off x="581548" y="2257940"/>
          <a:ext cx="8024745" cy="3027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8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80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00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1331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Rank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 in price from Rank 1</a:t>
                      </a:r>
                    </a:p>
                    <a:p>
                      <a:pPr algn="ctr"/>
                      <a:r>
                        <a:rPr lang="en-US" sz="1800" dirty="0"/>
                        <a:t>(in US cents/kWh)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Annual increase in </a:t>
                      </a:r>
                      <a:r>
                        <a:rPr lang="en-US" dirty="0" err="1"/>
                        <a:t>Gov</a:t>
                      </a:r>
                      <a:r>
                        <a:rPr lang="en-US" dirty="0"/>
                        <a:t> payments </a:t>
                      </a:r>
                    </a:p>
                    <a:p>
                      <a:pPr algn="ctr"/>
                      <a:r>
                        <a:rPr lang="en-US" dirty="0"/>
                        <a:t>($ mill)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 22 year term</a:t>
                      </a:r>
                    </a:p>
                    <a:p>
                      <a:pPr marL="0" algn="ctr" rtl="0" eaLnBrk="1" fontAlgn="b" latinLnBrk="0" hangingPunct="1"/>
                      <a:r>
                        <a:rPr kumimoji="0" lang="en-US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($ mill)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Bidder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 marT="0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Bidder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B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0.4650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7.9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173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Bidder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Bidder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0.7188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Bidder</a:t>
                      </a:r>
                      <a:r>
                        <a:rPr lang="en-US" sz="18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1.2442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380" y="317955"/>
            <a:ext cx="8233079" cy="788670"/>
          </a:xfrm>
        </p:spPr>
        <p:txBody>
          <a:bodyPr>
            <a:normAutofit/>
          </a:bodyPr>
          <a:lstStyle/>
          <a:p>
            <a:r>
              <a:rPr lang="en-US" sz="2400" b="1" cap="none" dirty="0"/>
              <a:t>Result: Competitive Bidding Process for </a:t>
            </a:r>
            <a:r>
              <a:rPr lang="en-US" sz="2400" b="1" cap="none" dirty="0" err="1"/>
              <a:t>Myingyan</a:t>
            </a:r>
            <a:r>
              <a:rPr lang="en-US" sz="2400" b="1" cap="none" dirty="0"/>
              <a:t> IPP Resulted in Large Cost Savings for Myanmar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283266" y="3771900"/>
            <a:ext cx="8751404" cy="298174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indent="-86916" defTabSz="685800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5" name="Oval 4"/>
          <p:cNvSpPr/>
          <p:nvPr/>
        </p:nvSpPr>
        <p:spPr bwMode="auto">
          <a:xfrm>
            <a:off x="-41249" y="3870206"/>
            <a:ext cx="9062003" cy="399735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indent="-86916" defTabSz="685800">
              <a:spcBef>
                <a:spcPct val="50000"/>
              </a:spcBef>
              <a:buFontTx/>
              <a:buChar char="•"/>
            </a:pPr>
            <a:endParaRPr lang="en-US" sz="975" b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AF396-25E6-428C-8687-CD13BBEC577A}"/>
              </a:ext>
            </a:extLst>
          </p:cNvPr>
          <p:cNvSpPr/>
          <p:nvPr/>
        </p:nvSpPr>
        <p:spPr bwMode="auto">
          <a:xfrm>
            <a:off x="4947" y="132182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25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93708" y="1600200"/>
            <a:ext cx="3401119" cy="400651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Network of expressways for Yangon</a:t>
            </a:r>
            <a:r>
              <a:rPr lang="en-US" sz="1800" b="0" dirty="0"/>
              <a:t> proposed to be implemented over the coming decades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Comprised of an inner ring road (elevated), outer ring road (at grade) and radial spokes</a:t>
            </a:r>
          </a:p>
          <a:p>
            <a:pPr marL="41672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endParaRPr lang="en-US" sz="1800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24719" y="171588"/>
            <a:ext cx="6350750" cy="71759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Yangon Expressway Network</a:t>
            </a:r>
            <a:endParaRPr lang="en-US" sz="2800" b="1" i="1" u="sng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0451FD-3DF1-4EB2-9ADB-FB4770DE7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572" y="1943140"/>
            <a:ext cx="4239184" cy="39955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C8007A-4CED-4285-B956-EA28018B4C01}"/>
              </a:ext>
            </a:extLst>
          </p:cNvPr>
          <p:cNvSpPr txBox="1"/>
          <p:nvPr/>
        </p:nvSpPr>
        <p:spPr>
          <a:xfrm>
            <a:off x="3720142" y="4402707"/>
            <a:ext cx="1028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200" dirty="0">
                <a:solidFill>
                  <a:srgbClr val="021F43"/>
                </a:solidFill>
                <a:latin typeface="Trebuchet MS" charset="0"/>
                <a:ea typeface="ＭＳ Ｐゴシック" charset="0"/>
              </a:rPr>
              <a:t>Inner Ring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E8075D7-0CB7-4051-B492-C54976FA2BE0}"/>
              </a:ext>
            </a:extLst>
          </p:cNvPr>
          <p:cNvCxnSpPr>
            <a:cxnSpLocks/>
          </p:cNvCxnSpPr>
          <p:nvPr/>
        </p:nvCxnSpPr>
        <p:spPr bwMode="auto">
          <a:xfrm flipV="1">
            <a:off x="4620126" y="4169794"/>
            <a:ext cx="1144476" cy="340244"/>
          </a:xfrm>
          <a:prstGeom prst="straightConnector1">
            <a:avLst/>
          </a:prstGeom>
          <a:noFill/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A100DAF-1801-4D09-AEA8-45A2336FF287}"/>
              </a:ext>
            </a:extLst>
          </p:cNvPr>
          <p:cNvSpPr txBox="1"/>
          <p:nvPr/>
        </p:nvSpPr>
        <p:spPr>
          <a:xfrm>
            <a:off x="3027872" y="5120304"/>
            <a:ext cx="1028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200" dirty="0">
                <a:solidFill>
                  <a:srgbClr val="021F43"/>
                </a:solidFill>
                <a:latin typeface="Trebuchet MS" charset="0"/>
                <a:ea typeface="ＭＳ Ｐゴシック" charset="0"/>
              </a:rPr>
              <a:t>Outer Ring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15B41F-FD62-4C0B-8CC6-06E906177B8E}"/>
              </a:ext>
            </a:extLst>
          </p:cNvPr>
          <p:cNvCxnSpPr>
            <a:cxnSpLocks/>
          </p:cNvCxnSpPr>
          <p:nvPr/>
        </p:nvCxnSpPr>
        <p:spPr bwMode="auto">
          <a:xfrm flipV="1">
            <a:off x="3927856" y="4887391"/>
            <a:ext cx="1144476" cy="340244"/>
          </a:xfrm>
          <a:prstGeom prst="straightConnector1">
            <a:avLst/>
          </a:prstGeom>
          <a:noFill/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27092C6-3AA9-4530-998A-147604A37209}"/>
              </a:ext>
            </a:extLst>
          </p:cNvPr>
          <p:cNvSpPr/>
          <p:nvPr/>
        </p:nvSpPr>
        <p:spPr bwMode="auto">
          <a:xfrm>
            <a:off x="4947" y="1081191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718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06648" y="1576137"/>
            <a:ext cx="3562864" cy="252663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1672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r>
              <a:rPr lang="en-US" sz="1800" dirty="0"/>
              <a:t>Inner ring road is comprised of three elevated sections</a:t>
            </a:r>
            <a:r>
              <a:rPr lang="en-US" sz="1800" b="0" dirty="0"/>
              <a:t>, likely to be built in phases: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800" b="0" dirty="0"/>
              <a:t>East Wing (25km)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800" b="0" dirty="0"/>
              <a:t>East-West Wing (6km)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800" b="0" dirty="0"/>
              <a:t>West Wing (16.5km)</a:t>
            </a:r>
          </a:p>
          <a:p>
            <a:pPr marL="41672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endParaRPr lang="en-US" sz="1800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78327" y="144379"/>
            <a:ext cx="6738452" cy="6858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Inner Ring Road Expressway</a:t>
            </a:r>
            <a:endParaRPr lang="en-US" sz="2800" b="1" i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C1CF7-4FBA-4A92-985C-3238978465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2" b="1522"/>
          <a:stretch/>
        </p:blipFill>
        <p:spPr>
          <a:xfrm>
            <a:off x="4403270" y="1515979"/>
            <a:ext cx="3513509" cy="47800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E2DD18-967A-4D80-9E5B-3E88FDB1B9C8}"/>
              </a:ext>
            </a:extLst>
          </p:cNvPr>
          <p:cNvSpPr/>
          <p:nvPr/>
        </p:nvSpPr>
        <p:spPr bwMode="auto">
          <a:xfrm>
            <a:off x="4947" y="1045095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731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467809" y="1482101"/>
            <a:ext cx="4931646" cy="190569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i="1" u="sng" dirty="0"/>
              <a:t>Yangon Elevated Expressway Project</a:t>
            </a:r>
            <a:r>
              <a:rPr lang="en-US" dirty="0"/>
              <a:t>, sponsored by the Ministry of Construction (</a:t>
            </a:r>
            <a:r>
              <a:rPr lang="en-US" dirty="0" err="1"/>
              <a:t>MoC</a:t>
            </a:r>
            <a:r>
              <a:rPr lang="en-US" b="0" dirty="0"/>
              <a:t>),</a:t>
            </a:r>
            <a:r>
              <a:rPr lang="en-US" dirty="0"/>
              <a:t> </a:t>
            </a:r>
            <a:r>
              <a:rPr lang="en-US" b="0" dirty="0"/>
              <a:t>is one of the priority projects of the Union Government of Myanmar( </a:t>
            </a:r>
            <a:r>
              <a:rPr lang="en-US" b="0" dirty="0" err="1"/>
              <a:t>GoM</a:t>
            </a:r>
            <a:r>
              <a:rPr lang="en-US" b="0" dirty="0"/>
              <a:t>)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b="0" dirty="0"/>
              <a:t>Project is one component of the </a:t>
            </a:r>
            <a:r>
              <a:rPr lang="en-US" dirty="0"/>
              <a:t>Yangon Urban Expressway System</a:t>
            </a:r>
            <a:r>
              <a:rPr lang="en-US" b="0" dirty="0"/>
              <a:t> that is intended to provide a high-standard expressway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dirty="0"/>
              <a:t>Phase 1 - East Wing: 25km 4-lane elevated expressway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dirty="0"/>
              <a:t>Built on viaduct along existing roads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dirty="0"/>
              <a:t>Under analysis</a:t>
            </a:r>
            <a:r>
              <a:rPr lang="en-US" b="0" dirty="0"/>
              <a:t>: </a:t>
            </a:r>
          </a:p>
          <a:p>
            <a:pPr marL="513159" lvl="1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r>
              <a:rPr lang="en-US" b="0" dirty="0"/>
              <a:t>Number and location of on/off ramps and toll booths</a:t>
            </a:r>
          </a:p>
          <a:p>
            <a:pPr marL="513159" lvl="1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r>
              <a:rPr lang="en-US" b="0" dirty="0"/>
              <a:t>Tolling structure and technology </a:t>
            </a:r>
          </a:p>
          <a:p>
            <a:pPr marL="513159" lvl="1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r>
              <a:rPr lang="en-US" b="0" dirty="0"/>
              <a:t>Financing structure</a:t>
            </a:r>
          </a:p>
          <a:p>
            <a:pPr marL="513159" lvl="1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endParaRPr lang="en-US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401572" y="151620"/>
            <a:ext cx="6350750" cy="7627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Phase 1 – Yangon Elevated Expressway</a:t>
            </a:r>
            <a:endParaRPr lang="en-US" sz="2800" b="1" i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AE8D9F-8B16-410F-BB1F-2A399AC53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03" y="1482100"/>
            <a:ext cx="3388527" cy="44013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B32620-6579-4BBD-A613-ADEC6327D84A}"/>
              </a:ext>
            </a:extLst>
          </p:cNvPr>
          <p:cNvSpPr/>
          <p:nvPr/>
        </p:nvSpPr>
        <p:spPr bwMode="auto">
          <a:xfrm>
            <a:off x="4947" y="1045095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89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41422" y="1528011"/>
            <a:ext cx="7928810" cy="306805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MoC</a:t>
            </a:r>
            <a:r>
              <a:rPr lang="en-US" sz="2000" dirty="0"/>
              <a:t> will be the direct counterparty in the Concession Agreement (CA) 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Term of CA is expected to be 30 years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Traffic demand forecast and willingness to pay study </a:t>
            </a:r>
            <a:r>
              <a:rPr lang="en-US" sz="2000" b="0" dirty="0"/>
              <a:t>will be conducted to determine toll revenue projection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41672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endParaRPr lang="en-US" sz="2000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400692" y="216568"/>
            <a:ext cx="6350750" cy="7579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Investment Opportunity</a:t>
            </a:r>
            <a:endParaRPr lang="en-US" sz="3200" b="1" i="1" u="sng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54A1F-CED7-4B4A-86B5-138B9D86484E}"/>
              </a:ext>
            </a:extLst>
          </p:cNvPr>
          <p:cNvSpPr/>
          <p:nvPr/>
        </p:nvSpPr>
        <p:spPr bwMode="auto">
          <a:xfrm>
            <a:off x="0" y="1134580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72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782052" y="1588168"/>
            <a:ext cx="7507705" cy="383807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Preparation of a Detailed Engineering Design </a:t>
            </a:r>
            <a:r>
              <a:rPr lang="en-US" sz="2000" b="0" dirty="0"/>
              <a:t>in accordance with specifications defined in the CA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Construction of the elevated expressway </a:t>
            </a:r>
            <a:r>
              <a:rPr lang="en-US" sz="2000" b="0" dirty="0"/>
              <a:t>including all on/off ramps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Provision of toll plazas, safety facilities and other systems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Operation and Maintenance of the Expressway </a:t>
            </a:r>
            <a:r>
              <a:rPr lang="en-US" sz="2000" b="0" dirty="0"/>
              <a:t>as a tolled expressway.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41672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</a:pPr>
            <a:endParaRPr lang="en-US" sz="2000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28396" y="228600"/>
            <a:ext cx="6920729" cy="72189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Scope of PPP Project – Private Investor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783B2F-CFAA-4EAA-8C35-8E3AE27A1906}"/>
              </a:ext>
            </a:extLst>
          </p:cNvPr>
          <p:cNvSpPr/>
          <p:nvPr/>
        </p:nvSpPr>
        <p:spPr bwMode="auto">
          <a:xfrm>
            <a:off x="16760" y="1200753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173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806116" y="1576137"/>
            <a:ext cx="7411452" cy="398245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rgbClr val="404040"/>
              </a:buClr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pitchFamily="34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MoC</a:t>
            </a:r>
            <a:r>
              <a:rPr lang="en-US" sz="2000" dirty="0"/>
              <a:t> is committed to conduct of a fully transparent and competitive procurement process </a:t>
            </a:r>
            <a:r>
              <a:rPr lang="en-US" sz="2000" b="0" dirty="0"/>
              <a:t>in line with best practice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MoC</a:t>
            </a:r>
            <a:r>
              <a:rPr lang="en-US" sz="2000" dirty="0"/>
              <a:t> will provide Right of Way (</a:t>
            </a:r>
            <a:r>
              <a:rPr lang="en-US" sz="2000" dirty="0" err="1"/>
              <a:t>RoW</a:t>
            </a:r>
            <a:r>
              <a:rPr lang="en-US" sz="2000" dirty="0"/>
              <a:t>) </a:t>
            </a:r>
            <a:r>
              <a:rPr lang="en-US" sz="2000" b="0" dirty="0"/>
              <a:t>for the project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b="0" dirty="0" err="1"/>
              <a:t>GoM</a:t>
            </a:r>
            <a:r>
              <a:rPr lang="en-US" sz="2000" b="0" dirty="0"/>
              <a:t> will provided a </a:t>
            </a:r>
            <a:r>
              <a:rPr lang="en-US" sz="2000" dirty="0"/>
              <a:t>Sovereign Guarantee of </a:t>
            </a:r>
            <a:r>
              <a:rPr lang="en-US" sz="2000" dirty="0" err="1"/>
              <a:t>MoC</a:t>
            </a:r>
            <a:r>
              <a:rPr lang="en-US" sz="2000" dirty="0"/>
              <a:t> obligations</a:t>
            </a:r>
            <a:r>
              <a:rPr lang="en-US" sz="2000" b="0" dirty="0"/>
              <a:t> under the Concession Agreement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2000" b="0" dirty="0"/>
              <a:t>Various forms of </a:t>
            </a:r>
            <a:r>
              <a:rPr lang="en-US" sz="2000" dirty="0"/>
              <a:t>Government financial support </a:t>
            </a:r>
            <a:r>
              <a:rPr lang="en-US" sz="2000" b="0" dirty="0"/>
              <a:t>will be analyzed and considered for the project</a:t>
            </a:r>
          </a:p>
          <a:p>
            <a:pPr marL="298847" indent="-257175" defTabSz="685800">
              <a:lnSpc>
                <a:spcPct val="100000"/>
              </a:lnSpc>
              <a:spcBef>
                <a:spcPts val="225"/>
              </a:spcBef>
              <a:buClr>
                <a:srgbClr val="000099"/>
              </a:buClr>
              <a:buFont typeface="Arial" panose="020B0604020202020204" pitchFamily="34" charset="0"/>
              <a:buChar char="•"/>
            </a:pPr>
            <a:endParaRPr lang="en-US" sz="2000" b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88661" y="252663"/>
            <a:ext cx="6350750" cy="67376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Government Support</a:t>
            </a:r>
            <a:endParaRPr lang="en-US" sz="3200" b="1" i="1" u="sng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6ADD5-3381-4481-859E-026764213253}"/>
              </a:ext>
            </a:extLst>
          </p:cNvPr>
          <p:cNvSpPr/>
          <p:nvPr/>
        </p:nvSpPr>
        <p:spPr bwMode="auto">
          <a:xfrm>
            <a:off x="4947" y="1057127"/>
            <a:ext cx="9144000" cy="4571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lvl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029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6397" y="2776364"/>
            <a:ext cx="7886700" cy="150018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15457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9"/>
            <a:ext cx="9144000" cy="563562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  <a:buClr>
                <a:srgbClr val="275889"/>
              </a:buClr>
            </a:pPr>
            <a:r>
              <a:rPr lang="en-US" b="1" cap="none" dirty="0">
                <a:solidFill>
                  <a:srgbClr val="014C6D"/>
                </a:solidFill>
                <a:latin typeface="Arial"/>
                <a:ea typeface="+mn-ea"/>
                <a:cs typeface="Arial"/>
              </a:rPr>
              <a:t>Conclusion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8988" y="672201"/>
            <a:ext cx="9144000" cy="4571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5888" marR="0" indent="-115888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3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13611" y="952106"/>
            <a:ext cx="8109284" cy="48102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PPPs can be a tool to deliver needed investment in infrastructure &amp; services in ASEAN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PPP will not create a financially viable project </a:t>
            </a:r>
            <a:r>
              <a:rPr lang="en-US" dirty="0"/>
              <a:t>when project is intrinsically financially unviable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Lenders typically provide up to 80% of the financing for PPPs</a:t>
            </a:r>
            <a:r>
              <a:rPr lang="en-US" dirty="0"/>
              <a:t> – risk allocation and process needs to comply with their requirements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Due to lack of success of many demand-risk PPP projects in previous years, </a:t>
            </a:r>
            <a:r>
              <a:rPr lang="en-US" b="1" dirty="0"/>
              <a:t>many projects are now procured on an availability basis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Proper preparation and design </a:t>
            </a:r>
            <a:r>
              <a:rPr lang="en-US" dirty="0"/>
              <a:t>are keys to facilitating successful PPP projects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0058541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33075" y="3337857"/>
            <a:ext cx="787961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John Leber</a:t>
            </a:r>
          </a:p>
          <a:p>
            <a:pPr marL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Investment Officer</a:t>
            </a:r>
          </a:p>
          <a:p>
            <a:pPr marL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IFC Public Private Partnerships Transaction Advisory Services</a:t>
            </a:r>
          </a:p>
          <a:p>
            <a:pPr marL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endParaRPr lang="en-US" b="0" dirty="0">
              <a:solidFill>
                <a:schemeClr val="tx2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Tel: +632.465.2721</a:t>
            </a: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Mob: +639.277.929.554 (Manila) / +1.240.425.2455 (US)</a:t>
            </a: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E-mail: </a:t>
            </a:r>
            <a:r>
              <a:rPr lang="en-US" b="0" dirty="0">
                <a:solidFill>
                  <a:srgbClr val="595959"/>
                </a:solidFill>
                <a:latin typeface="Arial"/>
                <a:cs typeface="Arial"/>
                <a:hlinkClick r:id="rId3"/>
              </a:rPr>
              <a:t>jleber@ifc.org</a:t>
            </a:r>
            <a:endParaRPr lang="en-US" b="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b="0" dirty="0">
                <a:solidFill>
                  <a:srgbClr val="595959"/>
                </a:solidFill>
                <a:latin typeface="Arial"/>
                <a:cs typeface="Arial"/>
              </a:rPr>
              <a:t>Website: www.ifc.org/ppp</a:t>
            </a: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endParaRPr lang="en-US" b="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endParaRPr lang="en-US" b="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endParaRPr lang="en-US" b="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endParaRPr lang="en-US" b="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marR="0" lvl="1">
              <a:spcBef>
                <a:spcPts val="0"/>
              </a:spcBef>
              <a:buClr>
                <a:schemeClr val="tx2">
                  <a:lumMod val="65000"/>
                  <a:lumOff val="35000"/>
                </a:schemeClr>
              </a:buClr>
            </a:pPr>
            <a:r>
              <a:rPr lang="en-US" sz="1200" b="0" dirty="0">
                <a:solidFill>
                  <a:srgbClr val="595959"/>
                </a:solidFill>
                <a:latin typeface="Arial"/>
                <a:cs typeface="Arial"/>
              </a:rPr>
              <a:t>© IFC 2018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114819"/>
            <a:ext cx="91439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14C6D"/>
                </a:solidFill>
                <a:latin typeface="Arial"/>
                <a:cs typeface="Arial"/>
              </a:rPr>
              <a:t>THANK YOU</a:t>
            </a:r>
          </a:p>
          <a:p>
            <a:pPr algn="ctr"/>
            <a:endParaRPr lang="en-US" sz="3000" dirty="0">
              <a:solidFill>
                <a:srgbClr val="014C6D"/>
              </a:solidFill>
              <a:latin typeface="Arial"/>
              <a:cs typeface="Arial"/>
            </a:endParaRPr>
          </a:p>
          <a:p>
            <a:pPr algn="ctr"/>
            <a:r>
              <a:rPr lang="en-US" sz="3000" dirty="0">
                <a:solidFill>
                  <a:srgbClr val="014C6D"/>
                </a:solidFill>
                <a:latin typeface="Arial"/>
                <a:cs typeface="Arial"/>
              </a:rPr>
              <a:t>www.ifc.org/ppp</a:t>
            </a:r>
          </a:p>
        </p:txBody>
      </p:sp>
    </p:spTree>
    <p:extLst>
      <p:ext uri="{BB962C8B-B14F-4D97-AF65-F5344CB8AC3E}">
        <p14:creationId xmlns:p14="http://schemas.microsoft.com/office/powerpoint/2010/main" val="358784031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IFC Fixed Logo">
  <a:themeElements>
    <a:clrScheme name="World Bank">
      <a:dk1>
        <a:srgbClr val="002345"/>
      </a:dk1>
      <a:lt1>
        <a:sysClr val="window" lastClr="FFFFFF"/>
      </a:lt1>
      <a:dk2>
        <a:srgbClr val="000000"/>
      </a:dk2>
      <a:lt2>
        <a:srgbClr val="00ADE4"/>
      </a:lt2>
      <a:accent1>
        <a:srgbClr val="000000"/>
      </a:accent1>
      <a:accent2>
        <a:srgbClr val="7F7F7F"/>
      </a:accent2>
      <a:accent3>
        <a:srgbClr val="00ADE4"/>
      </a:accent3>
      <a:accent4>
        <a:srgbClr val="021F43"/>
      </a:accent4>
      <a:accent5>
        <a:srgbClr val="006450"/>
      </a:accent5>
      <a:accent6>
        <a:srgbClr val="F78D28"/>
      </a:accent6>
      <a:hlink>
        <a:srgbClr val="00AB51"/>
      </a:hlink>
      <a:folHlink>
        <a:srgbClr val="61477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genda Slid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Full Page Interior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ingle Area Interior Option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wo Area Slide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Highlight Slide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omb Ston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hoto Slide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Chart 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Contact Slid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Divider Options">
  <a:themeElements>
    <a:clrScheme name="World Bank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2A3A47"/>
      </a:accent1>
      <a:accent2>
        <a:srgbClr val="7BB92B"/>
      </a:accent2>
      <a:accent3>
        <a:srgbClr val="FEBD09"/>
      </a:accent3>
      <a:accent4>
        <a:srgbClr val="AC0010"/>
      </a:accent4>
      <a:accent5>
        <a:srgbClr val="F9005C"/>
      </a:accent5>
      <a:accent6>
        <a:srgbClr val="094FA9"/>
      </a:accent6>
      <a:hlink>
        <a:srgbClr val="D2611C"/>
      </a:hlink>
      <a:folHlink>
        <a:srgbClr val="3B435B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Photo Slide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Highlight Slides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Agenda Slide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Full Page Interior">
  <a:themeElements>
    <a:clrScheme name="IFC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B5A37"/>
      </a:accent1>
      <a:accent2>
        <a:srgbClr val="890089"/>
      </a:accent2>
      <a:accent3>
        <a:srgbClr val="C8BB7E"/>
      </a:accent3>
      <a:accent4>
        <a:srgbClr val="A90025"/>
      </a:accent4>
      <a:accent5>
        <a:srgbClr val="FC5307"/>
      </a:accent5>
      <a:accent6>
        <a:srgbClr val="420088"/>
      </a:accent6>
      <a:hlink>
        <a:srgbClr val="C8BB7E"/>
      </a:hlink>
      <a:folHlink>
        <a:srgbClr val="C5800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IFC Fixed Logo.thmx</Template>
  <TotalTime>66456</TotalTime>
  <Words>1903</Words>
  <Application>Microsoft Office PowerPoint</Application>
  <PresentationFormat>On-screen Show (4:3)</PresentationFormat>
  <Paragraphs>414</Paragraphs>
  <Slides>36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36</vt:i4>
      </vt:variant>
    </vt:vector>
  </HeadingPairs>
  <TitlesOfParts>
    <vt:vector size="63" baseType="lpstr">
      <vt:lpstr>ＭＳ Ｐゴシック</vt:lpstr>
      <vt:lpstr>ＭＳ Ｐゴシック</vt:lpstr>
      <vt:lpstr>Andes ExtraLight</vt:lpstr>
      <vt:lpstr>Arial</vt:lpstr>
      <vt:lpstr>Arial Bold</vt:lpstr>
      <vt:lpstr>Calibri</vt:lpstr>
      <vt:lpstr>Calibri Light</vt:lpstr>
      <vt:lpstr>Times New Roman</vt:lpstr>
      <vt:lpstr>Trebuchet MS</vt:lpstr>
      <vt:lpstr>Wingdings</vt:lpstr>
      <vt:lpstr>IFC Fixed Logo</vt:lpstr>
      <vt:lpstr>Custom Design</vt:lpstr>
      <vt:lpstr>Agenda Slide</vt:lpstr>
      <vt:lpstr>Full Page Interior</vt:lpstr>
      <vt:lpstr>Single Area Interior Options</vt:lpstr>
      <vt:lpstr>Two Area Slides</vt:lpstr>
      <vt:lpstr>Highlight Slides</vt:lpstr>
      <vt:lpstr>Tomb Stone</vt:lpstr>
      <vt:lpstr>Photo Slides</vt:lpstr>
      <vt:lpstr>Chart </vt:lpstr>
      <vt:lpstr>Contact Slide</vt:lpstr>
      <vt:lpstr>Divider Options</vt:lpstr>
      <vt:lpstr>1_Photo Slides</vt:lpstr>
      <vt:lpstr>1_Highlight Slides</vt:lpstr>
      <vt:lpstr>1_Default Design</vt:lpstr>
      <vt:lpstr>1_Agenda Slide</vt:lpstr>
      <vt:lpstr>1_Full Page Interior</vt:lpstr>
      <vt:lpstr>PowerPoint Presentation</vt:lpstr>
      <vt:lpstr>ASEAN Region Faces Growing Infrastructure Needs &amp; Challenges</vt:lpstr>
      <vt:lpstr>Many Asian Mega Cities Lack Adequate Mass Transport Infrastructure </vt:lpstr>
      <vt:lpstr>PowerPoint Presentation</vt:lpstr>
      <vt:lpstr>Harnessing the Private Sector through PPPs </vt:lpstr>
      <vt:lpstr>What is a PPP?</vt:lpstr>
      <vt:lpstr>What is a PPP?</vt:lpstr>
      <vt:lpstr>PPP Benefits</vt:lpstr>
      <vt:lpstr>PPP Considerations </vt:lpstr>
      <vt:lpstr>What Makes Bankable PPPs?</vt:lpstr>
      <vt:lpstr>Key PPP Components</vt:lpstr>
      <vt:lpstr>Bankability Requirements</vt:lpstr>
      <vt:lpstr>Risk Allocation Principles</vt:lpstr>
      <vt:lpstr>Bankability Principles</vt:lpstr>
      <vt:lpstr>Risk Allocation and Mitigation</vt:lpstr>
      <vt:lpstr>Risk Allocation and Mitigation</vt:lpstr>
      <vt:lpstr>Risk Allocation and Mitigation</vt:lpstr>
      <vt:lpstr>Other Contractual Provisions</vt:lpstr>
      <vt:lpstr>Example ASEAN PPP’s</vt:lpstr>
      <vt:lpstr>Manila: LRT 1 Extension (2014)</vt:lpstr>
      <vt:lpstr>General Facts </vt:lpstr>
      <vt:lpstr>LRT1 Cavite Extension PPP – Project Scope </vt:lpstr>
      <vt:lpstr>LRT1 PPP – Key Risk Allocation </vt:lpstr>
      <vt:lpstr>Myingyan IPP Project</vt:lpstr>
      <vt:lpstr>Background</vt:lpstr>
      <vt:lpstr>Key Bankability Issues</vt:lpstr>
      <vt:lpstr>Result: Competitive Bidding Process for Myingyan IPP Resulted in Large Cost Savings for Myanmar</vt:lpstr>
      <vt:lpstr>Yangon Expressway Network</vt:lpstr>
      <vt:lpstr>Inner Ring Road Expressway</vt:lpstr>
      <vt:lpstr>Phase 1 – Yangon Elevated Expressway</vt:lpstr>
      <vt:lpstr>Investment Opportunity</vt:lpstr>
      <vt:lpstr>Scope of PPP Project – Private Investor</vt:lpstr>
      <vt:lpstr>Government Support</vt:lpstr>
      <vt:lpstr>PowerPoint Presentation</vt:lpstr>
      <vt:lpstr>Conclusion</vt:lpstr>
      <vt:lpstr>PowerPoint Presentation</vt:lpstr>
    </vt:vector>
  </TitlesOfParts>
  <Company>CVI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JDC</dc:creator>
  <cp:lastModifiedBy>John Leber</cp:lastModifiedBy>
  <cp:revision>5090</cp:revision>
  <cp:lastPrinted>2016-06-15T00:50:03Z</cp:lastPrinted>
  <dcterms:created xsi:type="dcterms:W3CDTF">2007-03-26T18:34:25Z</dcterms:created>
  <dcterms:modified xsi:type="dcterms:W3CDTF">2018-04-04T08:44:34Z</dcterms:modified>
</cp:coreProperties>
</file>