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494" r:id="rId5"/>
    <p:sldId id="449" r:id="rId6"/>
    <p:sldId id="515" r:id="rId7"/>
    <p:sldId id="569" r:id="rId8"/>
    <p:sldId id="529" r:id="rId9"/>
    <p:sldId id="441" r:id="rId10"/>
    <p:sldId id="563" r:id="rId11"/>
    <p:sldId id="564" r:id="rId12"/>
    <p:sldId id="568" r:id="rId13"/>
    <p:sldId id="580" r:id="rId14"/>
    <p:sldId id="400" r:id="rId15"/>
    <p:sldId id="575" r:id="rId16"/>
    <p:sldId id="574" r:id="rId17"/>
    <p:sldId id="519" r:id="rId18"/>
    <p:sldId id="578" r:id="rId19"/>
    <p:sldId id="421" r:id="rId20"/>
    <p:sldId id="412" r:id="rId21"/>
    <p:sldId id="570" r:id="rId22"/>
    <p:sldId id="571" r:id="rId23"/>
    <p:sldId id="572" r:id="rId24"/>
    <p:sldId id="534" r:id="rId25"/>
    <p:sldId id="566" r:id="rId26"/>
    <p:sldId id="567" r:id="rId27"/>
  </p:sldIdLst>
  <p:sldSz cx="9144000" cy="5143500" type="screen16x9"/>
  <p:notesSz cx="6819900" cy="9918700"/>
  <p:defaultTextStyle>
    <a:defPPr>
      <a:defRPr lang="fr-FR"/>
    </a:defPPr>
    <a:lvl1pPr marL="0" algn="l" defTabSz="6857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92" algn="l" defTabSz="6857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783" algn="l" defTabSz="6857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675" algn="l" defTabSz="6857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566" algn="l" defTabSz="6857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457" algn="l" defTabSz="6857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6857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Vincent PARIS" initials="VP [6]" lastIdx="1" clrIdx="6">
    <p:extLst/>
  </p:cmAuthor>
  <p:cmAuthor id="1" name="Vincent PARIS" initials="VP" lastIdx="17" clrIdx="0">
    <p:extLst/>
  </p:cmAuthor>
  <p:cmAuthor id="8" name="Vincent PARIS" initials="VP [3] [2] [2]" lastIdx="1" clrIdx="7">
    <p:extLst/>
  </p:cmAuthor>
  <p:cmAuthor id="2" name="Vincent PARIS" initials="VP [2]" lastIdx="1" clrIdx="1">
    <p:extLst/>
  </p:cmAuthor>
  <p:cmAuthor id="9" name="awanais" initials="" lastIdx="0" clrIdx="8"/>
  <p:cmAuthor id="3" name="Vincent PARIS" initials="VP [3]" lastIdx="1" clrIdx="2">
    <p:extLst/>
  </p:cmAuthor>
  <p:cmAuthor id="10" name="Rodriguez, Martha" initials="RM" lastIdx="18" clrIdx="9">
    <p:extLst/>
  </p:cmAuthor>
  <p:cmAuthor id="4" name="Vincent PARIS" initials="VP [4]" lastIdx="1" clrIdx="3">
    <p:extLst/>
  </p:cmAuthor>
  <p:cmAuthor id="5" name="Vincent PARIS" initials="VP [5]" lastIdx="1" clrIdx="4">
    <p:extLst/>
  </p:cmAuthor>
  <p:cmAuthor id="6" name="Vincent PARIS" initials="VP [3] [2]" lastIdx="1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CB3B"/>
    <a:srgbClr val="030F40"/>
    <a:srgbClr val="020E3F"/>
    <a:srgbClr val="ABDD12"/>
    <a:srgbClr val="00043C"/>
    <a:srgbClr val="1B1C56"/>
    <a:srgbClr val="1B1D3B"/>
    <a:srgbClr val="AADD13"/>
    <a:srgbClr val="262960"/>
    <a:srgbClr val="92C3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13" autoAdjust="0"/>
    <p:restoredTop sz="92986" autoAdjust="0"/>
  </p:normalViewPr>
  <p:slideViewPr>
    <p:cSldViewPr snapToGrid="0" snapToObjects="1">
      <p:cViewPr varScale="1">
        <p:scale>
          <a:sx n="135" d="100"/>
          <a:sy n="135" d="100"/>
        </p:scale>
        <p:origin x="1392" y="1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D58F4-8B82-4718-969F-52EE330BB826}" type="datetimeFigureOut">
              <a:rPr lang="fr-FR" smtClean="0"/>
              <a:t>03/04/2018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460B8-2B98-44C1-885D-BCCF726CCF6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922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8A6058-13F3-3643-96B7-EF640924B181}" type="datetimeFigureOut">
              <a:rPr lang="fr-FR" smtClean="0"/>
              <a:pPr/>
              <a:t>03/04/2018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CE848D-FFC8-1C4D-805C-692946BD2949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787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92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83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75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566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457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7163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Suez et </a:t>
            </a:r>
            <a:r>
              <a:rPr lang="fr-FR" dirty="0" err="1"/>
              <a:t>veolia</a:t>
            </a:r>
            <a:r>
              <a:rPr lang="fr-FR" dirty="0"/>
              <a:t> = 50% of PPP in the world in water.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46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dirty="0">
                <a:solidFill>
                  <a:schemeClr val="bg1"/>
                </a:solidFill>
                <a:latin typeface="DIN Next LT Pro Light Condensed" charset="0"/>
                <a:ea typeface="DIN Next LT Pro Light Condensed" charset="0"/>
                <a:cs typeface="DIN Next LT Pro Light Condensed" charset="0"/>
              </a:rPr>
              <a:t>So many activities – how can one player to do !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437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8090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113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228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SLIDE DIGITAL </a:t>
            </a:r>
            <a:r>
              <a:rPr lang="mr-IN" dirty="0"/>
              <a:t>–</a:t>
            </a:r>
            <a:r>
              <a:rPr lang="fr-FR" dirty="0"/>
              <a:t> slide</a:t>
            </a:r>
            <a:r>
              <a:rPr lang="fr-FR" baseline="0" dirty="0"/>
              <a:t> à venir SMART</a:t>
            </a:r>
          </a:p>
          <a:p>
            <a:endParaRPr lang="fr-FR" baseline="0" dirty="0"/>
          </a:p>
          <a:p>
            <a:r>
              <a:rPr lang="fr-FR" baseline="0" dirty="0" err="1"/>
              <a:t>Fostering</a:t>
            </a:r>
            <a:r>
              <a:rPr lang="fr-FR" baseline="0" dirty="0"/>
              <a:t> the digital innovation</a:t>
            </a:r>
          </a:p>
          <a:p>
            <a:r>
              <a:rPr lang="fr-FR" baseline="0" dirty="0"/>
              <a:t>1. Acquisition</a:t>
            </a:r>
            <a:br>
              <a:rPr lang="fr-FR" baseline="0" dirty="0"/>
            </a:br>
            <a:r>
              <a:rPr lang="fr-FR" baseline="0" dirty="0"/>
              <a:t>2. Innovation</a:t>
            </a:r>
            <a:br>
              <a:rPr lang="fr-FR" baseline="0" dirty="0"/>
            </a:br>
            <a:r>
              <a:rPr lang="fr-FR" baseline="0" dirty="0"/>
              <a:t>3. Key figures </a:t>
            </a:r>
            <a:br>
              <a:rPr lang="fr-FR" baseline="0" dirty="0"/>
            </a:br>
            <a:r>
              <a:rPr lang="fr-FR" baseline="0" dirty="0"/>
              <a:t>A </a:t>
            </a:r>
            <a:r>
              <a:rPr lang="fr-FR" baseline="0" dirty="0" err="1"/>
              <a:t>changing</a:t>
            </a:r>
            <a:r>
              <a:rPr lang="fr-FR" baseline="0" dirty="0"/>
              <a:t> </a:t>
            </a:r>
            <a:r>
              <a:rPr lang="fr-FR" baseline="0" dirty="0" err="1"/>
              <a:t>market</a:t>
            </a:r>
            <a:r>
              <a:rPr lang="fr-FR" baseline="0" dirty="0"/>
              <a:t> (2/3 key figures)</a:t>
            </a:r>
            <a:br>
              <a:rPr lang="fr-FR" baseline="0" dirty="0"/>
            </a:br>
            <a:br>
              <a:rPr lang="fr-FR" baseline="0" dirty="0"/>
            </a:br>
            <a:r>
              <a:rPr lang="fr-FR" baseline="0" dirty="0"/>
              <a:t>1. Key figures (en 2017, il y a plus d’</a:t>
            </a:r>
            <a:r>
              <a:rPr lang="fr-FR" baseline="0" dirty="0" err="1"/>
              <a:t>obj</a:t>
            </a:r>
            <a:r>
              <a:rPr lang="fr-FR" baseline="0" dirty="0"/>
              <a:t> connecté que d’être humain) / le </a:t>
            </a:r>
            <a:r>
              <a:rPr lang="fr-FR" baseline="0" dirty="0" err="1"/>
              <a:t>marhé</a:t>
            </a:r>
            <a:r>
              <a:rPr lang="fr-FR" baseline="0" dirty="0"/>
              <a:t> des techno </a:t>
            </a:r>
            <a:r>
              <a:rPr lang="fr-FR" baseline="0" dirty="0" err="1"/>
              <a:t>inteliggente</a:t>
            </a:r>
            <a:r>
              <a:rPr lang="fr-FR" baseline="0" dirty="0"/>
              <a:t> dans l’eau va </a:t>
            </a:r>
            <a:r>
              <a:rPr lang="fr-FR" baseline="0" dirty="0" err="1"/>
              <a:t>croite</a:t>
            </a:r>
            <a:r>
              <a:rPr lang="fr-FR" baseline="0" dirty="0"/>
              <a:t> de 50% dans les 50 années</a:t>
            </a:r>
            <a:br>
              <a:rPr lang="fr-FR" baseline="0" dirty="0"/>
            </a:br>
            <a:r>
              <a:rPr lang="fr-FR" baseline="0" dirty="0"/>
              <a:t>2. SUEZ : how </a:t>
            </a:r>
            <a:r>
              <a:rPr lang="fr-FR" baseline="0" dirty="0" err="1"/>
              <a:t>we</a:t>
            </a:r>
            <a:r>
              <a:rPr lang="fr-FR" baseline="0" dirty="0"/>
              <a:t> </a:t>
            </a:r>
            <a:r>
              <a:rPr lang="fr-FR" baseline="0" dirty="0" err="1"/>
              <a:t>innovate</a:t>
            </a:r>
            <a:r>
              <a:rPr lang="fr-FR" baseline="0" dirty="0"/>
              <a:t> (le digital transforme le marché) </a:t>
            </a:r>
            <a:r>
              <a:rPr lang="mr-IN" baseline="0" dirty="0"/>
              <a:t>–</a:t>
            </a:r>
            <a:r>
              <a:rPr lang="fr-FR" baseline="0" dirty="0"/>
              <a:t> </a:t>
            </a:r>
            <a:br>
              <a:rPr lang="fr-FR" baseline="0" dirty="0"/>
            </a:br>
            <a:r>
              <a:rPr lang="fr-FR" baseline="0" dirty="0"/>
              <a:t>// en digit, real-time monitoring and performance :  XX </a:t>
            </a:r>
            <a:r>
              <a:rPr lang="mr-IN" baseline="0" dirty="0"/>
              <a:t>–</a:t>
            </a:r>
            <a:r>
              <a:rPr lang="fr-FR" baseline="0" dirty="0"/>
              <a:t> 3 million de capteurs / Resource management real-time </a:t>
            </a:r>
          </a:p>
          <a:p>
            <a:r>
              <a:rPr lang="fr-FR" baseline="0" dirty="0"/>
              <a:t>Bénéfice, la plateforme </a:t>
            </a:r>
            <a:r>
              <a:rPr lang="fr-FR" baseline="0" dirty="0" err="1"/>
              <a:t>organix</a:t>
            </a:r>
            <a:r>
              <a:rPr lang="fr-FR" baseline="0" dirty="0"/>
              <a:t>, </a:t>
            </a:r>
            <a:r>
              <a:rPr lang="fr-FR" baseline="0" dirty="0" err="1"/>
              <a:t>connecting</a:t>
            </a:r>
            <a:r>
              <a:rPr lang="fr-FR" baseline="0" dirty="0"/>
              <a:t> </a:t>
            </a:r>
            <a:r>
              <a:rPr lang="fr-FR" baseline="0" dirty="0" err="1"/>
              <a:t>ceuw</a:t>
            </a:r>
            <a:r>
              <a:rPr lang="fr-FR" baseline="0" dirty="0"/>
              <a:t> qui produisent les déchets et ceux qui en font les </a:t>
            </a:r>
            <a:r>
              <a:rPr lang="fr-FR" baseline="0" dirty="0" err="1"/>
              <a:t>resources</a:t>
            </a:r>
            <a:br>
              <a:rPr lang="fr-FR" baseline="0" dirty="0"/>
            </a:br>
            <a:r>
              <a:rPr lang="fr-FR" baseline="0" dirty="0" err="1"/>
              <a:t>Optimizing</a:t>
            </a:r>
            <a:r>
              <a:rPr lang="fr-FR" baseline="0" dirty="0"/>
              <a:t> the performance</a:t>
            </a:r>
          </a:p>
          <a:p>
            <a:br>
              <a:rPr lang="fr-FR" baseline="0" dirty="0"/>
            </a:br>
            <a:r>
              <a:rPr lang="fr-FR" baseline="0" dirty="0"/>
              <a:t>3. </a:t>
            </a:r>
            <a:r>
              <a:rPr lang="fr-FR" baseline="0" dirty="0" err="1"/>
              <a:t>Accelerating</a:t>
            </a:r>
            <a:r>
              <a:rPr lang="fr-FR" baseline="0" dirty="0"/>
              <a:t> </a:t>
            </a:r>
            <a:r>
              <a:rPr lang="fr-FR" baseline="0" dirty="0" err="1"/>
              <a:t>through</a:t>
            </a:r>
            <a:r>
              <a:rPr lang="fr-FR" baseline="0" dirty="0"/>
              <a:t> key acquisition : Rubicon (</a:t>
            </a:r>
            <a:r>
              <a:rPr lang="fr-FR" baseline="0" dirty="0" err="1"/>
              <a:t>waste</a:t>
            </a:r>
            <a:r>
              <a:rPr lang="fr-FR" baseline="0" dirty="0"/>
              <a:t>) / lancement d’</a:t>
            </a:r>
            <a:r>
              <a:rPr lang="fr-FR" baseline="0" dirty="0" err="1"/>
              <a:t>organix</a:t>
            </a:r>
            <a:r>
              <a:rPr lang="fr-FR" baseline="0" dirty="0"/>
              <a:t> </a:t>
            </a:r>
            <a:br>
              <a:rPr lang="fr-FR" baseline="0" dirty="0"/>
            </a:br>
            <a:endParaRPr lang="fr-FR" baseline="0" dirty="0"/>
          </a:p>
          <a:p>
            <a:br>
              <a:rPr lang="fr-FR" baseline="0" dirty="0"/>
            </a:br>
            <a:r>
              <a:rPr lang="fr-FR" baseline="0" dirty="0" err="1"/>
              <a:t>Comemnt</a:t>
            </a:r>
            <a:r>
              <a:rPr lang="fr-FR" baseline="0" dirty="0"/>
              <a:t> on innove grâce à Insight? </a:t>
            </a:r>
          </a:p>
          <a:p>
            <a:endParaRPr lang="fr-FR" baseline="0" dirty="0"/>
          </a:p>
          <a:p>
            <a:endParaRPr lang="fr-FR" baseline="0" dirty="0"/>
          </a:p>
          <a:p>
            <a:r>
              <a:rPr lang="fr-FR" baseline="0" dirty="0"/>
              <a:t>Visio: là ou </a:t>
            </a:r>
            <a:r>
              <a:rPr lang="fr-FR" baseline="0" dirty="0" err="1"/>
              <a:t>ya</a:t>
            </a:r>
            <a:r>
              <a:rPr lang="fr-FR" baseline="0" dirty="0"/>
              <a:t> l’œil </a:t>
            </a:r>
            <a:br>
              <a:rPr lang="fr-FR" baseline="0" dirty="0"/>
            </a:br>
            <a:r>
              <a:rPr lang="fr-FR" baseline="0" dirty="0" err="1"/>
              <a:t>Enabl</a:t>
            </a:r>
            <a:r>
              <a:rPr lang="fr-FR" baseline="0" dirty="0"/>
              <a:t> </a:t>
            </a:r>
            <a:r>
              <a:rPr lang="fr-FR" baseline="0" dirty="0" err="1"/>
              <a:t>epublic</a:t>
            </a:r>
            <a:r>
              <a:rPr lang="fr-FR" baseline="0" dirty="0"/>
              <a:t> </a:t>
            </a:r>
            <a:r>
              <a:rPr lang="fr-FR" baseline="0" dirty="0" err="1"/>
              <a:t>officials</a:t>
            </a:r>
            <a:r>
              <a:rPr lang="fr-FR" baseline="0" dirty="0"/>
              <a:t> to monitor </a:t>
            </a:r>
            <a:r>
              <a:rPr lang="fr-FR" baseline="0" dirty="0" err="1"/>
              <a:t>their</a:t>
            </a:r>
            <a:r>
              <a:rPr lang="fr-FR" baseline="0" dirty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7252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366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SLIDE DIGITAL </a:t>
            </a:r>
            <a:r>
              <a:rPr lang="mr-IN" dirty="0"/>
              <a:t>–</a:t>
            </a:r>
            <a:r>
              <a:rPr lang="fr-FR" dirty="0"/>
              <a:t> slide</a:t>
            </a:r>
            <a:r>
              <a:rPr lang="fr-FR" baseline="0" dirty="0"/>
              <a:t> à venir SMART</a:t>
            </a:r>
          </a:p>
          <a:p>
            <a:endParaRPr lang="fr-FR" baseline="0" dirty="0"/>
          </a:p>
          <a:p>
            <a:r>
              <a:rPr lang="fr-FR" baseline="0" dirty="0" err="1"/>
              <a:t>Fostering</a:t>
            </a:r>
            <a:r>
              <a:rPr lang="fr-FR" baseline="0" dirty="0"/>
              <a:t> the digital innovation</a:t>
            </a:r>
          </a:p>
          <a:p>
            <a:r>
              <a:rPr lang="fr-FR" baseline="0" dirty="0"/>
              <a:t>1. Acquisition</a:t>
            </a:r>
            <a:br>
              <a:rPr lang="fr-FR" baseline="0" dirty="0"/>
            </a:br>
            <a:r>
              <a:rPr lang="fr-FR" baseline="0" dirty="0"/>
              <a:t>2. Innovation</a:t>
            </a:r>
            <a:br>
              <a:rPr lang="fr-FR" baseline="0" dirty="0"/>
            </a:br>
            <a:r>
              <a:rPr lang="fr-FR" baseline="0" dirty="0"/>
              <a:t>3. Key figures </a:t>
            </a:r>
            <a:br>
              <a:rPr lang="fr-FR" baseline="0" dirty="0"/>
            </a:br>
            <a:r>
              <a:rPr lang="fr-FR" baseline="0" dirty="0"/>
              <a:t>A </a:t>
            </a:r>
            <a:r>
              <a:rPr lang="fr-FR" baseline="0" dirty="0" err="1"/>
              <a:t>changing</a:t>
            </a:r>
            <a:r>
              <a:rPr lang="fr-FR" baseline="0" dirty="0"/>
              <a:t> </a:t>
            </a:r>
            <a:r>
              <a:rPr lang="fr-FR" baseline="0" dirty="0" err="1"/>
              <a:t>market</a:t>
            </a:r>
            <a:r>
              <a:rPr lang="fr-FR" baseline="0" dirty="0"/>
              <a:t> (2/3 key figures)</a:t>
            </a:r>
            <a:br>
              <a:rPr lang="fr-FR" baseline="0" dirty="0"/>
            </a:br>
            <a:br>
              <a:rPr lang="fr-FR" baseline="0" dirty="0"/>
            </a:br>
            <a:r>
              <a:rPr lang="fr-FR" baseline="0" dirty="0"/>
              <a:t>1. Key figures (en 2017, il y a plus d’</a:t>
            </a:r>
            <a:r>
              <a:rPr lang="fr-FR" baseline="0" dirty="0" err="1"/>
              <a:t>obj</a:t>
            </a:r>
            <a:r>
              <a:rPr lang="fr-FR" baseline="0" dirty="0"/>
              <a:t> connecté que d’être humain) / le </a:t>
            </a:r>
            <a:r>
              <a:rPr lang="fr-FR" baseline="0" dirty="0" err="1"/>
              <a:t>marhé</a:t>
            </a:r>
            <a:r>
              <a:rPr lang="fr-FR" baseline="0" dirty="0"/>
              <a:t> des techno </a:t>
            </a:r>
            <a:r>
              <a:rPr lang="fr-FR" baseline="0" dirty="0" err="1"/>
              <a:t>inteliggente</a:t>
            </a:r>
            <a:r>
              <a:rPr lang="fr-FR" baseline="0" dirty="0"/>
              <a:t> dans l’eau va </a:t>
            </a:r>
            <a:r>
              <a:rPr lang="fr-FR" baseline="0" dirty="0" err="1"/>
              <a:t>croite</a:t>
            </a:r>
            <a:r>
              <a:rPr lang="fr-FR" baseline="0" dirty="0"/>
              <a:t> de 50% dans les 50 années</a:t>
            </a:r>
            <a:br>
              <a:rPr lang="fr-FR" baseline="0" dirty="0"/>
            </a:br>
            <a:r>
              <a:rPr lang="fr-FR" baseline="0" dirty="0"/>
              <a:t>2. SUEZ : how </a:t>
            </a:r>
            <a:r>
              <a:rPr lang="fr-FR" baseline="0" dirty="0" err="1"/>
              <a:t>we</a:t>
            </a:r>
            <a:r>
              <a:rPr lang="fr-FR" baseline="0" dirty="0"/>
              <a:t> </a:t>
            </a:r>
            <a:r>
              <a:rPr lang="fr-FR" baseline="0" dirty="0" err="1"/>
              <a:t>innovate</a:t>
            </a:r>
            <a:r>
              <a:rPr lang="fr-FR" baseline="0" dirty="0"/>
              <a:t> (le digital transforme le marché) </a:t>
            </a:r>
            <a:r>
              <a:rPr lang="mr-IN" baseline="0" dirty="0"/>
              <a:t>–</a:t>
            </a:r>
            <a:r>
              <a:rPr lang="fr-FR" baseline="0" dirty="0"/>
              <a:t> </a:t>
            </a:r>
            <a:br>
              <a:rPr lang="fr-FR" baseline="0" dirty="0"/>
            </a:br>
            <a:r>
              <a:rPr lang="fr-FR" baseline="0" dirty="0"/>
              <a:t>// en digit, real-time monitoring and performance :  XX </a:t>
            </a:r>
            <a:r>
              <a:rPr lang="mr-IN" baseline="0" dirty="0"/>
              <a:t>–</a:t>
            </a:r>
            <a:r>
              <a:rPr lang="fr-FR" baseline="0" dirty="0"/>
              <a:t> 3 million de capteurs / Resource management real-time </a:t>
            </a:r>
          </a:p>
          <a:p>
            <a:r>
              <a:rPr lang="fr-FR" baseline="0" dirty="0"/>
              <a:t>Bénéfice, la plateforme </a:t>
            </a:r>
            <a:r>
              <a:rPr lang="fr-FR" baseline="0" dirty="0" err="1"/>
              <a:t>organix</a:t>
            </a:r>
            <a:r>
              <a:rPr lang="fr-FR" baseline="0" dirty="0"/>
              <a:t>, </a:t>
            </a:r>
            <a:r>
              <a:rPr lang="fr-FR" baseline="0" dirty="0" err="1"/>
              <a:t>connecting</a:t>
            </a:r>
            <a:r>
              <a:rPr lang="fr-FR" baseline="0" dirty="0"/>
              <a:t> </a:t>
            </a:r>
            <a:r>
              <a:rPr lang="fr-FR" baseline="0" dirty="0" err="1"/>
              <a:t>ceuw</a:t>
            </a:r>
            <a:r>
              <a:rPr lang="fr-FR" baseline="0" dirty="0"/>
              <a:t> qui produisent les déchets et ceux qui en font les </a:t>
            </a:r>
            <a:r>
              <a:rPr lang="fr-FR" baseline="0" dirty="0" err="1"/>
              <a:t>resources</a:t>
            </a:r>
            <a:br>
              <a:rPr lang="fr-FR" baseline="0" dirty="0"/>
            </a:br>
            <a:r>
              <a:rPr lang="fr-FR" baseline="0" dirty="0" err="1"/>
              <a:t>Optimizing</a:t>
            </a:r>
            <a:r>
              <a:rPr lang="fr-FR" baseline="0" dirty="0"/>
              <a:t> the performance</a:t>
            </a:r>
          </a:p>
          <a:p>
            <a:br>
              <a:rPr lang="fr-FR" baseline="0" dirty="0"/>
            </a:br>
            <a:r>
              <a:rPr lang="fr-FR" baseline="0" dirty="0"/>
              <a:t>3. </a:t>
            </a:r>
            <a:r>
              <a:rPr lang="fr-FR" baseline="0" dirty="0" err="1"/>
              <a:t>Accelerating</a:t>
            </a:r>
            <a:r>
              <a:rPr lang="fr-FR" baseline="0" dirty="0"/>
              <a:t> </a:t>
            </a:r>
            <a:r>
              <a:rPr lang="fr-FR" baseline="0" dirty="0" err="1"/>
              <a:t>through</a:t>
            </a:r>
            <a:r>
              <a:rPr lang="fr-FR" baseline="0" dirty="0"/>
              <a:t> key acquisition : Rubicon (</a:t>
            </a:r>
            <a:r>
              <a:rPr lang="fr-FR" baseline="0" dirty="0" err="1"/>
              <a:t>waste</a:t>
            </a:r>
            <a:r>
              <a:rPr lang="fr-FR" baseline="0" dirty="0"/>
              <a:t>) / lancement d’</a:t>
            </a:r>
            <a:r>
              <a:rPr lang="fr-FR" baseline="0" dirty="0" err="1"/>
              <a:t>organix</a:t>
            </a:r>
            <a:r>
              <a:rPr lang="fr-FR" baseline="0" dirty="0"/>
              <a:t> </a:t>
            </a:r>
            <a:br>
              <a:rPr lang="fr-FR" baseline="0" dirty="0"/>
            </a:br>
            <a:endParaRPr lang="fr-FR" baseline="0" dirty="0"/>
          </a:p>
          <a:p>
            <a:br>
              <a:rPr lang="fr-FR" baseline="0" dirty="0"/>
            </a:br>
            <a:r>
              <a:rPr lang="fr-FR" baseline="0" dirty="0" err="1"/>
              <a:t>Comemnt</a:t>
            </a:r>
            <a:r>
              <a:rPr lang="fr-FR" baseline="0" dirty="0"/>
              <a:t> on innove grâce à Insight? </a:t>
            </a:r>
          </a:p>
          <a:p>
            <a:endParaRPr lang="fr-FR" baseline="0" dirty="0"/>
          </a:p>
          <a:p>
            <a:endParaRPr lang="fr-FR" baseline="0" dirty="0"/>
          </a:p>
          <a:p>
            <a:r>
              <a:rPr lang="fr-FR" baseline="0" dirty="0"/>
              <a:t>Visio: là ou </a:t>
            </a:r>
            <a:r>
              <a:rPr lang="fr-FR" baseline="0" dirty="0" err="1"/>
              <a:t>ya</a:t>
            </a:r>
            <a:r>
              <a:rPr lang="fr-FR" baseline="0" dirty="0"/>
              <a:t> l’œil </a:t>
            </a:r>
            <a:br>
              <a:rPr lang="fr-FR" baseline="0" dirty="0"/>
            </a:br>
            <a:r>
              <a:rPr lang="fr-FR" baseline="0" dirty="0" err="1"/>
              <a:t>Enabl</a:t>
            </a:r>
            <a:r>
              <a:rPr lang="fr-FR" baseline="0" dirty="0"/>
              <a:t> </a:t>
            </a:r>
            <a:r>
              <a:rPr lang="fr-FR" baseline="0" dirty="0" err="1"/>
              <a:t>epublic</a:t>
            </a:r>
            <a:r>
              <a:rPr lang="fr-FR" baseline="0" dirty="0"/>
              <a:t> </a:t>
            </a:r>
            <a:r>
              <a:rPr lang="fr-FR" baseline="0" dirty="0" err="1"/>
              <a:t>officials</a:t>
            </a:r>
            <a:r>
              <a:rPr lang="fr-FR" baseline="0" dirty="0"/>
              <a:t> to monitor </a:t>
            </a:r>
            <a:r>
              <a:rPr lang="fr-FR" baseline="0" dirty="0" err="1"/>
              <a:t>their</a:t>
            </a:r>
            <a:r>
              <a:rPr lang="fr-FR" baseline="0" dirty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713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156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1515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0147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3832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251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dirty="0">
                <a:solidFill>
                  <a:schemeClr val="bg1"/>
                </a:solidFill>
                <a:latin typeface="DIN Next LT Pro Light Condensed" charset="0"/>
                <a:ea typeface="DIN Next LT Pro Light Condensed" charset="0"/>
                <a:cs typeface="DIN Next LT Pro Light Condensed" charset="0"/>
              </a:rPr>
              <a:t>Ferdinand de Lesseps was revolutionary. </a:t>
            </a:r>
          </a:p>
          <a:p>
            <a:r>
              <a:rPr lang="en-US" sz="900" dirty="0">
                <a:solidFill>
                  <a:schemeClr val="bg1"/>
                </a:solidFill>
                <a:latin typeface="DIN Next LT Pro Light Condensed" charset="0"/>
              </a:rPr>
              <a:t>Our first project was a PPP it started will but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363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On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list</a:t>
            </a:r>
            <a:r>
              <a:rPr lang="fr-FR" dirty="0"/>
              <a:t> 3 WTE Project – none of </a:t>
            </a:r>
            <a:r>
              <a:rPr lang="fr-FR" dirty="0" err="1"/>
              <a:t>them</a:t>
            </a:r>
            <a:r>
              <a:rPr lang="fr-FR" dirty="0"/>
              <a:t> have </a:t>
            </a:r>
            <a:r>
              <a:rPr lang="fr-FR" dirty="0" err="1"/>
              <a:t>happen</a:t>
            </a:r>
            <a:r>
              <a:rPr lang="fr-FR" dirty="0"/>
              <a:t> or are close to </a:t>
            </a:r>
            <a:r>
              <a:rPr lang="fr-FR" dirty="0" err="1"/>
              <a:t>happen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1072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Done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my</a:t>
            </a:r>
            <a:r>
              <a:rPr lang="fr-FR" dirty="0"/>
              <a:t> team . No local are able to follow</a:t>
            </a:r>
          </a:p>
          <a:p>
            <a:r>
              <a:rPr lang="fr-FR" dirty="0"/>
              <a:t>Good for national </a:t>
            </a:r>
            <a:r>
              <a:rPr lang="fr-FR" dirty="0" err="1"/>
              <a:t>project</a:t>
            </a:r>
            <a:r>
              <a:rPr lang="fr-FR" dirty="0"/>
              <a:t> – </a:t>
            </a:r>
            <a:r>
              <a:rPr lang="fr-FR" dirty="0" err="1"/>
              <a:t>difficult</a:t>
            </a:r>
            <a:r>
              <a:rPr lang="fr-FR" dirty="0"/>
              <a:t> for </a:t>
            </a:r>
            <a:r>
              <a:rPr lang="fr-FR" dirty="0" err="1"/>
              <a:t>loca</a:t>
            </a:r>
            <a:r>
              <a:rPr lang="fr-FR" dirty="0"/>
              <a:t>;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64069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4565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819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E848D-FFC8-1C4D-805C-692946BD2949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453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40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C00B-2E57-A040-9570-32191264036B}" type="datetimeFigureOut">
              <a:rPr lang="fr-FR" smtClean="0"/>
              <a:pPr/>
              <a:t>03/04/2018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3F2-4B08-BC4C-AA6B-E4128EFA9FD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33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C00B-2E57-A040-9570-32191264036B}" type="datetimeFigureOut">
              <a:rPr lang="fr-FR" smtClean="0"/>
              <a:pPr/>
              <a:t>03/04/2018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3F2-4B08-BC4C-AA6B-E4128EFA9FD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535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C00B-2E57-A040-9570-32191264036B}" type="datetimeFigureOut">
              <a:rPr lang="fr-FR" smtClean="0"/>
              <a:pPr/>
              <a:t>03/04/2018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3F2-4B08-BC4C-AA6B-E4128EFA9FD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9503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C00B-2E57-A040-9570-32191264036B}" type="datetimeFigureOut">
              <a:rPr lang="fr-FR" smtClean="0"/>
              <a:pPr/>
              <a:t>03/04/2018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3F2-4B08-BC4C-AA6B-E4128EFA9FD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0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C00B-2E57-A040-9570-32191264036B}" type="datetimeFigureOut">
              <a:rPr lang="fr-FR" smtClean="0"/>
              <a:pPr/>
              <a:t>03/04/2018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3F2-4B08-BC4C-AA6B-E4128EFA9FD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862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C00B-2E57-A040-9570-32191264036B}" type="datetimeFigureOut">
              <a:rPr lang="fr-FR" smtClean="0"/>
              <a:pPr/>
              <a:t>03/04/2018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3F2-4B08-BC4C-AA6B-E4128EFA9FD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763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C00B-2E57-A040-9570-32191264036B}" type="datetimeFigureOut">
              <a:rPr lang="fr-FR" smtClean="0"/>
              <a:pPr/>
              <a:t>03/04/2018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3F2-4B08-BC4C-AA6B-E4128EFA9FD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4858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C00B-2E57-A040-9570-32191264036B}" type="datetimeFigureOut">
              <a:rPr lang="fr-FR" smtClean="0"/>
              <a:pPr/>
              <a:t>03/04/2018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3F2-4B08-BC4C-AA6B-E4128EFA9FD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412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C00B-2E57-A040-9570-32191264036B}" type="datetimeFigureOut">
              <a:rPr lang="fr-FR" smtClean="0"/>
              <a:pPr/>
              <a:t>03/04/2018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3F2-4B08-BC4C-AA6B-E4128EFA9FD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2732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C00B-2E57-A040-9570-32191264036B}" type="datetimeFigureOut">
              <a:rPr lang="fr-FR" smtClean="0"/>
              <a:pPr/>
              <a:t>03/04/2018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3F2-4B08-BC4C-AA6B-E4128EFA9FD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804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C00B-2E57-A040-9570-32191264036B}" type="datetimeFigureOut">
              <a:rPr lang="fr-FR" smtClean="0"/>
              <a:pPr/>
              <a:t>03/04/2018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33F2-4B08-BC4C-AA6B-E4128EFA9FD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015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79" tIns="34289" rIns="68579" bIns="34289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79" tIns="34289" rIns="68579" bIns="34289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79" tIns="34289" rIns="68579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CC00B-2E57-A040-9570-32191264036B}" type="datetimeFigureOut">
              <a:rPr lang="fr-FR" smtClean="0"/>
              <a:pPr/>
              <a:t>03/04/2018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79" tIns="34289" rIns="68579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79" tIns="34289" rIns="68579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633F2-4B08-BC4C-AA6B-E4128EFA9FD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589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iff"/><Relationship Id="rId5" Type="http://schemas.openxmlformats.org/officeDocument/2006/relationships/image" Target="../media/image5.jpeg"/><Relationship Id="rId10" Type="http://schemas.openxmlformats.org/officeDocument/2006/relationships/image" Target="../media/image10.tiff"/><Relationship Id="rId4" Type="http://schemas.openxmlformats.org/officeDocument/2006/relationships/image" Target="../media/image4.tiff"/><Relationship Id="rId9" Type="http://schemas.openxmlformats.org/officeDocument/2006/relationships/image" Target="../media/image9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slide" Target="slide9.x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9.x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slide" Target="slide17.xml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BLUE_PATTERN_LARGE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200" y="0"/>
            <a:ext cx="6857911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16228" y="1659976"/>
            <a:ext cx="4311544" cy="130477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ts val="4680"/>
              </a:lnSpc>
            </a:pPr>
            <a:r>
              <a:rPr lang="fr-FR" sz="54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ASEAN PPP</a:t>
            </a:r>
            <a:br>
              <a:rPr lang="fr-FR" sz="5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fr-FR" sz="5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SUMMIT 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304800" y="232533"/>
            <a:ext cx="279400" cy="0"/>
          </a:xfrm>
          <a:prstGeom prst="line">
            <a:avLst/>
          </a:prstGeom>
          <a:ln w="57150" cmpd="sng">
            <a:solidFill>
              <a:srgbClr val="AADD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UEZ_BLUE_BG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0280" y="4577823"/>
            <a:ext cx="1644629" cy="52334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2E22C04-98D8-4315-915F-6CBF0380AE29}"/>
              </a:ext>
            </a:extLst>
          </p:cNvPr>
          <p:cNvSpPr/>
          <p:nvPr/>
        </p:nvSpPr>
        <p:spPr>
          <a:xfrm>
            <a:off x="444500" y="2804283"/>
            <a:ext cx="6518665" cy="69506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ts val="4680"/>
              </a:lnSpc>
            </a:pPr>
            <a:r>
              <a:rPr lang="fr-FR" sz="1600" b="1" i="1" dirty="0" err="1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Illustrating</a:t>
            </a:r>
            <a:r>
              <a:rPr lang="fr-FR" sz="1600" b="1" i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 PPP </a:t>
            </a:r>
            <a:r>
              <a:rPr lang="fr-FR" sz="1600" b="1" i="1" dirty="0" err="1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with</a:t>
            </a:r>
            <a:r>
              <a:rPr lang="fr-FR" sz="1600" b="1" i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fr-FR" sz="1600" b="1" i="1" dirty="0" err="1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example</a:t>
            </a:r>
            <a:r>
              <a:rPr lang="fr-FR" sz="1600" b="1" i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fr-FR" sz="1600" b="1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Waste Management  </a:t>
            </a:r>
          </a:p>
        </p:txBody>
      </p:sp>
    </p:spTree>
    <p:extLst>
      <p:ext uri="{BB962C8B-B14F-4D97-AF65-F5344CB8AC3E}">
        <p14:creationId xmlns:p14="http://schemas.microsoft.com/office/powerpoint/2010/main" val="256752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8633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br>
              <a:rPr lang="en-US" b="1" dirty="0">
                <a:latin typeface="Arial" charset="0"/>
                <a:ea typeface="Arial" charset="0"/>
                <a:cs typeface="Arial" charset="0"/>
              </a:rPr>
            </a:b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4404" y="4235668"/>
            <a:ext cx="7699541" cy="86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riangle 3"/>
          <p:cNvSpPr/>
          <p:nvPr/>
        </p:nvSpPr>
        <p:spPr>
          <a:xfrm rot="5400000">
            <a:off x="8243711" y="4174433"/>
            <a:ext cx="705719" cy="20524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791766" y="3403582"/>
            <a:ext cx="0" cy="1632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240521" y="2842479"/>
            <a:ext cx="144669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br>
              <a:rPr lang="en-US" sz="11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SUEZ canal inauguration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31304" y="189152"/>
            <a:ext cx="1383196" cy="307777"/>
          </a:xfrm>
          <a:prstGeom prst="rect">
            <a:avLst/>
          </a:prstGeom>
          <a:solidFill>
            <a:schemeClr val="bg1"/>
          </a:solidFill>
        </p:spPr>
        <p:txBody>
          <a:bodyPr wrap="square" anchor="b">
            <a:spAutoFit/>
          </a:bodyPr>
          <a:lstStyle/>
          <a:p>
            <a:pPr>
              <a:lnSpc>
                <a:spcPct val="70000"/>
              </a:lnSpc>
            </a:pPr>
            <a:r>
              <a:rPr lang="en-US" sz="2000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supporting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304" y="480257"/>
            <a:ext cx="7400664" cy="444289"/>
          </a:xfrm>
          <a:prstGeom prst="rect">
            <a:avLst/>
          </a:prstGeom>
          <a:solidFill>
            <a:srgbClr val="AADC14"/>
          </a:solidFill>
        </p:spPr>
        <p:txBody>
          <a:bodyPr wrap="square" anchor="b">
            <a:spAutoFit/>
          </a:bodyPr>
          <a:lstStyle/>
          <a:p>
            <a:pPr>
              <a:lnSpc>
                <a:spcPct val="70000"/>
              </a:lnSpc>
            </a:pPr>
            <a:r>
              <a:rPr lang="en-US" sz="3200" b="1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major societal revolutions since 1858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4377" y="4464025"/>
            <a:ext cx="1088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1858-1869</a:t>
            </a:r>
            <a:r>
              <a:rPr lang="fr-FR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672038" y="3441208"/>
            <a:ext cx="236893" cy="0"/>
          </a:xfrm>
          <a:prstGeom prst="line">
            <a:avLst/>
          </a:prstGeom>
          <a:ln w="6350" cmpd="sng">
            <a:solidFill>
              <a:srgbClr val="EFEF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746855" y="3396297"/>
            <a:ext cx="89823" cy="89823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712037" y="3361673"/>
            <a:ext cx="162635" cy="16263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6" name="Connecteur droit 25"/>
          <p:cNvCxnSpPr/>
          <p:nvPr/>
        </p:nvCxnSpPr>
        <p:spPr>
          <a:xfrm>
            <a:off x="791766" y="3629724"/>
            <a:ext cx="0" cy="1632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788487" y="3867438"/>
            <a:ext cx="0" cy="1632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784547" y="4147177"/>
            <a:ext cx="0" cy="1632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1441849" y="446402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1880</a:t>
            </a:r>
            <a:endParaRPr lang="fr-FR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887544" y="446402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1945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925456" y="446402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1990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814656" y="4464025"/>
            <a:ext cx="6971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Today</a:t>
            </a:r>
            <a:endParaRPr lang="fr-FR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2172391" y="1419248"/>
            <a:ext cx="1886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THE HYGIENE </a:t>
            </a:r>
          </a:p>
          <a:p>
            <a:r>
              <a:rPr lang="fr-F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&amp; PUBLIC HEALTH </a:t>
            </a:r>
            <a:br>
              <a:rPr lang="fr-F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fr-F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REVOLUTION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4327817" y="1402431"/>
            <a:ext cx="17331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THE URBAN</a:t>
            </a:r>
            <a:br>
              <a:rPr lang="fr-F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fr-F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COMFORT</a:t>
            </a:r>
            <a:br>
              <a:rPr lang="fr-F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fr-F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REVOLUTION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6485733" y="1397794"/>
            <a:ext cx="23782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THE </a:t>
            </a:r>
            <a:br>
              <a:rPr lang="fr-FR" b="1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fr-FR" b="1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RESOURCE</a:t>
            </a:r>
            <a:br>
              <a:rPr lang="fr-FR" b="1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fr-FR" b="1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REVOLUTION</a:t>
            </a:r>
          </a:p>
        </p:txBody>
      </p:sp>
      <p:cxnSp>
        <p:nvCxnSpPr>
          <p:cNvPr id="52" name="Connecteur droit 51"/>
          <p:cNvCxnSpPr/>
          <p:nvPr/>
        </p:nvCxnSpPr>
        <p:spPr>
          <a:xfrm>
            <a:off x="1809213" y="2646878"/>
            <a:ext cx="236893" cy="0"/>
          </a:xfrm>
          <a:prstGeom prst="line">
            <a:avLst/>
          </a:prstGeom>
          <a:ln w="6350" cmpd="sng">
            <a:solidFill>
              <a:srgbClr val="EFEF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flipV="1">
            <a:off x="1922658" y="2495286"/>
            <a:ext cx="6283" cy="1740379"/>
          </a:xfrm>
          <a:prstGeom prst="line">
            <a:avLst/>
          </a:prstGeom>
          <a:ln w="6350" cmpd="sng">
            <a:solidFill>
              <a:srgbClr val="EFEF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lipse 53"/>
          <p:cNvSpPr/>
          <p:nvPr/>
        </p:nvSpPr>
        <p:spPr>
          <a:xfrm>
            <a:off x="1884030" y="2601967"/>
            <a:ext cx="89823" cy="89823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5" name="Ellipse 54"/>
          <p:cNvSpPr/>
          <p:nvPr/>
        </p:nvSpPr>
        <p:spPr>
          <a:xfrm>
            <a:off x="1849212" y="2567343"/>
            <a:ext cx="162635" cy="16263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7" name="Connecteur droit 56"/>
          <p:cNvCxnSpPr/>
          <p:nvPr/>
        </p:nvCxnSpPr>
        <p:spPr>
          <a:xfrm>
            <a:off x="4044722" y="2366719"/>
            <a:ext cx="236893" cy="0"/>
          </a:xfrm>
          <a:prstGeom prst="line">
            <a:avLst/>
          </a:prstGeom>
          <a:ln w="6350" cmpd="sng">
            <a:solidFill>
              <a:srgbClr val="EFEF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 flipV="1">
            <a:off x="4148243" y="2215128"/>
            <a:ext cx="12459" cy="2020537"/>
          </a:xfrm>
          <a:prstGeom prst="line">
            <a:avLst/>
          </a:prstGeom>
          <a:ln w="6350" cmpd="sng">
            <a:solidFill>
              <a:srgbClr val="EFEF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lipse 58"/>
          <p:cNvSpPr/>
          <p:nvPr/>
        </p:nvSpPr>
        <p:spPr>
          <a:xfrm>
            <a:off x="4115791" y="2321808"/>
            <a:ext cx="89823" cy="89823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0" name="Ellipse 59"/>
          <p:cNvSpPr/>
          <p:nvPr/>
        </p:nvSpPr>
        <p:spPr>
          <a:xfrm>
            <a:off x="4080973" y="2287184"/>
            <a:ext cx="162635" cy="16263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63" name="Connecteur droit 62"/>
          <p:cNvCxnSpPr/>
          <p:nvPr/>
        </p:nvCxnSpPr>
        <p:spPr>
          <a:xfrm>
            <a:off x="6082267" y="1846661"/>
            <a:ext cx="236893" cy="0"/>
          </a:xfrm>
          <a:prstGeom prst="line">
            <a:avLst/>
          </a:prstGeom>
          <a:ln w="6350" cmpd="sng">
            <a:solidFill>
              <a:srgbClr val="EFEF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 flipH="1" flipV="1">
            <a:off x="6205743" y="1695071"/>
            <a:ext cx="23642" cy="2540594"/>
          </a:xfrm>
          <a:prstGeom prst="line">
            <a:avLst/>
          </a:prstGeom>
          <a:ln w="6350" cmpd="sng">
            <a:solidFill>
              <a:srgbClr val="EFEF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Ellipse 64"/>
          <p:cNvSpPr/>
          <p:nvPr/>
        </p:nvSpPr>
        <p:spPr>
          <a:xfrm>
            <a:off x="6160832" y="1801750"/>
            <a:ext cx="89823" cy="89823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6" name="Ellipse 65"/>
          <p:cNvSpPr/>
          <p:nvPr/>
        </p:nvSpPr>
        <p:spPr>
          <a:xfrm>
            <a:off x="6126014" y="1767126"/>
            <a:ext cx="162635" cy="16263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176602" y="1408621"/>
            <a:ext cx="1886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THE TRADE</a:t>
            </a:r>
            <a:endParaRPr lang="fr-FR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fr-FR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REVOLUTION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2172391" y="3013637"/>
            <a:ext cx="18285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The industrial revolution leads to the development of cities in need of infrastructure for the sake of people’s’ hygiene and health: Water and sanitation networks are built over great distances, access to safe water is provided, and modern waste collection is invented.</a:t>
            </a:r>
            <a:endParaRPr lang="fr-FR" sz="900" i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403392" y="3012675"/>
            <a:ext cx="17394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After the war, big cities and suburbs increase their needs in water supply demand to provide a healthy water 24/7 for more people, to treat urban and industrial waste water, to collect but also store and incinerate increasing waste quantities.</a:t>
            </a:r>
            <a:endParaRPr lang="fr-FR" sz="800" i="1" dirty="0">
              <a:solidFill>
                <a:schemeClr val="bg1"/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6477838" y="3013637"/>
            <a:ext cx="17743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At the dawn of the 21</a:t>
            </a:r>
            <a:r>
              <a:rPr lang="en-US" sz="800" i="1" baseline="30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st</a:t>
            </a:r>
            <a:r>
              <a:rPr lang="en-US" sz="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century, </a:t>
            </a:r>
            <a:br>
              <a:rPr lang="en-US" sz="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 new chapter begins at the Rio Earth Summit. </a:t>
            </a:r>
            <a:br>
              <a:rPr lang="en-US" sz="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World leaders make the protection of the earth a priority. </a:t>
            </a:r>
          </a:p>
          <a:p>
            <a:r>
              <a:rPr lang="en-US" sz="800" i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Cities and industries are seeking new solutions to face resource scarcity.</a:t>
            </a:r>
          </a:p>
        </p:txBody>
      </p:sp>
      <p:pic>
        <p:nvPicPr>
          <p:cNvPr id="44" name="Image 4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7716" y="2361143"/>
            <a:ext cx="774124" cy="580088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21"/>
          <a:stretch/>
        </p:blipFill>
        <p:spPr>
          <a:xfrm>
            <a:off x="3101569" y="2364232"/>
            <a:ext cx="764580" cy="578101"/>
          </a:xfrm>
          <a:prstGeom prst="rect">
            <a:avLst/>
          </a:prstGeom>
        </p:spPr>
      </p:pic>
      <p:pic>
        <p:nvPicPr>
          <p:cNvPr id="1026" name="Picture 2" descr="Résultat de recherche d'images pour &quot;inauguration du canal de suez 17 novembre 1869&quot;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686" y="2348584"/>
            <a:ext cx="1483457" cy="59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4283" y="2335656"/>
            <a:ext cx="866615" cy="593920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7772" y="2336751"/>
            <a:ext cx="860277" cy="574401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7310" y="2335656"/>
            <a:ext cx="799397" cy="59954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043" y="2337021"/>
            <a:ext cx="465242" cy="60421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9159" y="2344009"/>
            <a:ext cx="888479" cy="58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010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2998877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9" name="Image 28" descr="Fond_Suez_5.pdf"/>
          <p:cNvPicPr>
            <a:picLocks noChangeAspect="1"/>
          </p:cNvPicPr>
          <p:nvPr/>
        </p:nvPicPr>
        <p:blipFill rotWithShape="1">
          <a:blip r:embed="rId3" cstate="screen">
            <a:lum bright="70000" contrast="-70000"/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951" r="68544" b="12090"/>
          <a:stretch/>
        </p:blipFill>
        <p:spPr>
          <a:xfrm>
            <a:off x="2592" y="-172620"/>
            <a:ext cx="2998877" cy="5316120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2999309" y="0"/>
            <a:ext cx="6144691" cy="5143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2" name="Connecteur droit 41"/>
          <p:cNvCxnSpPr/>
          <p:nvPr/>
        </p:nvCxnSpPr>
        <p:spPr>
          <a:xfrm>
            <a:off x="762733" y="2172753"/>
            <a:ext cx="453240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H="1">
            <a:off x="707901" y="2172753"/>
            <a:ext cx="1592" cy="774749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772161" y="3832493"/>
            <a:ext cx="2212933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215973" y="1099524"/>
            <a:ext cx="826658" cy="288538"/>
          </a:xfrm>
          <a:prstGeom prst="rect">
            <a:avLst/>
          </a:prstGeom>
          <a:solidFill>
            <a:srgbClr val="01002F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17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SUEZ,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215973" y="1099524"/>
            <a:ext cx="766089" cy="288538"/>
          </a:xfrm>
          <a:prstGeom prst="rect">
            <a:avLst/>
          </a:prstGeom>
          <a:solidFill>
            <a:schemeClr val="bg1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170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SUEZ</a:t>
            </a:r>
          </a:p>
        </p:txBody>
      </p:sp>
      <p:cxnSp>
        <p:nvCxnSpPr>
          <p:cNvPr id="49" name="Connecteur droit 48"/>
          <p:cNvCxnSpPr/>
          <p:nvPr/>
        </p:nvCxnSpPr>
        <p:spPr>
          <a:xfrm>
            <a:off x="924561" y="3984893"/>
            <a:ext cx="2212933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flipV="1">
            <a:off x="2974308" y="3983299"/>
            <a:ext cx="552442" cy="1594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rot="5400000" flipH="1" flipV="1">
            <a:off x="3080847" y="3984099"/>
            <a:ext cx="353148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923549" y="1554051"/>
            <a:ext cx="1012" cy="2440393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>
            <a:off x="921244" y="1554051"/>
            <a:ext cx="453240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1215973" y="1343054"/>
            <a:ext cx="1779587" cy="380871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250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activities</a:t>
            </a:r>
          </a:p>
        </p:txBody>
      </p:sp>
      <p:sp>
        <p:nvSpPr>
          <p:cNvPr id="4" name="Ellipse 3"/>
          <p:cNvSpPr/>
          <p:nvPr/>
        </p:nvSpPr>
        <p:spPr>
          <a:xfrm>
            <a:off x="3208540" y="3944388"/>
            <a:ext cx="89823" cy="89823"/>
          </a:xfrm>
          <a:prstGeom prst="ellipse">
            <a:avLst/>
          </a:prstGeom>
          <a:solidFill>
            <a:srgbClr val="000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3173722" y="3906589"/>
            <a:ext cx="162635" cy="162635"/>
          </a:xfrm>
          <a:prstGeom prst="ellipse">
            <a:avLst/>
          </a:prstGeom>
          <a:noFill/>
          <a:ln>
            <a:solidFill>
              <a:srgbClr val="000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165858" y="1351006"/>
            <a:ext cx="1779587" cy="380871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2500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at a glance</a:t>
            </a:r>
          </a:p>
        </p:txBody>
      </p:sp>
      <p:sp>
        <p:nvSpPr>
          <p:cNvPr id="2" name="Rectangle 1"/>
          <p:cNvSpPr/>
          <p:nvPr/>
        </p:nvSpPr>
        <p:spPr>
          <a:xfrm>
            <a:off x="1127405" y="1743201"/>
            <a:ext cx="19317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 world leader in the smart and sustainable management </a:t>
            </a:r>
            <a:br>
              <a:rPr lang="en-U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of resources, </a:t>
            </a:r>
            <a:br>
              <a:rPr lang="en-U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we help cities and industries optimize water management, recycling and waste recovery.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5300995" y="4814312"/>
            <a:ext cx="3843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consolidated figures including GE Water &amp; Process Technologies as of December 31, 2016</a:t>
            </a:r>
          </a:p>
          <a:p>
            <a:r>
              <a:rPr lang="en-US" sz="700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*data as of 31/12/2016 without GE Water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3449159" y="146648"/>
            <a:ext cx="1369597" cy="1407527"/>
          </a:xfrm>
          <a:prstGeom prst="rect">
            <a:avLst/>
          </a:prstGeom>
          <a:solidFill>
            <a:srgbClr val="AADD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employees</a:t>
            </a:r>
          </a:p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algn="ctr"/>
            <a:endParaRPr lang="en-US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over 90,000 </a:t>
            </a:r>
            <a:br>
              <a:rPr lang="en-US" sz="16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endParaRPr lang="en-US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903490" y="146648"/>
            <a:ext cx="1282046" cy="1407527"/>
          </a:xfrm>
          <a:prstGeom prst="rect">
            <a:avLst/>
          </a:prstGeom>
          <a:solidFill>
            <a:srgbClr val="AADD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operating on</a:t>
            </a:r>
          </a:p>
          <a:p>
            <a:pPr algn="ctr"/>
            <a:endParaRPr lang="en-US" sz="1200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5 continents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289839" y="138695"/>
            <a:ext cx="1282046" cy="1407527"/>
          </a:xfrm>
          <a:prstGeom prst="rect">
            <a:avLst/>
          </a:prstGeom>
          <a:solidFill>
            <a:srgbClr val="AADD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industrial and business </a:t>
            </a:r>
          </a:p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customers </a:t>
            </a:r>
          </a:p>
          <a:p>
            <a:pPr algn="ctr"/>
            <a:endParaRPr lang="en-US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over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450,000 </a:t>
            </a:r>
          </a:p>
          <a:p>
            <a:pPr algn="ctr"/>
            <a:endParaRPr lang="en-US" sz="1200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652633" y="146648"/>
            <a:ext cx="1282046" cy="1407527"/>
          </a:xfrm>
          <a:prstGeom prst="rect">
            <a:avLst/>
          </a:prstGeom>
          <a:solidFill>
            <a:srgbClr val="AADD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turnover in 2016*</a:t>
            </a:r>
          </a:p>
          <a:p>
            <a:pPr algn="ctr"/>
            <a:endParaRPr lang="en-US" sz="1200" baseline="30000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€15.3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billion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895948" y="1663708"/>
            <a:ext cx="1282046" cy="1397837"/>
          </a:xfrm>
          <a:prstGeom prst="rect">
            <a:avLst/>
          </a:prstGeom>
          <a:noFill/>
          <a:ln>
            <a:solidFill>
              <a:srgbClr val="ABDD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drinking water distributed</a:t>
            </a:r>
          </a:p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(worldwide)* </a:t>
            </a:r>
          </a:p>
          <a:p>
            <a:pPr algn="ctr"/>
            <a:endParaRPr lang="en-US" sz="1100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12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algn="ctr"/>
            <a:r>
              <a:rPr lang="en-US" sz="12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3,162 million cubic meters </a:t>
            </a:r>
            <a:br>
              <a:rPr lang="en-US" sz="12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1200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3440660" y="1654018"/>
            <a:ext cx="1355612" cy="1407527"/>
          </a:xfrm>
          <a:prstGeom prst="rect">
            <a:avLst/>
          </a:prstGeom>
          <a:noFill/>
          <a:ln>
            <a:solidFill>
              <a:srgbClr val="ABDD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drinking water produced (worldwide)* </a:t>
            </a:r>
          </a:p>
          <a:p>
            <a:pPr algn="ctr"/>
            <a:endParaRPr lang="en-US" sz="1100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sz="1200" b="1" dirty="0">
              <a:solidFill>
                <a:srgbClr val="AADD1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5.3 billion </a:t>
            </a:r>
          </a:p>
          <a:p>
            <a:pPr algn="ctr"/>
            <a:r>
              <a:rPr lang="en-US" sz="12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cubic meters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289839" y="1669467"/>
            <a:ext cx="1282046" cy="1392078"/>
          </a:xfrm>
          <a:prstGeom prst="rect">
            <a:avLst/>
          </a:prstGeom>
          <a:noFill/>
          <a:ln>
            <a:solidFill>
              <a:srgbClr val="ABDD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waste water recycled</a:t>
            </a:r>
          </a:p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(worldwide)*</a:t>
            </a:r>
          </a:p>
          <a:p>
            <a:pPr algn="ctr"/>
            <a:endParaRPr lang="en-US" sz="1200" b="1" dirty="0">
              <a:solidFill>
                <a:srgbClr val="AADD1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sz="1200" b="1" dirty="0">
              <a:solidFill>
                <a:srgbClr val="AADD1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882 million cubic meters </a:t>
            </a:r>
            <a:br>
              <a:rPr lang="en-US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1200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52633" y="1677421"/>
            <a:ext cx="1282046" cy="1384124"/>
          </a:xfrm>
          <a:prstGeom prst="rect">
            <a:avLst/>
          </a:prstGeom>
          <a:noFill/>
          <a:ln>
            <a:solidFill>
              <a:srgbClr val="ABDD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wastewater depolluted</a:t>
            </a:r>
          </a:p>
          <a:p>
            <a:pPr algn="ctr"/>
            <a:r>
              <a:rPr lang="en-US" sz="12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(worldwide)*</a:t>
            </a:r>
          </a:p>
          <a:p>
            <a:pPr algn="ctr"/>
            <a:r>
              <a:rPr lang="en-US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en-US" b="1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b="1" dirty="0">
              <a:solidFill>
                <a:srgbClr val="AADD1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92% </a:t>
            </a:r>
            <a:br>
              <a:rPr lang="en-US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1200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3440660" y="3260138"/>
            <a:ext cx="1387063" cy="1415480"/>
          </a:xfrm>
          <a:prstGeom prst="rect">
            <a:avLst/>
          </a:prstGeom>
          <a:noFill/>
          <a:ln>
            <a:solidFill>
              <a:srgbClr val="ABDD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people benefiting </a:t>
            </a:r>
            <a:b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from waste collection services* </a:t>
            </a:r>
          </a:p>
          <a:p>
            <a:pPr algn="ctr"/>
            <a:endParaRPr lang="en-US" sz="1200" b="1" dirty="0">
              <a:solidFill>
                <a:srgbClr val="AADD1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sz="1200" b="1" dirty="0">
              <a:solidFill>
                <a:srgbClr val="AADD1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34 million </a:t>
            </a:r>
            <a:br>
              <a:rPr lang="en-US" sz="12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2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people</a:t>
            </a:r>
            <a:endParaRPr lang="en-US" sz="1100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4912457" y="3260138"/>
            <a:ext cx="1282046" cy="1415480"/>
          </a:xfrm>
          <a:prstGeom prst="rect">
            <a:avLst/>
          </a:prstGeom>
          <a:noFill/>
          <a:ln>
            <a:solidFill>
              <a:srgbClr val="ABDD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waste treated*</a:t>
            </a:r>
          </a:p>
          <a:p>
            <a:pPr algn="ctr"/>
            <a:endParaRPr lang="en-US" sz="1100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algn="ctr"/>
            <a:endParaRPr lang="en-US" sz="1200" b="1" dirty="0">
              <a:solidFill>
                <a:srgbClr val="AADD1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sz="1200" b="1" dirty="0">
              <a:solidFill>
                <a:srgbClr val="AADD1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41 million </a:t>
            </a:r>
          </a:p>
          <a:p>
            <a:pPr algn="ctr"/>
            <a:r>
              <a:rPr lang="en-US" sz="1200" b="1" dirty="0" err="1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tonnes</a:t>
            </a:r>
            <a:r>
              <a:rPr lang="en-US" sz="12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br>
              <a:rPr lang="en-US" sz="12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1200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298806" y="3260138"/>
            <a:ext cx="1282046" cy="1407527"/>
          </a:xfrm>
          <a:prstGeom prst="rect">
            <a:avLst/>
          </a:prstGeom>
          <a:noFill/>
          <a:ln>
            <a:solidFill>
              <a:srgbClr val="ABDD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hazardous waste treated*</a:t>
            </a:r>
          </a:p>
          <a:p>
            <a:pPr algn="ctr"/>
            <a:endParaRPr lang="en-US" sz="1200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12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algn="ctr"/>
            <a:endParaRPr lang="en-US" sz="1200" b="1" dirty="0">
              <a:solidFill>
                <a:srgbClr val="AADD1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2.9 million</a:t>
            </a:r>
            <a:br>
              <a:rPr lang="en-US" sz="12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200" b="1" dirty="0" err="1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tonnes</a:t>
            </a:r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b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1200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661600" y="3260139"/>
            <a:ext cx="1282046" cy="1415480"/>
          </a:xfrm>
          <a:prstGeom prst="rect">
            <a:avLst/>
          </a:prstGeom>
          <a:noFill/>
          <a:ln>
            <a:solidFill>
              <a:srgbClr val="ABDD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recovered  material from sorting centers* </a:t>
            </a:r>
          </a:p>
          <a:p>
            <a:pPr algn="ctr"/>
            <a:endParaRPr lang="en-US" b="1" dirty="0">
              <a:solidFill>
                <a:srgbClr val="AADD1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sz="1200" b="1" dirty="0">
              <a:solidFill>
                <a:srgbClr val="AADD13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sz="1200" b="1" dirty="0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10.4 million </a:t>
            </a:r>
            <a:r>
              <a:rPr lang="en-US" sz="1200" b="1" dirty="0" err="1">
                <a:solidFill>
                  <a:srgbClr val="AADD13"/>
                </a:solidFill>
                <a:latin typeface="Arial" charset="0"/>
                <a:ea typeface="Arial" charset="0"/>
                <a:cs typeface="Arial" charset="0"/>
              </a:rPr>
              <a:t>tonnes</a:t>
            </a:r>
            <a: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br>
              <a:rPr lang="en-US" sz="1100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1100" dirty="0">
              <a:solidFill>
                <a:srgbClr val="0B1033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021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8633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br>
              <a:rPr lang="en-US" b="1" dirty="0">
                <a:latin typeface="Arial" charset="0"/>
                <a:ea typeface="Arial" charset="0"/>
                <a:cs typeface="Arial" charset="0"/>
              </a:rPr>
            </a:b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1303" y="184599"/>
            <a:ext cx="2723786" cy="312330"/>
          </a:xfrm>
          <a:prstGeom prst="rect">
            <a:avLst/>
          </a:prstGeom>
          <a:solidFill>
            <a:schemeClr val="bg1"/>
          </a:solidFill>
        </p:spPr>
        <p:txBody>
          <a:bodyPr wrap="square" anchor="b">
            <a:spAutoFit/>
          </a:bodyPr>
          <a:lstStyle/>
          <a:p>
            <a:pPr>
              <a:lnSpc>
                <a:spcPct val="70000"/>
              </a:lnSpc>
            </a:pPr>
            <a:r>
              <a:rPr lang="en-US" sz="2000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PPP a tool </a:t>
            </a:r>
            <a:r>
              <a:rPr lang="en-US" sz="200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to support</a:t>
            </a:r>
            <a:endParaRPr lang="en-US" sz="2000" dirty="0">
              <a:solidFill>
                <a:srgbClr val="030F4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1304" y="496929"/>
            <a:ext cx="7400664" cy="527773"/>
          </a:xfrm>
          <a:prstGeom prst="rect">
            <a:avLst/>
          </a:prstGeom>
          <a:solidFill>
            <a:srgbClr val="AADC14"/>
          </a:solidFill>
        </p:spPr>
        <p:txBody>
          <a:bodyPr wrap="square" anchor="b">
            <a:spAutoFit/>
          </a:bodyPr>
          <a:lstStyle/>
          <a:p>
            <a:pPr>
              <a:lnSpc>
                <a:spcPct val="70000"/>
              </a:lnSpc>
            </a:pPr>
            <a:r>
              <a:rPr lang="en-US" sz="2000" b="1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Complexity of the Waste Management and Treatment Process </a:t>
            </a:r>
          </a:p>
        </p:txBody>
      </p:sp>
      <p:pic>
        <p:nvPicPr>
          <p:cNvPr id="47" name="Image 1">
            <a:extLst>
              <a:ext uri="{FF2B5EF4-FFF2-40B4-BE49-F238E27FC236}">
                <a16:creationId xmlns:a16="http://schemas.microsoft.com/office/drawing/2014/main" id="{8C509DC3-9DD2-4FCE-B16C-40C2B9629A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450" y="1075445"/>
            <a:ext cx="5074801" cy="4000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4951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0" y="0"/>
            <a:ext cx="2998877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779291" y="1597956"/>
            <a:ext cx="4781006" cy="300080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18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Performance Drivers</a:t>
            </a:r>
            <a:endParaRPr lang="fr-FR" sz="1800" dirty="0">
              <a:solidFill>
                <a:srgbClr val="AADC1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779292" y="2419112"/>
            <a:ext cx="4027285" cy="313930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Governance Drivers</a:t>
            </a:r>
            <a:endParaRPr lang="fr-FR" sz="1800" dirty="0">
              <a:solidFill>
                <a:srgbClr val="AADC1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793091" y="3225908"/>
            <a:ext cx="3698070" cy="313930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Economical Drivers </a:t>
            </a:r>
            <a:endParaRPr lang="fr-FR" sz="1800" dirty="0">
              <a:solidFill>
                <a:srgbClr val="AADC1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779292" y="4114868"/>
            <a:ext cx="3897955" cy="313930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Environmental and Social Drivers </a:t>
            </a:r>
            <a:endParaRPr lang="fr-FR" sz="1800" dirty="0">
              <a:solidFill>
                <a:srgbClr val="AADC14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6" name="Connecteur droit 45"/>
          <p:cNvCxnSpPr/>
          <p:nvPr/>
        </p:nvCxnSpPr>
        <p:spPr>
          <a:xfrm flipV="1">
            <a:off x="2410555" y="1769293"/>
            <a:ext cx="340139" cy="441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 rot="5400000" flipH="1" flipV="1">
            <a:off x="2406740" y="1758001"/>
            <a:ext cx="353148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lipse 47"/>
          <p:cNvSpPr/>
          <p:nvPr/>
        </p:nvSpPr>
        <p:spPr>
          <a:xfrm>
            <a:off x="2535828" y="1716895"/>
            <a:ext cx="89823" cy="8982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Ellipse 48"/>
          <p:cNvSpPr/>
          <p:nvPr/>
        </p:nvSpPr>
        <p:spPr>
          <a:xfrm>
            <a:off x="2499615" y="1680491"/>
            <a:ext cx="162635" cy="16263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0" name="Connecteur droit 49"/>
          <p:cNvCxnSpPr/>
          <p:nvPr/>
        </p:nvCxnSpPr>
        <p:spPr>
          <a:xfrm flipV="1">
            <a:off x="2406841" y="2657684"/>
            <a:ext cx="340139" cy="441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 rot="5400000" flipH="1" flipV="1">
            <a:off x="2403026" y="2646392"/>
            <a:ext cx="353148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lipse 51"/>
          <p:cNvSpPr/>
          <p:nvPr/>
        </p:nvSpPr>
        <p:spPr>
          <a:xfrm>
            <a:off x="2530719" y="2606681"/>
            <a:ext cx="89823" cy="8982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3" name="Ellipse 52"/>
          <p:cNvSpPr/>
          <p:nvPr/>
        </p:nvSpPr>
        <p:spPr>
          <a:xfrm>
            <a:off x="2495901" y="2568882"/>
            <a:ext cx="162635" cy="16263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4" name="Connecteur droit 53"/>
          <p:cNvCxnSpPr/>
          <p:nvPr/>
        </p:nvCxnSpPr>
        <p:spPr>
          <a:xfrm flipV="1">
            <a:off x="2412813" y="3406934"/>
            <a:ext cx="340139" cy="441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 rot="5400000" flipH="1" flipV="1">
            <a:off x="2408998" y="3395642"/>
            <a:ext cx="353148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lipse 55"/>
          <p:cNvSpPr/>
          <p:nvPr/>
        </p:nvSpPr>
        <p:spPr>
          <a:xfrm>
            <a:off x="2538086" y="3355931"/>
            <a:ext cx="89823" cy="8982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0" name="Ellipse 59"/>
          <p:cNvSpPr/>
          <p:nvPr/>
        </p:nvSpPr>
        <p:spPr>
          <a:xfrm>
            <a:off x="2501873" y="3318132"/>
            <a:ext cx="162635" cy="16263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61" name="Connecteur droit 60"/>
          <p:cNvCxnSpPr/>
          <p:nvPr/>
        </p:nvCxnSpPr>
        <p:spPr>
          <a:xfrm flipV="1">
            <a:off x="2412814" y="4328692"/>
            <a:ext cx="340139" cy="441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 rot="5400000" flipH="1" flipV="1">
            <a:off x="2408999" y="4317400"/>
            <a:ext cx="353148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Ellipse 62"/>
          <p:cNvSpPr/>
          <p:nvPr/>
        </p:nvSpPr>
        <p:spPr>
          <a:xfrm>
            <a:off x="2544441" y="4279084"/>
            <a:ext cx="89823" cy="8982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4" name="Ellipse 63"/>
          <p:cNvSpPr/>
          <p:nvPr/>
        </p:nvSpPr>
        <p:spPr>
          <a:xfrm>
            <a:off x="2501874" y="4239890"/>
            <a:ext cx="162635" cy="16263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22714" y="603327"/>
            <a:ext cx="674370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62960"/>
                </a:solidFill>
                <a:latin typeface="Arial" charset="0"/>
                <a:ea typeface="Arial" charset="0"/>
                <a:cs typeface="Arial" charset="0"/>
              </a:rPr>
              <a:t>Why Public Authorities need PPPs in Waste Management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3184071" y="1885473"/>
            <a:ext cx="57297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6" indent="-171446" fontAlgn="base">
              <a:buFont typeface="Wingdings" charset="0"/>
              <a:buChar char="à"/>
            </a:pPr>
            <a:r>
              <a:rPr lang="en-US" sz="900" b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Improve the Quality waste management </a:t>
            </a: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of the Services </a:t>
            </a:r>
          </a:p>
          <a:p>
            <a:pPr marL="171446" indent="-171446" fontAlgn="base">
              <a:buFont typeface="Wingdings" charset="0"/>
              <a:buChar char="à"/>
            </a:pPr>
            <a:r>
              <a:rPr lang="en-US" sz="900" b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Limited capacity </a:t>
            </a: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for efficient management and innovation which results in risks.</a:t>
            </a:r>
            <a:endParaRPr lang="fr-FR" sz="900" dirty="0">
              <a:solidFill>
                <a:srgbClr val="00043C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184070" y="2726413"/>
            <a:ext cx="5682343" cy="36933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Identify a responsible body with precise duties and charges</a:t>
            </a:r>
          </a:p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Transparency</a:t>
            </a: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fr-FR" sz="900" dirty="0">
              <a:solidFill>
                <a:srgbClr val="00043C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184070" y="3564718"/>
            <a:ext cx="5682344" cy="50782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171446" indent="-171446" fontAlgn="base">
              <a:buFont typeface="Wingdings" charset="0"/>
              <a:buChar char="à"/>
            </a:pPr>
            <a:r>
              <a:rPr lang="en-US" sz="900" b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Discrepancy</a:t>
            </a: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between limited revenues and strong financing needs </a:t>
            </a:r>
          </a:p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Including a private partner increases the credibility of their loan demands</a:t>
            </a:r>
          </a:p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Difficulties in getting access to international finance 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184070" y="4474580"/>
            <a:ext cx="5682343" cy="36933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Infrastructure in need of capital improvements to meet </a:t>
            </a:r>
            <a:r>
              <a:rPr lang="en-US" sz="900" b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environmental compliance issues</a:t>
            </a:r>
          </a:p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Difficulty in complying with </a:t>
            </a:r>
            <a:r>
              <a:rPr lang="en-US" sz="900" b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regulatory standards</a:t>
            </a: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..</a:t>
            </a:r>
            <a:endParaRPr lang="fr-FR" sz="900" dirty="0">
              <a:solidFill>
                <a:srgbClr val="00043C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3" name="Image 32" descr="element circulaire_selection6 (glissé(e)s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79400" y="-279400"/>
            <a:ext cx="2311400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627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 descr="Fond_Suez_5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951" r="4085" b="12090"/>
          <a:stretch/>
        </p:blipFill>
        <p:spPr>
          <a:xfrm>
            <a:off x="-1" y="-172619"/>
            <a:ext cx="9144001" cy="53161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99309" y="1"/>
            <a:ext cx="6144691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772160" y="2172753"/>
            <a:ext cx="453240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779007" y="2176917"/>
            <a:ext cx="7620" cy="2241615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772160" y="4418532"/>
            <a:ext cx="2212933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219289" y="1870626"/>
            <a:ext cx="1622556" cy="356249"/>
          </a:xfrm>
          <a:prstGeom prst="rect">
            <a:avLst/>
          </a:prstGeom>
          <a:solidFill>
            <a:srgbClr val="030F40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Contracts</a:t>
            </a:r>
          </a:p>
        </p:txBody>
      </p:sp>
      <p:sp>
        <p:nvSpPr>
          <p:cNvPr id="8" name="Rectangle 7"/>
          <p:cNvSpPr/>
          <p:nvPr/>
        </p:nvSpPr>
        <p:spPr>
          <a:xfrm>
            <a:off x="1219289" y="2153816"/>
            <a:ext cx="2162760" cy="710642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19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to improve </a:t>
            </a:r>
            <a:br>
              <a:rPr lang="en-US" sz="19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9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clients</a:t>
            </a:r>
          </a:p>
          <a:p>
            <a:pPr>
              <a:lnSpc>
                <a:spcPct val="70000"/>
              </a:lnSpc>
            </a:pPr>
            <a:r>
              <a:rPr lang="en-US" sz="19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performance</a:t>
            </a:r>
          </a:p>
        </p:txBody>
      </p:sp>
      <p:cxnSp>
        <p:nvCxnSpPr>
          <p:cNvPr id="19" name="Connecteur droit 18"/>
          <p:cNvCxnSpPr/>
          <p:nvPr/>
        </p:nvCxnSpPr>
        <p:spPr>
          <a:xfrm>
            <a:off x="2991554" y="4418530"/>
            <a:ext cx="309445" cy="0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219289" y="1509177"/>
            <a:ext cx="1644998" cy="367343"/>
          </a:xfrm>
          <a:prstGeom prst="rect">
            <a:avLst/>
          </a:prstGeom>
          <a:solidFill>
            <a:srgbClr val="030F40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25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Range of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3137557" y="4214189"/>
            <a:ext cx="4418" cy="401983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3099870" y="4379570"/>
            <a:ext cx="89823" cy="8982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3063465" y="4347417"/>
            <a:ext cx="162635" cy="16263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68" name="Groupe 2">
            <a:extLst>
              <a:ext uri="{FF2B5EF4-FFF2-40B4-BE49-F238E27FC236}">
                <a16:creationId xmlns:a16="http://schemas.microsoft.com/office/drawing/2014/main" id="{B69F9F43-5760-443A-ABB8-8731FE208017}"/>
              </a:ext>
            </a:extLst>
          </p:cNvPr>
          <p:cNvGrpSpPr>
            <a:grpSpLocks/>
          </p:cNvGrpSpPr>
          <p:nvPr/>
        </p:nvGrpSpPr>
        <p:grpSpPr bwMode="auto">
          <a:xfrm>
            <a:off x="2939119" y="1038475"/>
            <a:ext cx="6059212" cy="3421368"/>
            <a:chOff x="295639" y="1935579"/>
            <a:chExt cx="7617996" cy="4272241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454FACE-630D-48D1-AA44-6DF0E67891BA}"/>
                </a:ext>
              </a:extLst>
            </p:cNvPr>
            <p:cNvSpPr/>
            <p:nvPr/>
          </p:nvSpPr>
          <p:spPr bwMode="auto">
            <a:xfrm>
              <a:off x="2573340" y="2060575"/>
              <a:ext cx="3267981" cy="3890863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63500">
                <a:schemeClr val="accent3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lIns="0" tIns="0" rIns="0" bIns="0"/>
            <a:lstStyle/>
            <a:p>
              <a:pPr eaLnBrk="0" hangingPunct="0">
                <a:spcAft>
                  <a:spcPct val="50000"/>
                </a:spcAft>
                <a:buClr>
                  <a:schemeClr val="hlink"/>
                </a:buClr>
                <a:buFont typeface="Wingdings 2" pitchFamily="18" charset="2"/>
                <a:buChar char=""/>
                <a:defRPr/>
              </a:pPr>
              <a:endParaRPr lang="fr-FR" sz="825" b="1">
                <a:latin typeface="Arial" charset="0"/>
              </a:endParaRPr>
            </a:p>
          </p:txBody>
        </p:sp>
        <p:sp>
          <p:nvSpPr>
            <p:cNvPr id="80" name="Rectangle à coins arrondis 6">
              <a:extLst>
                <a:ext uri="{FF2B5EF4-FFF2-40B4-BE49-F238E27FC236}">
                  <a16:creationId xmlns:a16="http://schemas.microsoft.com/office/drawing/2014/main" id="{CC5DF2F3-29CD-4D45-80CF-5AF886EEE5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956" y="5524536"/>
              <a:ext cx="3136055" cy="36424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defTabSz="692726">
                <a:defRPr/>
              </a:pPr>
              <a:r>
                <a:rPr lang="en-US" sz="788" b="1" dirty="0">
                  <a:solidFill>
                    <a:schemeClr val="bg1"/>
                  </a:solidFill>
                  <a:latin typeface="Verdana"/>
                  <a:ea typeface="ＭＳ Ｐゴシック" charset="-128"/>
                  <a:cs typeface="ＭＳ Ｐゴシック" charset="-128"/>
                </a:rPr>
                <a:t>Public-Private Partnership (PPP)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B7D0677F-5EB8-4F11-B0AA-0FF48DF175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487" y="4819828"/>
              <a:ext cx="1398126" cy="303292"/>
            </a:xfrm>
            <a:prstGeom prst="rect">
              <a:avLst/>
            </a:prstGeom>
            <a:solidFill>
              <a:schemeClr val="accent2">
                <a:alpha val="24000"/>
              </a:schemeClr>
            </a:solidFill>
            <a:ln w="2540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92726">
                <a:defRPr/>
              </a:pPr>
              <a:r>
                <a:rPr lang="en-US" sz="788" dirty="0">
                  <a:solidFill>
                    <a:schemeClr val="bg1"/>
                  </a:solidFill>
                  <a:latin typeface="Verdana"/>
                  <a:ea typeface="ＭＳ Ｐゴシック" charset="-128"/>
                  <a:cs typeface="ＭＳ Ｐゴシック" charset="-128"/>
                </a:rPr>
                <a:t>Consulting engineering</a:t>
              </a:r>
            </a:p>
          </p:txBody>
        </p:sp>
        <p:sp>
          <p:nvSpPr>
            <p:cNvPr id="82" name="Rectangle à coins arrondis 7">
              <a:extLst>
                <a:ext uri="{FF2B5EF4-FFF2-40B4-BE49-F238E27FC236}">
                  <a16:creationId xmlns:a16="http://schemas.microsoft.com/office/drawing/2014/main" id="{0A698B15-BE5D-4E8D-B812-46641665A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9642" y="5524536"/>
              <a:ext cx="1184066" cy="346407"/>
            </a:xfrm>
            <a:prstGeom prst="roundRect">
              <a:avLst>
                <a:gd name="adj" fmla="val 16667"/>
              </a:avLst>
            </a:prstGeom>
            <a:solidFill>
              <a:srgbClr val="F57E26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defTabSz="692726">
                <a:defRPr/>
              </a:pPr>
              <a:r>
                <a:rPr lang="en-US" sz="788" b="1" dirty="0">
                  <a:solidFill>
                    <a:schemeClr val="bg1"/>
                  </a:solidFill>
                  <a:latin typeface="Verdana"/>
                  <a:ea typeface="ＭＳ Ｐゴシック" charset="-128"/>
                  <a:cs typeface="ＭＳ Ｐゴシック" charset="-128"/>
                </a:rPr>
                <a:t>Asset ownership</a:t>
              </a:r>
            </a:p>
          </p:txBody>
        </p:sp>
        <p:sp>
          <p:nvSpPr>
            <p:cNvPr id="83" name="Rectangle 9">
              <a:extLst>
                <a:ext uri="{FF2B5EF4-FFF2-40B4-BE49-F238E27FC236}">
                  <a16:creationId xmlns:a16="http://schemas.microsoft.com/office/drawing/2014/main" id="{A870FA2C-B94F-4B34-80DA-2E8F5FBB5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487" y="5176642"/>
              <a:ext cx="1398126" cy="301805"/>
            </a:xfrm>
            <a:prstGeom prst="rect">
              <a:avLst/>
            </a:prstGeom>
            <a:solidFill>
              <a:schemeClr val="accent2">
                <a:alpha val="24000"/>
              </a:schemeClr>
            </a:solidFill>
            <a:ln w="25400" cap="flat" cmpd="sng" algn="ctr">
              <a:solidFill>
                <a:schemeClr val="accent6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92726">
                <a:defRPr/>
              </a:pPr>
              <a:r>
                <a:rPr lang="en-US" sz="788" dirty="0">
                  <a:solidFill>
                    <a:schemeClr val="bg1"/>
                  </a:solidFill>
                  <a:latin typeface="Verdana"/>
                  <a:ea typeface="ＭＳ Ｐゴシック" charset="-128"/>
                  <a:cs typeface="ＭＳ Ｐゴシック" charset="-128"/>
                </a:rPr>
                <a:t>Technical assistance</a:t>
              </a:r>
            </a:p>
          </p:txBody>
        </p:sp>
        <p:sp>
          <p:nvSpPr>
            <p:cNvPr id="84" name="Rectangle 11">
              <a:extLst>
                <a:ext uri="{FF2B5EF4-FFF2-40B4-BE49-F238E27FC236}">
                  <a16:creationId xmlns:a16="http://schemas.microsoft.com/office/drawing/2014/main" id="{DB7D7E80-E233-4A7D-AB5E-8044CFA15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956" y="4415438"/>
              <a:ext cx="1480458" cy="279505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92726">
                <a:defRPr/>
              </a:pPr>
              <a:r>
                <a:rPr lang="en-US" sz="788" dirty="0">
                  <a:solidFill>
                    <a:srgbClr val="000000"/>
                  </a:solidFill>
                  <a:latin typeface="Verdana"/>
                  <a:ea typeface="ＭＳ Ｐゴシック" charset="-128"/>
                  <a:cs typeface="ＭＳ Ｐゴシック" charset="-128"/>
                </a:rPr>
                <a:t>Management contract</a:t>
              </a:r>
            </a:p>
          </p:txBody>
        </p:sp>
        <p:sp>
          <p:nvSpPr>
            <p:cNvPr id="85" name="Rectangle 12">
              <a:extLst>
                <a:ext uri="{FF2B5EF4-FFF2-40B4-BE49-F238E27FC236}">
                  <a16:creationId xmlns:a16="http://schemas.microsoft.com/office/drawing/2014/main" id="{AFAD038A-27B1-4010-A2DA-7A645BE2E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1550" y="3999155"/>
              <a:ext cx="1728947" cy="280991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92726">
                <a:defRPr/>
              </a:pPr>
              <a:r>
                <a:rPr lang="en-US" sz="788" dirty="0">
                  <a:solidFill>
                    <a:srgbClr val="000000"/>
                  </a:solidFill>
                  <a:latin typeface="Verdana"/>
                  <a:ea typeface="ＭＳ Ｐゴシック" charset="-128"/>
                  <a:cs typeface="ＭＳ Ｐゴシック" charset="-128"/>
                </a:rPr>
                <a:t>Operation &amp; Maintenance (O&amp;M)contract</a:t>
              </a:r>
            </a:p>
          </p:txBody>
        </p:sp>
        <p:sp>
          <p:nvSpPr>
            <p:cNvPr id="86" name="Rectangle 13">
              <a:extLst>
                <a:ext uri="{FF2B5EF4-FFF2-40B4-BE49-F238E27FC236}">
                  <a16:creationId xmlns:a16="http://schemas.microsoft.com/office/drawing/2014/main" id="{4E420DEF-0E58-4BC6-AC93-F83316A43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9814" y="2732464"/>
              <a:ext cx="1481954" cy="280991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  <a:ln w="2540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92726">
                <a:defRPr/>
              </a:pPr>
              <a:r>
                <a:rPr lang="en-US" sz="788" dirty="0">
                  <a:solidFill>
                    <a:srgbClr val="000000"/>
                  </a:solidFill>
                  <a:latin typeface="Verdana"/>
                  <a:ea typeface="ＭＳ Ｐゴシック" charset="-128"/>
                  <a:cs typeface="ＭＳ Ｐゴシック" charset="-128"/>
                </a:rPr>
                <a:t>Lease / affermage</a:t>
              </a:r>
            </a:p>
            <a:p>
              <a:pPr algn="ctr" defTabSz="692726">
                <a:defRPr/>
              </a:pPr>
              <a:r>
                <a:rPr lang="en-US" sz="788" dirty="0">
                  <a:solidFill>
                    <a:srgbClr val="000000"/>
                  </a:solidFill>
                  <a:latin typeface="Verdana"/>
                  <a:ea typeface="ＭＳ Ｐゴシック" charset="-128"/>
                  <a:cs typeface="ＭＳ Ｐゴシック" charset="-128"/>
                </a:rPr>
                <a:t>contract</a:t>
              </a:r>
            </a:p>
          </p:txBody>
        </p:sp>
        <p:sp>
          <p:nvSpPr>
            <p:cNvPr id="87" name="Rectangle 14">
              <a:extLst>
                <a:ext uri="{FF2B5EF4-FFF2-40B4-BE49-F238E27FC236}">
                  <a16:creationId xmlns:a16="http://schemas.microsoft.com/office/drawing/2014/main" id="{FE578039-840E-4EDC-B4CD-594C108C7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0156" y="2381597"/>
              <a:ext cx="1481954" cy="280991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  <a:ln w="2540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692726">
                <a:defRPr/>
              </a:pPr>
              <a:r>
                <a:rPr lang="en-US" sz="788" dirty="0">
                  <a:solidFill>
                    <a:srgbClr val="000000"/>
                  </a:solidFill>
                  <a:latin typeface="Verdana"/>
                  <a:ea typeface="ＭＳ Ｐゴシック" charset="-128"/>
                  <a:cs typeface="ＭＳ Ｐゴシック" charset="-128"/>
                </a:rPr>
                <a:t>Concession contract*</a:t>
              </a:r>
            </a:p>
          </p:txBody>
        </p:sp>
        <p:sp>
          <p:nvSpPr>
            <p:cNvPr id="88" name="Rectangle 15">
              <a:extLst>
                <a:ext uri="{FF2B5EF4-FFF2-40B4-BE49-F238E27FC236}">
                  <a16:creationId xmlns:a16="http://schemas.microsoft.com/office/drawing/2014/main" id="{46845885-8971-4E1F-A740-B1824874A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3053" y="2064924"/>
              <a:ext cx="1140656" cy="359788"/>
            </a:xfrm>
            <a:prstGeom prst="rect">
              <a:avLst/>
            </a:prstGeom>
            <a:solidFill>
              <a:srgbClr val="F57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 defTabSz="691754">
                <a:defRPr/>
              </a:pPr>
              <a:r>
                <a:rPr lang="en-US" sz="788">
                  <a:solidFill>
                    <a:srgbClr val="000000"/>
                  </a:solidFill>
                  <a:latin typeface="Verdana" pitchFamily="34" charset="0"/>
                  <a:ea typeface="MS PGothic" pitchFamily="34" charset="-128"/>
                </a:rPr>
                <a:t>Privatization</a:t>
              </a:r>
            </a:p>
          </p:txBody>
        </p:sp>
        <p:sp>
          <p:nvSpPr>
            <p:cNvPr id="89" name="Rectangle 23">
              <a:extLst>
                <a:ext uri="{FF2B5EF4-FFF2-40B4-BE49-F238E27FC236}">
                  <a16:creationId xmlns:a16="http://schemas.microsoft.com/office/drawing/2014/main" id="{935DF186-0F0A-4B27-B945-A1A07BD00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9131" y="3554623"/>
              <a:ext cx="1483451" cy="280992"/>
            </a:xfrm>
            <a:prstGeom prst="rect">
              <a:avLst/>
            </a:prstGeom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 defTabSz="692726">
                <a:defRPr/>
              </a:pPr>
              <a:r>
                <a:rPr lang="en-US" sz="788" dirty="0">
                  <a:solidFill>
                    <a:srgbClr val="000000"/>
                  </a:solidFill>
                  <a:latin typeface="Verdana"/>
                  <a:ea typeface="ＭＳ Ｐゴシック" charset="-128"/>
                  <a:cs typeface="ＭＳ Ｐゴシック" charset="-128"/>
                </a:rPr>
                <a:t>DBO contract</a:t>
              </a:r>
            </a:p>
          </p:txBody>
        </p:sp>
        <p:sp>
          <p:nvSpPr>
            <p:cNvPr id="90" name="Rectangle 24">
              <a:extLst>
                <a:ext uri="{FF2B5EF4-FFF2-40B4-BE49-F238E27FC236}">
                  <a16:creationId xmlns:a16="http://schemas.microsoft.com/office/drawing/2014/main" id="{4CA8EF21-F11C-4F6F-804A-7A37ED1E2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9473" y="3202270"/>
              <a:ext cx="1480457" cy="279505"/>
            </a:xfrm>
            <a:prstGeom prst="rect">
              <a:avLst/>
            </a:prstGeom>
            <a:ln w="254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 defTabSz="692726">
                <a:defRPr/>
              </a:pPr>
              <a:r>
                <a:rPr lang="en-US" sz="788" dirty="0">
                  <a:solidFill>
                    <a:srgbClr val="000000"/>
                  </a:solidFill>
                  <a:latin typeface="Verdana"/>
                  <a:ea typeface="ＭＳ Ｐゴシック" charset="-128"/>
                  <a:cs typeface="ＭＳ Ｐゴシック" charset="-128"/>
                </a:rPr>
                <a:t>BOT / DBFO / </a:t>
              </a:r>
            </a:p>
            <a:p>
              <a:pPr algn="ctr" defTabSz="692726">
                <a:defRPr/>
              </a:pPr>
              <a:r>
                <a:rPr lang="en-US" sz="788" dirty="0">
                  <a:solidFill>
                    <a:srgbClr val="000000"/>
                  </a:solidFill>
                  <a:latin typeface="Verdana"/>
                  <a:ea typeface="ＭＳ Ｐゴシック" charset="-128"/>
                  <a:cs typeface="ＭＳ Ｐゴシック" charset="-128"/>
                </a:rPr>
                <a:t>PFI contracts</a:t>
              </a:r>
            </a:p>
          </p:txBody>
        </p:sp>
        <p:cxnSp>
          <p:nvCxnSpPr>
            <p:cNvPr id="91" name="Connecteur droit avec flèche 16">
              <a:extLst>
                <a:ext uri="{FF2B5EF4-FFF2-40B4-BE49-F238E27FC236}">
                  <a16:creationId xmlns:a16="http://schemas.microsoft.com/office/drawing/2014/main" id="{0D884B05-1930-4CA4-9B79-25C90C9C8FA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025525" y="5963926"/>
              <a:ext cx="6807409" cy="5791"/>
            </a:xfrm>
            <a:prstGeom prst="straightConnector1">
              <a:avLst/>
            </a:prstGeom>
            <a:noFill/>
            <a:ln w="38100">
              <a:solidFill>
                <a:srgbClr val="A4C30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Connecteur droit avec flèche 20">
              <a:extLst>
                <a:ext uri="{FF2B5EF4-FFF2-40B4-BE49-F238E27FC236}">
                  <a16:creationId xmlns:a16="http://schemas.microsoft.com/office/drawing/2014/main" id="{13522588-B1D1-4F91-8662-9D19E9D560B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025525" y="2065337"/>
              <a:ext cx="0" cy="3898589"/>
            </a:xfrm>
            <a:prstGeom prst="straightConnector1">
              <a:avLst/>
            </a:prstGeom>
            <a:noFill/>
            <a:ln w="38100">
              <a:solidFill>
                <a:srgbClr val="A4C30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3" name="Rectangle 30">
              <a:extLst>
                <a:ext uri="{FF2B5EF4-FFF2-40B4-BE49-F238E27FC236}">
                  <a16:creationId xmlns:a16="http://schemas.microsoft.com/office/drawing/2014/main" id="{9618E93E-A3D8-46AE-8121-48B3E1F87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1549" y="5969067"/>
              <a:ext cx="5702086" cy="238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273" tIns="34637" rIns="69273" bIns="34637">
              <a:spAutoFit/>
            </a:bodyPr>
            <a:lstStyle/>
            <a:p>
              <a:pPr algn="ctr" defTabSz="691754">
                <a:defRPr/>
              </a:pPr>
              <a:r>
                <a:rPr lang="en-US" sz="788" b="1" dirty="0">
                  <a:solidFill>
                    <a:schemeClr val="bg1"/>
                  </a:solidFill>
                  <a:latin typeface="Verdana" pitchFamily="34" charset="0"/>
                  <a:ea typeface="MS PGothic" pitchFamily="34" charset="-128"/>
                </a:rPr>
                <a:t>Increasing PP/operator</a:t>
              </a:r>
              <a:r>
                <a:rPr lang="en-US" altLang="fr-FR" sz="788" b="1" dirty="0">
                  <a:solidFill>
                    <a:schemeClr val="bg1"/>
                  </a:solidFill>
                  <a:latin typeface="Verdana" pitchFamily="34" charset="0"/>
                  <a:ea typeface="MS PGothic" pitchFamily="34" charset="-128"/>
                </a:rPr>
                <a:t>’</a:t>
              </a:r>
              <a:r>
                <a:rPr lang="en-US" sz="788" b="1" dirty="0">
                  <a:solidFill>
                    <a:schemeClr val="bg1"/>
                  </a:solidFill>
                  <a:latin typeface="Verdana" pitchFamily="34" charset="0"/>
                  <a:ea typeface="MS PGothic" pitchFamily="34" charset="-128"/>
                </a:rPr>
                <a:t>s time commitment and / or suitable context for PPP</a:t>
              </a:r>
            </a:p>
          </p:txBody>
        </p:sp>
        <p:grpSp>
          <p:nvGrpSpPr>
            <p:cNvPr id="94" name="Grouper 39">
              <a:extLst>
                <a:ext uri="{FF2B5EF4-FFF2-40B4-BE49-F238E27FC236}">
                  <a16:creationId xmlns:a16="http://schemas.microsoft.com/office/drawing/2014/main" id="{F5F4886E-CAF6-4550-AE17-24F0ADF0DA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63415" y="3278410"/>
              <a:ext cx="1206417" cy="912173"/>
              <a:chOff x="6987378" y="3767351"/>
              <a:chExt cx="1107697" cy="995772"/>
            </a:xfrm>
          </p:grpSpPr>
          <p:sp>
            <p:nvSpPr>
              <p:cNvPr id="97" name="Rectangle 28">
                <a:extLst>
                  <a:ext uri="{FF2B5EF4-FFF2-40B4-BE49-F238E27FC236}">
                    <a16:creationId xmlns:a16="http://schemas.microsoft.com/office/drawing/2014/main" id="{DEBDF847-C930-49C6-BB7E-00CC6C36F2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87618" y="4051782"/>
                <a:ext cx="1007457" cy="314655"/>
              </a:xfrm>
              <a:prstGeom prst="rect">
                <a:avLst/>
              </a:prstGeom>
              <a:solidFill>
                <a:schemeClr val="accent1">
                  <a:alpha val="25000"/>
                </a:schemeClr>
              </a:solidFill>
              <a:ln w="6350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/>
              <a:p>
                <a:pPr algn="ctr" defTabSz="692726">
                  <a:defRPr/>
                </a:pPr>
                <a:r>
                  <a:rPr lang="en-US" sz="750" dirty="0">
                    <a:solidFill>
                      <a:schemeClr val="bg1"/>
                    </a:solidFill>
                    <a:ea typeface="Verdana"/>
                    <a:cs typeface="Verdana"/>
                  </a:rPr>
                  <a:t>Service</a:t>
                </a:r>
              </a:p>
              <a:p>
                <a:pPr algn="ctr" defTabSz="692726">
                  <a:defRPr/>
                </a:pPr>
                <a:r>
                  <a:rPr lang="en-US" sz="750" dirty="0">
                    <a:solidFill>
                      <a:schemeClr val="bg1"/>
                    </a:solidFill>
                    <a:ea typeface="Verdana"/>
                    <a:cs typeface="Verdana"/>
                  </a:rPr>
                  <a:t>contracts</a:t>
                </a:r>
              </a:p>
            </p:txBody>
          </p:sp>
          <p:sp>
            <p:nvSpPr>
              <p:cNvPr id="98" name="ZoneTexte 1">
                <a:extLst>
                  <a:ext uri="{FF2B5EF4-FFF2-40B4-BE49-F238E27FC236}">
                    <a16:creationId xmlns:a16="http://schemas.microsoft.com/office/drawing/2014/main" id="{7A29C5FE-EDD7-4B24-87E0-D352EFED9F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87378" y="3767351"/>
                <a:ext cx="812428" cy="251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5000"/>
                  </a:spcBef>
                  <a:buClr>
                    <a:schemeClr val="accent1"/>
                  </a:buClr>
                  <a:buSzPct val="120000"/>
                  <a:buFont typeface="Wingdings" panose="05000000000000000000" pitchFamily="2" charset="2"/>
                  <a:buChar char="¢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buClr>
                    <a:schemeClr val="bg2"/>
                  </a:buClr>
                  <a:buSzPct val="120000"/>
                  <a:buFont typeface="Arial" panose="020B0604020202020204" pitchFamily="34" charset="0"/>
                  <a:buChar char="-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15000"/>
                  </a:spcBef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buClr>
                    <a:schemeClr val="tx1"/>
                  </a:buClr>
                  <a:buFont typeface="Arial" panose="020B0604020202020204" pitchFamily="34" charset="0"/>
                  <a:buChar char="-"/>
                  <a:defRPr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buChar char="»"/>
                  <a:defRPr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bg2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fr-FR" sz="600" dirty="0">
                    <a:solidFill>
                      <a:schemeClr val="bg1"/>
                    </a:solidFill>
                    <a:latin typeface="Verdana" panose="020B0604030504040204" pitchFamily="34" charset="0"/>
                    <a:ea typeface="MS PGothic" panose="020B0600070205080204" pitchFamily="34" charset="-128"/>
                  </a:rPr>
                  <a:t>Legend:</a:t>
                </a: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54ED9598-ACE4-4375-9F62-882AAD2DB3D0}"/>
                  </a:ext>
                </a:extLst>
              </p:cNvPr>
              <p:cNvSpPr/>
              <p:nvPr/>
            </p:nvSpPr>
            <p:spPr bwMode="auto">
              <a:xfrm>
                <a:off x="7087618" y="4448468"/>
                <a:ext cx="1007457" cy="314655"/>
              </a:xfrm>
              <a:prstGeom prst="rect">
                <a:avLst/>
              </a:prstGeom>
              <a:solidFill>
                <a:schemeClr val="bg1">
                  <a:alpha val="97000"/>
                </a:schemeClr>
              </a:solidFill>
              <a:ln w="31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lIns="0" tIns="0" rIns="0" bIns="0" anchor="ctr">
                <a:spAutoFit/>
              </a:bodyPr>
              <a:lstStyle/>
              <a:p>
                <a:pPr algn="ctr" defTabSz="692726">
                  <a:defRPr/>
                </a:pPr>
                <a:r>
                  <a:rPr lang="en-US" sz="750" dirty="0">
                    <a:solidFill>
                      <a:srgbClr val="000000"/>
                    </a:solidFill>
                    <a:ea typeface="Verdana"/>
                    <a:cs typeface="Verdana"/>
                  </a:rPr>
                  <a:t>Infrastructure contracts</a:t>
                </a:r>
              </a:p>
            </p:txBody>
          </p:sp>
        </p:grp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C6A2538-471B-4F7D-9F36-DA3AD4E9F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487" y="5512642"/>
              <a:ext cx="1414592" cy="358301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lIns="0" tIns="0" rIns="0" bIns="0" anchor="ctr"/>
            <a:lstStyle/>
            <a:p>
              <a:pPr algn="ctr" defTabSz="692726">
                <a:defRPr/>
              </a:pPr>
              <a:r>
                <a:rPr lang="fr-FR" sz="788" b="1">
                  <a:solidFill>
                    <a:schemeClr val="bg1"/>
                  </a:solidFill>
                  <a:ea typeface="ＭＳ Ｐゴシック" charset="-128"/>
                  <a:cs typeface="ＭＳ Ｐゴシック" charset="-128"/>
                </a:rPr>
                <a:t>Consulting</a:t>
              </a:r>
            </a:p>
          </p:txBody>
        </p:sp>
        <p:sp>
          <p:nvSpPr>
            <p:cNvPr id="96" name="Rectangle 17">
              <a:extLst>
                <a:ext uri="{FF2B5EF4-FFF2-40B4-BE49-F238E27FC236}">
                  <a16:creationId xmlns:a16="http://schemas.microsoft.com/office/drawing/2014/main" id="{B748E76D-DB87-43EB-9964-E4886932FB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639" y="1935579"/>
              <a:ext cx="2209459" cy="238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69273" tIns="34637" rIns="69273" bIns="34637">
              <a:spAutoFit/>
            </a:bodyPr>
            <a:lstStyle/>
            <a:p>
              <a:pPr defTabSz="692726">
                <a:defRPr/>
              </a:pPr>
              <a:r>
                <a:rPr lang="en-US" sz="788" b="1" dirty="0">
                  <a:solidFill>
                    <a:schemeClr val="bg1"/>
                  </a:solidFill>
                  <a:latin typeface="Verdana" pitchFamily="34" charset="0"/>
                  <a:ea typeface="MS PGothic" pitchFamily="34" charset="-128"/>
                </a:rPr>
                <a:t>Contractor’s risk / revenue</a:t>
              </a:r>
            </a:p>
          </p:txBody>
        </p:sp>
      </p:grpSp>
      <p:sp>
        <p:nvSpPr>
          <p:cNvPr id="69" name="Rectangle 17">
            <a:extLst>
              <a:ext uri="{FF2B5EF4-FFF2-40B4-BE49-F238E27FC236}">
                <a16:creationId xmlns:a16="http://schemas.microsoft.com/office/drawing/2014/main" id="{AFE24F5B-9771-433E-BE2A-80F70817D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9119" y="687774"/>
            <a:ext cx="1793081" cy="191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9273" tIns="34637" rIns="69273" bIns="34637">
            <a:spAutoFit/>
          </a:bodyPr>
          <a:lstStyle/>
          <a:p>
            <a:pPr defTabSz="692726">
              <a:defRPr/>
            </a:pPr>
            <a:r>
              <a:rPr lang="en-US" sz="788" b="1" dirty="0">
                <a:solidFill>
                  <a:schemeClr val="bg1"/>
                </a:solidFill>
                <a:latin typeface="Verdana" pitchFamily="34" charset="0"/>
                <a:ea typeface="MS PGothic" pitchFamily="34" charset="-128"/>
              </a:rPr>
              <a:t>Private Sector Involvement</a:t>
            </a:r>
          </a:p>
        </p:txBody>
      </p:sp>
      <p:sp>
        <p:nvSpPr>
          <p:cNvPr id="70" name="Rectangle 17">
            <a:extLst>
              <a:ext uri="{FF2B5EF4-FFF2-40B4-BE49-F238E27FC236}">
                <a16:creationId xmlns:a16="http://schemas.microsoft.com/office/drawing/2014/main" id="{651DD34C-5B15-4B48-913B-D012E882A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8169" y="847273"/>
            <a:ext cx="1793081" cy="191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9273" tIns="34637" rIns="69273" bIns="34637">
            <a:spAutoFit/>
          </a:bodyPr>
          <a:lstStyle/>
          <a:p>
            <a:pPr defTabSz="692726">
              <a:defRPr/>
            </a:pPr>
            <a:r>
              <a:rPr lang="en-US" sz="788" b="1" dirty="0">
                <a:solidFill>
                  <a:schemeClr val="bg1"/>
                </a:solidFill>
                <a:latin typeface="Verdana" pitchFamily="34" charset="0"/>
                <a:ea typeface="MS PGothic" pitchFamily="34" charset="-128"/>
              </a:rPr>
              <a:t>Value creation for the client</a:t>
            </a:r>
          </a:p>
        </p:txBody>
      </p:sp>
      <p:sp>
        <p:nvSpPr>
          <p:cNvPr id="71" name="AutoShape 20">
            <a:extLst>
              <a:ext uri="{FF2B5EF4-FFF2-40B4-BE49-F238E27FC236}">
                <a16:creationId xmlns:a16="http://schemas.microsoft.com/office/drawing/2014/main" id="{BC76C848-7A83-41EE-93B3-0BD4DFC3DFAF}"/>
              </a:ext>
            </a:extLst>
          </p:cNvPr>
          <p:cNvSpPr>
            <a:spLocks/>
          </p:cNvSpPr>
          <p:nvPr/>
        </p:nvSpPr>
        <p:spPr bwMode="auto">
          <a:xfrm>
            <a:off x="5032237" y="2052888"/>
            <a:ext cx="185738" cy="482203"/>
          </a:xfrm>
          <a:prstGeom prst="leftBrace">
            <a:avLst>
              <a:gd name="adj1" fmla="val 28173"/>
              <a:gd name="adj2" fmla="val 50000"/>
            </a:avLst>
          </a:prstGeom>
          <a:noFill/>
          <a:ln w="9525">
            <a:solidFill>
              <a:srgbClr val="C1005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500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Char char="¢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buClr>
                <a:schemeClr val="bg2"/>
              </a:buClr>
              <a:buSzPct val="120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15000"/>
              </a:spcBef>
              <a:buClr>
                <a:schemeClr val="bg2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050" b="0"/>
          </a:p>
        </p:txBody>
      </p:sp>
      <p:sp>
        <p:nvSpPr>
          <p:cNvPr id="72" name="Text Box 21">
            <a:extLst>
              <a:ext uri="{FF2B5EF4-FFF2-40B4-BE49-F238E27FC236}">
                <a16:creationId xmlns:a16="http://schemas.microsoft.com/office/drawing/2014/main" id="{2DA9F4FA-5EA6-4F81-954C-6B030D4EF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9288" y="2192190"/>
            <a:ext cx="808235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500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Char char="¢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buClr>
                <a:schemeClr val="bg2"/>
              </a:buClr>
              <a:buSzPct val="120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15000"/>
              </a:spcBef>
              <a:buClr>
                <a:schemeClr val="bg2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750">
                <a:solidFill>
                  <a:srgbClr val="C10053"/>
                </a:solidFill>
              </a:rPr>
              <a:t>Infrastructure</a:t>
            </a:r>
          </a:p>
        </p:txBody>
      </p:sp>
      <p:sp>
        <p:nvSpPr>
          <p:cNvPr id="73" name="AutoShape 22">
            <a:extLst>
              <a:ext uri="{FF2B5EF4-FFF2-40B4-BE49-F238E27FC236}">
                <a16:creationId xmlns:a16="http://schemas.microsoft.com/office/drawing/2014/main" id="{D03EA443-0895-47C1-BC3F-2FF01E2B8511}"/>
              </a:ext>
            </a:extLst>
          </p:cNvPr>
          <p:cNvSpPr>
            <a:spLocks/>
          </p:cNvSpPr>
          <p:nvPr/>
        </p:nvSpPr>
        <p:spPr bwMode="auto">
          <a:xfrm>
            <a:off x="5532300" y="1133725"/>
            <a:ext cx="185738" cy="800100"/>
          </a:xfrm>
          <a:prstGeom prst="leftBrace">
            <a:avLst>
              <a:gd name="adj1" fmla="val 35897"/>
              <a:gd name="adj2" fmla="val 50000"/>
            </a:avLst>
          </a:prstGeom>
          <a:noFill/>
          <a:ln w="9525">
            <a:solidFill>
              <a:srgbClr val="C1005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500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Char char="¢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buClr>
                <a:schemeClr val="bg2"/>
              </a:buClr>
              <a:buSzPct val="120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15000"/>
              </a:spcBef>
              <a:buClr>
                <a:schemeClr val="bg2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050" b="0"/>
          </a:p>
        </p:txBody>
      </p:sp>
      <p:sp>
        <p:nvSpPr>
          <p:cNvPr id="74" name="Text Box 23">
            <a:extLst>
              <a:ext uri="{FF2B5EF4-FFF2-40B4-BE49-F238E27FC236}">
                <a16:creationId xmlns:a16="http://schemas.microsoft.com/office/drawing/2014/main" id="{2DF0294A-2428-4DDC-81F3-7CAE3904C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4607" y="1419475"/>
            <a:ext cx="652743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500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Char char="¢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buClr>
                <a:schemeClr val="bg2"/>
              </a:buClr>
              <a:buSzPct val="120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15000"/>
              </a:spcBef>
              <a:buClr>
                <a:schemeClr val="bg2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750">
                <a:solidFill>
                  <a:srgbClr val="C10053"/>
                </a:solidFill>
              </a:rPr>
              <a:t>Full Utility</a:t>
            </a:r>
          </a:p>
        </p:txBody>
      </p:sp>
      <p:sp>
        <p:nvSpPr>
          <p:cNvPr id="75" name="Text Box 24">
            <a:extLst>
              <a:ext uri="{FF2B5EF4-FFF2-40B4-BE49-F238E27FC236}">
                <a16:creationId xmlns:a16="http://schemas.microsoft.com/office/drawing/2014/main" id="{997C0DBD-35B2-4A8B-9D2C-FFC1D86D1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785" y="2695825"/>
            <a:ext cx="912429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500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Char char="¢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buClr>
                <a:schemeClr val="bg2"/>
              </a:buClr>
              <a:buSzPct val="120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15000"/>
              </a:spcBef>
              <a:buClr>
                <a:schemeClr val="bg2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750">
                <a:solidFill>
                  <a:srgbClr val="C10053"/>
                </a:solidFill>
              </a:rPr>
              <a:t>Partial Utility =&gt;</a:t>
            </a:r>
          </a:p>
        </p:txBody>
      </p:sp>
      <p:sp>
        <p:nvSpPr>
          <p:cNvPr id="76" name="Text Box 25">
            <a:extLst>
              <a:ext uri="{FF2B5EF4-FFF2-40B4-BE49-F238E27FC236}">
                <a16:creationId xmlns:a16="http://schemas.microsoft.com/office/drawing/2014/main" id="{BA1624D3-D5B3-4519-95F0-27837A0BA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438" y="3044678"/>
            <a:ext cx="909223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500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Char char="¢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buClr>
                <a:schemeClr val="bg2"/>
              </a:buClr>
              <a:buSzPct val="120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15000"/>
              </a:spcBef>
              <a:buClr>
                <a:schemeClr val="bg2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750">
                <a:solidFill>
                  <a:srgbClr val="C10053"/>
                </a:solidFill>
              </a:rPr>
              <a:t>Public Utility =&gt;</a:t>
            </a:r>
          </a:p>
        </p:txBody>
      </p:sp>
      <p:sp>
        <p:nvSpPr>
          <p:cNvPr id="77" name="Text Box 26">
            <a:extLst>
              <a:ext uri="{FF2B5EF4-FFF2-40B4-BE49-F238E27FC236}">
                <a16:creationId xmlns:a16="http://schemas.microsoft.com/office/drawing/2014/main" id="{9290DA8B-2132-4681-8435-BA0EAE761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463" y="3530453"/>
            <a:ext cx="659155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500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Char char="¢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buClr>
                <a:schemeClr val="bg2"/>
              </a:buClr>
              <a:buSzPct val="120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15000"/>
              </a:spcBef>
              <a:buClr>
                <a:schemeClr val="bg2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750" b="0">
                <a:solidFill>
                  <a:srgbClr val="C10053"/>
                </a:solidFill>
              </a:rPr>
              <a:t>&lt;= Support</a:t>
            </a:r>
          </a:p>
        </p:txBody>
      </p:sp>
      <p:sp>
        <p:nvSpPr>
          <p:cNvPr id="78" name="AutoShape 28">
            <a:extLst>
              <a:ext uri="{FF2B5EF4-FFF2-40B4-BE49-F238E27FC236}">
                <a16:creationId xmlns:a16="http://schemas.microsoft.com/office/drawing/2014/main" id="{54780857-62AB-4F75-A77E-B1E73938DBEB}"/>
              </a:ext>
            </a:extLst>
          </p:cNvPr>
          <p:cNvSpPr>
            <a:spLocks/>
          </p:cNvSpPr>
          <p:nvPr/>
        </p:nvSpPr>
        <p:spPr bwMode="auto">
          <a:xfrm rot="10800000">
            <a:off x="4744106" y="3348287"/>
            <a:ext cx="185738" cy="546497"/>
          </a:xfrm>
          <a:prstGeom prst="leftBrace">
            <a:avLst>
              <a:gd name="adj1" fmla="val 35921"/>
              <a:gd name="adj2" fmla="val 50000"/>
            </a:avLst>
          </a:prstGeom>
          <a:noFill/>
          <a:ln w="9525">
            <a:solidFill>
              <a:srgbClr val="C1005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500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Char char="¢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buClr>
                <a:schemeClr val="bg2"/>
              </a:buClr>
              <a:buSzPct val="120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15000"/>
              </a:spcBef>
              <a:buClr>
                <a:schemeClr val="bg2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050" b="0"/>
          </a:p>
        </p:txBody>
      </p:sp>
    </p:spTree>
    <p:extLst>
      <p:ext uri="{BB962C8B-B14F-4D97-AF65-F5344CB8AC3E}">
        <p14:creationId xmlns:p14="http://schemas.microsoft.com/office/powerpoint/2010/main" val="471919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3353" y="0"/>
            <a:ext cx="2998877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667262" y="1091486"/>
            <a:ext cx="4781006" cy="300080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18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Objective drivers</a:t>
            </a:r>
            <a:endParaRPr lang="fr-FR" sz="1800" dirty="0">
              <a:solidFill>
                <a:srgbClr val="AADC1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765587" y="2170634"/>
            <a:ext cx="4027285" cy="313930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Responsibility Drivers</a:t>
            </a:r>
            <a:endParaRPr lang="fr-FR" sz="1800" dirty="0">
              <a:solidFill>
                <a:srgbClr val="AADC1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765587" y="2780076"/>
            <a:ext cx="3698070" cy="313930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Scope of work Drivers </a:t>
            </a:r>
            <a:endParaRPr lang="fr-FR" sz="1800" dirty="0">
              <a:solidFill>
                <a:srgbClr val="AADC1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765587" y="3766920"/>
            <a:ext cx="3897955" cy="313930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Financial resource  Drivers </a:t>
            </a:r>
            <a:endParaRPr lang="fr-FR" sz="1800" dirty="0">
              <a:solidFill>
                <a:srgbClr val="AADC14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7596CE-E798-40B5-83FC-73EAFB89796E}"/>
              </a:ext>
            </a:extLst>
          </p:cNvPr>
          <p:cNvGrpSpPr/>
          <p:nvPr/>
        </p:nvGrpSpPr>
        <p:grpSpPr>
          <a:xfrm>
            <a:off x="2298802" y="1045140"/>
            <a:ext cx="340139" cy="353148"/>
            <a:chOff x="2410555" y="1582221"/>
            <a:chExt cx="340139" cy="353148"/>
          </a:xfrm>
        </p:grpSpPr>
        <p:cxnSp>
          <p:nvCxnSpPr>
            <p:cNvPr id="46" name="Connecteur droit 45"/>
            <p:cNvCxnSpPr/>
            <p:nvPr/>
          </p:nvCxnSpPr>
          <p:spPr>
            <a:xfrm flipV="1">
              <a:off x="2410555" y="1769293"/>
              <a:ext cx="340139" cy="4418"/>
            </a:xfrm>
            <a:prstGeom prst="line">
              <a:avLst/>
            </a:prstGeom>
            <a:ln w="6350" cmpd="sng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46"/>
            <p:cNvCxnSpPr/>
            <p:nvPr/>
          </p:nvCxnSpPr>
          <p:spPr>
            <a:xfrm rot="5400000" flipH="1" flipV="1">
              <a:off x="2406740" y="1758001"/>
              <a:ext cx="353148" cy="1588"/>
            </a:xfrm>
            <a:prstGeom prst="line">
              <a:avLst/>
            </a:prstGeom>
            <a:ln w="6350" cmpd="sng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Ellipse 47"/>
            <p:cNvSpPr/>
            <p:nvPr/>
          </p:nvSpPr>
          <p:spPr>
            <a:xfrm>
              <a:off x="2535828" y="1716895"/>
              <a:ext cx="89823" cy="898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9" name="Ellipse 48"/>
            <p:cNvSpPr/>
            <p:nvPr/>
          </p:nvSpPr>
          <p:spPr>
            <a:xfrm>
              <a:off x="2499615" y="1680491"/>
              <a:ext cx="162635" cy="16263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2122714" y="603327"/>
            <a:ext cx="674370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62960"/>
                </a:solidFill>
                <a:latin typeface="Arial" charset="0"/>
                <a:ea typeface="Arial" charset="0"/>
                <a:cs typeface="Arial" charset="0"/>
              </a:rPr>
              <a:t>The contracting model should match the main clients drives </a:t>
            </a:r>
          </a:p>
        </p:txBody>
      </p:sp>
      <p:sp>
        <p:nvSpPr>
          <p:cNvPr id="5" name="Rectangle 4"/>
          <p:cNvSpPr/>
          <p:nvPr/>
        </p:nvSpPr>
        <p:spPr>
          <a:xfrm>
            <a:off x="3184070" y="1412350"/>
            <a:ext cx="572977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What is the </a:t>
            </a:r>
            <a:r>
              <a:rPr lang="en-US" sz="900" b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Objective</a:t>
            </a: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of the Client? </a:t>
            </a:r>
          </a:p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Technical and management skills?</a:t>
            </a:r>
          </a:p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Operational Efficiency ?</a:t>
            </a:r>
          </a:p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Increase private investment ?</a:t>
            </a:r>
          </a:p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Construction optimization? </a:t>
            </a:r>
            <a:endParaRPr lang="fr-FR" sz="900" dirty="0">
              <a:solidFill>
                <a:srgbClr val="00043C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207784" y="2500915"/>
            <a:ext cx="5682343" cy="23083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  <a:sym typeface="Wingdings"/>
              </a:rPr>
              <a:t>What part of the responsibility is the client ready to delegate?</a:t>
            </a:r>
            <a:endParaRPr lang="fr-FR" sz="900" dirty="0">
              <a:solidFill>
                <a:srgbClr val="00043C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184069" y="3125051"/>
            <a:ext cx="5682344" cy="64632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Which duration does the client want to be engaged?</a:t>
            </a:r>
          </a:p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Which level of risk does the client want to transfer?</a:t>
            </a:r>
          </a:p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Does the client have human resources to allocate for the project</a:t>
            </a:r>
          </a:p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What is his level of </a:t>
            </a:r>
            <a:r>
              <a:rPr lang="en-US" sz="900" b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technical capacity 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184071" y="4152326"/>
            <a:ext cx="5682343" cy="36933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171446" indent="-171446" fontAlgn="base">
              <a:buFont typeface="Wingdings" charset="0"/>
              <a:buChar char="à"/>
            </a:pPr>
            <a:r>
              <a:rPr lang="en-US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What part of investment can the client </a:t>
            </a:r>
            <a:r>
              <a:rPr lang="en-US" sz="900" dirty="0" err="1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brin</a:t>
            </a:r>
            <a:r>
              <a:rPr lang="fr-FR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g</a:t>
            </a:r>
          </a:p>
          <a:p>
            <a:pPr marL="171446" indent="-171446" fontAlgn="base">
              <a:buFont typeface="Wingdings" charset="0"/>
              <a:buChar char="à"/>
            </a:pPr>
            <a:r>
              <a:rPr lang="fr-FR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fr-FR" sz="900" dirty="0" err="1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What</a:t>
            </a:r>
            <a:r>
              <a:rPr lang="fr-FR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finance </a:t>
            </a:r>
            <a:r>
              <a:rPr lang="fr-FR" sz="900" dirty="0" err="1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benefit</a:t>
            </a:r>
            <a:r>
              <a:rPr lang="fr-FR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fr-FR" sz="900" dirty="0" err="1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is</a:t>
            </a:r>
            <a:r>
              <a:rPr lang="fr-FR" sz="9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the client </a:t>
            </a:r>
            <a:r>
              <a:rPr lang="fr-FR" sz="900" dirty="0" err="1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expecting</a:t>
            </a:r>
            <a:endParaRPr lang="en-US" sz="900" dirty="0">
              <a:solidFill>
                <a:srgbClr val="00043C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3" name="Image 32" descr="element circulaire_selection6 (glissé(e)s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7988" y="-254153"/>
            <a:ext cx="2216980" cy="275295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03FE2EDC-12D2-47DC-98DF-5F2ED0C8B305}"/>
              </a:ext>
            </a:extLst>
          </p:cNvPr>
          <p:cNvGrpSpPr/>
          <p:nvPr/>
        </p:nvGrpSpPr>
        <p:grpSpPr>
          <a:xfrm>
            <a:off x="2398503" y="2089245"/>
            <a:ext cx="340139" cy="353148"/>
            <a:chOff x="2410555" y="1582221"/>
            <a:chExt cx="340139" cy="353148"/>
          </a:xfrm>
        </p:grpSpPr>
        <p:cxnSp>
          <p:nvCxnSpPr>
            <p:cNvPr id="34" name="Connecteur droit 45">
              <a:extLst>
                <a:ext uri="{FF2B5EF4-FFF2-40B4-BE49-F238E27FC236}">
                  <a16:creationId xmlns:a16="http://schemas.microsoft.com/office/drawing/2014/main" id="{7C032F0E-642F-4DF9-A3DF-8AACC881E5DA}"/>
                </a:ext>
              </a:extLst>
            </p:cNvPr>
            <p:cNvCxnSpPr/>
            <p:nvPr/>
          </p:nvCxnSpPr>
          <p:spPr>
            <a:xfrm flipV="1">
              <a:off x="2410555" y="1769293"/>
              <a:ext cx="340139" cy="4418"/>
            </a:xfrm>
            <a:prstGeom prst="line">
              <a:avLst/>
            </a:prstGeom>
            <a:ln w="6350" cmpd="sng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46">
              <a:extLst>
                <a:ext uri="{FF2B5EF4-FFF2-40B4-BE49-F238E27FC236}">
                  <a16:creationId xmlns:a16="http://schemas.microsoft.com/office/drawing/2014/main" id="{7EE01880-67E0-4636-BE4E-3C2E94BFB6F1}"/>
                </a:ext>
              </a:extLst>
            </p:cNvPr>
            <p:cNvCxnSpPr/>
            <p:nvPr/>
          </p:nvCxnSpPr>
          <p:spPr>
            <a:xfrm rot="5400000" flipH="1" flipV="1">
              <a:off x="2406740" y="1758001"/>
              <a:ext cx="353148" cy="1588"/>
            </a:xfrm>
            <a:prstGeom prst="line">
              <a:avLst/>
            </a:prstGeom>
            <a:ln w="6350" cmpd="sng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Ellipse 47">
              <a:extLst>
                <a:ext uri="{FF2B5EF4-FFF2-40B4-BE49-F238E27FC236}">
                  <a16:creationId xmlns:a16="http://schemas.microsoft.com/office/drawing/2014/main" id="{2D51D20B-E3A7-4A16-A068-666561902505}"/>
                </a:ext>
              </a:extLst>
            </p:cNvPr>
            <p:cNvSpPr/>
            <p:nvPr/>
          </p:nvSpPr>
          <p:spPr>
            <a:xfrm>
              <a:off x="2535828" y="1716895"/>
              <a:ext cx="89823" cy="898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0" name="Ellipse 48">
              <a:extLst>
                <a:ext uri="{FF2B5EF4-FFF2-40B4-BE49-F238E27FC236}">
                  <a16:creationId xmlns:a16="http://schemas.microsoft.com/office/drawing/2014/main" id="{636EBA8C-6091-4892-A222-5DBA81F5CE2F}"/>
                </a:ext>
              </a:extLst>
            </p:cNvPr>
            <p:cNvSpPr/>
            <p:nvPr/>
          </p:nvSpPr>
          <p:spPr>
            <a:xfrm>
              <a:off x="2499615" y="1680491"/>
              <a:ext cx="162635" cy="16263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456562A-49CB-43A2-AC46-0F68B91765F4}"/>
              </a:ext>
            </a:extLst>
          </p:cNvPr>
          <p:cNvGrpSpPr/>
          <p:nvPr/>
        </p:nvGrpSpPr>
        <p:grpSpPr>
          <a:xfrm>
            <a:off x="2374371" y="2693181"/>
            <a:ext cx="340139" cy="353148"/>
            <a:chOff x="2410555" y="1582221"/>
            <a:chExt cx="340139" cy="353148"/>
          </a:xfrm>
        </p:grpSpPr>
        <p:cxnSp>
          <p:nvCxnSpPr>
            <p:cNvPr id="42" name="Connecteur droit 45">
              <a:extLst>
                <a:ext uri="{FF2B5EF4-FFF2-40B4-BE49-F238E27FC236}">
                  <a16:creationId xmlns:a16="http://schemas.microsoft.com/office/drawing/2014/main" id="{25B7096A-1629-4504-9BBC-117BAF94CEEB}"/>
                </a:ext>
              </a:extLst>
            </p:cNvPr>
            <p:cNvCxnSpPr/>
            <p:nvPr/>
          </p:nvCxnSpPr>
          <p:spPr>
            <a:xfrm flipV="1">
              <a:off x="2410555" y="1769293"/>
              <a:ext cx="340139" cy="4418"/>
            </a:xfrm>
            <a:prstGeom prst="line">
              <a:avLst/>
            </a:prstGeom>
            <a:ln w="6350" cmpd="sng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46">
              <a:extLst>
                <a:ext uri="{FF2B5EF4-FFF2-40B4-BE49-F238E27FC236}">
                  <a16:creationId xmlns:a16="http://schemas.microsoft.com/office/drawing/2014/main" id="{0BCF7D6A-A91F-4955-8CF4-2FAC3684F8F3}"/>
                </a:ext>
              </a:extLst>
            </p:cNvPr>
            <p:cNvCxnSpPr/>
            <p:nvPr/>
          </p:nvCxnSpPr>
          <p:spPr>
            <a:xfrm rot="5400000" flipH="1" flipV="1">
              <a:off x="2406740" y="1758001"/>
              <a:ext cx="353148" cy="1588"/>
            </a:xfrm>
            <a:prstGeom prst="line">
              <a:avLst/>
            </a:prstGeom>
            <a:ln w="6350" cmpd="sng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Ellipse 47">
              <a:extLst>
                <a:ext uri="{FF2B5EF4-FFF2-40B4-BE49-F238E27FC236}">
                  <a16:creationId xmlns:a16="http://schemas.microsoft.com/office/drawing/2014/main" id="{7275D571-04E0-4CC2-BDDB-5C2593BD0172}"/>
                </a:ext>
              </a:extLst>
            </p:cNvPr>
            <p:cNvSpPr/>
            <p:nvPr/>
          </p:nvSpPr>
          <p:spPr>
            <a:xfrm>
              <a:off x="2535828" y="1716895"/>
              <a:ext cx="89823" cy="898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7" name="Ellipse 48">
              <a:extLst>
                <a:ext uri="{FF2B5EF4-FFF2-40B4-BE49-F238E27FC236}">
                  <a16:creationId xmlns:a16="http://schemas.microsoft.com/office/drawing/2014/main" id="{AB7D3CEB-DBF8-4A0E-A2DD-AAB3B3672ADF}"/>
                </a:ext>
              </a:extLst>
            </p:cNvPr>
            <p:cNvSpPr/>
            <p:nvPr/>
          </p:nvSpPr>
          <p:spPr>
            <a:xfrm>
              <a:off x="2499615" y="1680491"/>
              <a:ext cx="162635" cy="16263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F2D41AE-F84A-4572-A14C-17AC519A19FB}"/>
              </a:ext>
            </a:extLst>
          </p:cNvPr>
          <p:cNvGrpSpPr/>
          <p:nvPr/>
        </p:nvGrpSpPr>
        <p:grpSpPr>
          <a:xfrm>
            <a:off x="2353706" y="3730352"/>
            <a:ext cx="340139" cy="353148"/>
            <a:chOff x="2410555" y="1582221"/>
            <a:chExt cx="340139" cy="353148"/>
          </a:xfrm>
        </p:grpSpPr>
        <p:cxnSp>
          <p:nvCxnSpPr>
            <p:cNvPr id="59" name="Connecteur droit 45">
              <a:extLst>
                <a:ext uri="{FF2B5EF4-FFF2-40B4-BE49-F238E27FC236}">
                  <a16:creationId xmlns:a16="http://schemas.microsoft.com/office/drawing/2014/main" id="{2C330627-D89A-403E-A72B-FFA65CE98495}"/>
                </a:ext>
              </a:extLst>
            </p:cNvPr>
            <p:cNvCxnSpPr/>
            <p:nvPr/>
          </p:nvCxnSpPr>
          <p:spPr>
            <a:xfrm flipV="1">
              <a:off x="2410555" y="1769293"/>
              <a:ext cx="340139" cy="4418"/>
            </a:xfrm>
            <a:prstGeom prst="line">
              <a:avLst/>
            </a:prstGeom>
            <a:ln w="6350" cmpd="sng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droit 46">
              <a:extLst>
                <a:ext uri="{FF2B5EF4-FFF2-40B4-BE49-F238E27FC236}">
                  <a16:creationId xmlns:a16="http://schemas.microsoft.com/office/drawing/2014/main" id="{00C387F8-5A76-4B30-8177-A9E7CD66FFA6}"/>
                </a:ext>
              </a:extLst>
            </p:cNvPr>
            <p:cNvCxnSpPr/>
            <p:nvPr/>
          </p:nvCxnSpPr>
          <p:spPr>
            <a:xfrm rot="5400000" flipH="1" flipV="1">
              <a:off x="2406740" y="1758001"/>
              <a:ext cx="353148" cy="1588"/>
            </a:xfrm>
            <a:prstGeom prst="line">
              <a:avLst/>
            </a:prstGeom>
            <a:ln w="6350" cmpd="sng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Ellipse 47">
              <a:extLst>
                <a:ext uri="{FF2B5EF4-FFF2-40B4-BE49-F238E27FC236}">
                  <a16:creationId xmlns:a16="http://schemas.microsoft.com/office/drawing/2014/main" id="{F5761CB4-269D-4F7E-88C1-F0B0F6F18A64}"/>
                </a:ext>
              </a:extLst>
            </p:cNvPr>
            <p:cNvSpPr/>
            <p:nvPr/>
          </p:nvSpPr>
          <p:spPr>
            <a:xfrm>
              <a:off x="2535828" y="1716895"/>
              <a:ext cx="89823" cy="898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7" name="Ellipse 48">
              <a:extLst>
                <a:ext uri="{FF2B5EF4-FFF2-40B4-BE49-F238E27FC236}">
                  <a16:creationId xmlns:a16="http://schemas.microsoft.com/office/drawing/2014/main" id="{9309AC79-3FD6-4A75-ACC2-09C441E23250}"/>
                </a:ext>
              </a:extLst>
            </p:cNvPr>
            <p:cNvSpPr/>
            <p:nvPr/>
          </p:nvSpPr>
          <p:spPr>
            <a:xfrm>
              <a:off x="2499615" y="1680491"/>
              <a:ext cx="162635" cy="16263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000">
                <a:latin typeface="Arial" charset="0"/>
                <a:ea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8353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 descr="Fond_Suez_5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951" r="4085" b="12090"/>
          <a:stretch/>
        </p:blipFill>
        <p:spPr>
          <a:xfrm>
            <a:off x="-1" y="-172619"/>
            <a:ext cx="9144001" cy="53161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99309" y="1"/>
            <a:ext cx="6144691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772160" y="2172753"/>
            <a:ext cx="453240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779007" y="2176917"/>
            <a:ext cx="7620" cy="2241615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772160" y="4418532"/>
            <a:ext cx="2212933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219289" y="1870626"/>
            <a:ext cx="1451034" cy="356249"/>
          </a:xfrm>
          <a:prstGeom prst="rect">
            <a:avLst/>
          </a:prstGeom>
          <a:solidFill>
            <a:srgbClr val="030F40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Contract</a:t>
            </a:r>
          </a:p>
        </p:txBody>
      </p:sp>
      <p:sp>
        <p:nvSpPr>
          <p:cNvPr id="8" name="Rectangle 7"/>
          <p:cNvSpPr/>
          <p:nvPr/>
        </p:nvSpPr>
        <p:spPr>
          <a:xfrm>
            <a:off x="1219289" y="2153816"/>
            <a:ext cx="2162760" cy="505970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19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Depending on </a:t>
            </a:r>
          </a:p>
          <a:p>
            <a:pPr>
              <a:lnSpc>
                <a:spcPct val="70000"/>
              </a:lnSpc>
            </a:pPr>
            <a:r>
              <a:rPr lang="en-US" sz="19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Objective driver</a:t>
            </a:r>
          </a:p>
        </p:txBody>
      </p:sp>
      <p:cxnSp>
        <p:nvCxnSpPr>
          <p:cNvPr id="19" name="Connecteur droit 18"/>
          <p:cNvCxnSpPr/>
          <p:nvPr/>
        </p:nvCxnSpPr>
        <p:spPr>
          <a:xfrm>
            <a:off x="2991554" y="4418530"/>
            <a:ext cx="309445" cy="0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219289" y="1509177"/>
            <a:ext cx="1236232" cy="367343"/>
          </a:xfrm>
          <a:prstGeom prst="rect">
            <a:avLst/>
          </a:prstGeom>
          <a:solidFill>
            <a:srgbClr val="030F40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25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Which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3137557" y="4214189"/>
            <a:ext cx="4418" cy="401983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3099870" y="4379570"/>
            <a:ext cx="89823" cy="8982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3063465" y="4347417"/>
            <a:ext cx="162635" cy="16263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6" name="Tableau 9">
            <a:extLst>
              <a:ext uri="{FF2B5EF4-FFF2-40B4-BE49-F238E27FC236}">
                <a16:creationId xmlns:a16="http://schemas.microsoft.com/office/drawing/2014/main" id="{8DB9CCA4-9805-4642-A98E-035D131E21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875835"/>
              </p:ext>
            </p:extLst>
          </p:nvPr>
        </p:nvGraphicFramePr>
        <p:xfrm>
          <a:off x="3615047" y="288345"/>
          <a:ext cx="5329656" cy="2565038"/>
        </p:xfrm>
        <a:graphic>
          <a:graphicData uri="http://schemas.openxmlformats.org/drawingml/2006/table">
            <a:tbl>
              <a:tblPr/>
              <a:tblGrid>
                <a:gridCol w="1065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55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5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3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7" marB="34297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Client</a:t>
                      </a: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’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s objectives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7" marB="34297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CC22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72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Contract models 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Benefit from technical and management skills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Improve operational efficiency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Increase private  investment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Outsource construction to operator/PP</a:t>
                      </a:r>
                      <a:endParaRPr kumimoji="0" lang="en-US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85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Management contract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Possibly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No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No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10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O&amp;M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No</a:t>
                      </a: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No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10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DBO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(No)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10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BOT/DBFO/PFI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52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Affermage</a:t>
                      </a:r>
                      <a:r>
                        <a:rPr kumimoji="0" lang="en-US" sz="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/Lease</a:t>
                      </a: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  <a:endParaRPr kumimoji="0" lang="en-US" sz="9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  <a:endParaRPr kumimoji="0" lang="en-US" sz="9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Possibly</a:t>
                      </a:r>
                      <a:endParaRPr kumimoji="0" lang="en-US" sz="9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No</a:t>
                      </a:r>
                      <a:endParaRPr kumimoji="0" lang="en-US" sz="9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10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Concession</a:t>
                      </a: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  <a:endParaRPr kumimoji="0" lang="en-US" sz="9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  <a:endParaRPr kumimoji="0" lang="en-US" sz="9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  <a:endParaRPr kumimoji="0" lang="en-US" sz="9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ＭＳ Ｐゴシック" pitchFamily="2" charset="-128"/>
                      </a:endParaRP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Yes</a:t>
                      </a:r>
                    </a:p>
                  </a:txBody>
                  <a:tcPr marL="68580" marR="68580" marT="34290" marB="3429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47" name="Connecteur droit avec flèche 6">
            <a:extLst>
              <a:ext uri="{FF2B5EF4-FFF2-40B4-BE49-F238E27FC236}">
                <a16:creationId xmlns:a16="http://schemas.microsoft.com/office/drawing/2014/main" id="{D642C892-3F8B-4C76-9B16-E0140BC05D1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95837" y="225898"/>
            <a:ext cx="0" cy="2690813"/>
          </a:xfrm>
          <a:prstGeom prst="straightConnector1">
            <a:avLst/>
          </a:prstGeom>
          <a:noFill/>
          <a:ln w="38100">
            <a:solidFill>
              <a:srgbClr val="A4C30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ZoneTexte 7">
            <a:extLst>
              <a:ext uri="{FF2B5EF4-FFF2-40B4-BE49-F238E27FC236}">
                <a16:creationId xmlns:a16="http://schemas.microsoft.com/office/drawing/2014/main" id="{3FDB4211-7842-4D8A-B2B1-73466BC76C26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968641" y="1370144"/>
            <a:ext cx="25455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500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Char char="¢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buClr>
                <a:schemeClr val="bg2"/>
              </a:buClr>
              <a:buSzPct val="120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15000"/>
              </a:spcBef>
              <a:buClr>
                <a:schemeClr val="bg2"/>
              </a:buClr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buChar char="»"/>
              <a:defRPr sz="14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200" dirty="0">
                <a:solidFill>
                  <a:schemeClr val="bg1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Increasing Private Partner’s responsibilities  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1CEF65D-9A19-459E-9465-036A91498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617619"/>
              </p:ext>
            </p:extLst>
          </p:nvPr>
        </p:nvGraphicFramePr>
        <p:xfrm>
          <a:off x="3629985" y="3072638"/>
          <a:ext cx="5422726" cy="1871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1363">
                  <a:extLst>
                    <a:ext uri="{9D8B030D-6E8A-4147-A177-3AD203B41FA5}">
                      <a16:colId xmlns:a16="http://schemas.microsoft.com/office/drawing/2014/main" val="504518616"/>
                    </a:ext>
                  </a:extLst>
                </a:gridCol>
                <a:gridCol w="2711363">
                  <a:extLst>
                    <a:ext uri="{9D8B030D-6E8A-4147-A177-3AD203B41FA5}">
                      <a16:colId xmlns:a16="http://schemas.microsoft.com/office/drawing/2014/main" val="3486527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Waste Management Activity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Type of contract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78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Collection/Street cleaning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Concession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988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Recycling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DBO/O&amp;M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10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Landfill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DBO/O&amp;M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092461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en-US" dirty="0"/>
                        <a:t>WTE / MBT or other treatment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DBO/BOT/O&amp;M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584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5880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2932436" y="0"/>
            <a:ext cx="6144691" cy="5143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2" name="Connecteur droit 41"/>
          <p:cNvCxnSpPr/>
          <p:nvPr/>
        </p:nvCxnSpPr>
        <p:spPr>
          <a:xfrm>
            <a:off x="894710" y="2172753"/>
            <a:ext cx="453240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H="1">
            <a:off x="707901" y="2172753"/>
            <a:ext cx="1592" cy="774749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772161" y="2946372"/>
            <a:ext cx="2212933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341839" y="1870626"/>
            <a:ext cx="713365" cy="253914"/>
          </a:xfrm>
          <a:prstGeom prst="rect">
            <a:avLst/>
          </a:prstGeom>
          <a:solidFill>
            <a:srgbClr val="01002F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SUEZ,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98877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9" name="Connecteur droit 48"/>
          <p:cNvCxnSpPr/>
          <p:nvPr/>
        </p:nvCxnSpPr>
        <p:spPr>
          <a:xfrm>
            <a:off x="924561" y="3098772"/>
            <a:ext cx="2212933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flipV="1">
            <a:off x="2974308" y="3102326"/>
            <a:ext cx="552442" cy="1594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rot="5400000" flipH="1" flipV="1">
            <a:off x="3080847" y="3103126"/>
            <a:ext cx="353148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 flipH="1">
            <a:off x="928258" y="2325153"/>
            <a:ext cx="1592" cy="774749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>
            <a:off x="924561" y="2325153"/>
            <a:ext cx="575789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lipse 40"/>
          <p:cNvSpPr/>
          <p:nvPr/>
        </p:nvSpPr>
        <p:spPr>
          <a:xfrm>
            <a:off x="3208540" y="3063415"/>
            <a:ext cx="89823" cy="89823"/>
          </a:xfrm>
          <a:prstGeom prst="ellipse">
            <a:avLst/>
          </a:prstGeom>
          <a:solidFill>
            <a:srgbClr val="000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3173722" y="3025616"/>
            <a:ext cx="162635" cy="162635"/>
          </a:xfrm>
          <a:prstGeom prst="ellipse">
            <a:avLst/>
          </a:prstGeom>
          <a:noFill/>
          <a:ln>
            <a:solidFill>
              <a:srgbClr val="000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1" name="Image 30" descr="element circulaire_selection6 (glissé(e)s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79400" y="-266105"/>
            <a:ext cx="2311400" cy="2870200"/>
          </a:xfrm>
          <a:prstGeom prst="rect">
            <a:avLst/>
          </a:prstGeom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2E54BC2-E0A5-442F-8AA4-BD6312FAC920}"/>
              </a:ext>
            </a:extLst>
          </p:cNvPr>
          <p:cNvSpPr/>
          <p:nvPr/>
        </p:nvSpPr>
        <p:spPr>
          <a:xfrm>
            <a:off x="2282868" y="402832"/>
            <a:ext cx="674370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62960"/>
                </a:solidFill>
                <a:latin typeface="Arial" charset="0"/>
                <a:ea typeface="Arial" charset="0"/>
                <a:cs typeface="Arial" charset="0"/>
              </a:rPr>
              <a:t>BOT : Transferring Risk to the private sector</a:t>
            </a:r>
          </a:p>
        </p:txBody>
      </p:sp>
      <p:graphicFrame>
        <p:nvGraphicFramePr>
          <p:cNvPr id="20" name="Tableau 6">
            <a:extLst>
              <a:ext uri="{FF2B5EF4-FFF2-40B4-BE49-F238E27FC236}">
                <a16:creationId xmlns:a16="http://schemas.microsoft.com/office/drawing/2014/main" id="{537FF930-927C-44F9-86DA-5D01BFE66C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090247"/>
              </p:ext>
            </p:extLst>
          </p:nvPr>
        </p:nvGraphicFramePr>
        <p:xfrm>
          <a:off x="1746874" y="1332632"/>
          <a:ext cx="3616503" cy="3394426"/>
        </p:xfrm>
        <a:graphic>
          <a:graphicData uri="http://schemas.openxmlformats.org/drawingml/2006/table">
            <a:tbl>
              <a:tblPr/>
              <a:tblGrid>
                <a:gridCol w="980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5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8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Availability Risk</a:t>
                      </a:r>
                      <a:endParaRPr kumimoji="0" 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itchFamily="2" charset="-128"/>
                        <a:cs typeface="Calibri" panose="020F0502020204030204" pitchFamily="34" charset="0"/>
                      </a:endParaRPr>
                    </a:p>
                  </a:txBody>
                  <a:tcPr marL="91433" marR="91433" marT="45733" marB="45733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The risk that the quantum of service provided is less than required under the contract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itchFamily="2" charset="-128"/>
                        <a:cs typeface="Calibri" panose="020F0502020204030204" pitchFamily="34" charset="0"/>
                      </a:endParaRPr>
                    </a:p>
                  </a:txBody>
                  <a:tcPr marL="91433" marR="91433" marT="45733" marB="45733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8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Construction Risk</a:t>
                      </a:r>
                      <a:endParaRPr kumimoji="0" 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itchFamily="2" charset="-128"/>
                        <a:cs typeface="Calibri" panose="020F0502020204030204" pitchFamily="34" charset="0"/>
                      </a:endParaRPr>
                    </a:p>
                  </a:txBody>
                  <a:tcPr marL="91433" marR="91433" marT="45733" marB="45733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The risk that the construction of the physical asset is not completed on time, to budget and to specification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itchFamily="2" charset="-128"/>
                        <a:cs typeface="Calibri" panose="020F0502020204030204" pitchFamily="34" charset="0"/>
                      </a:endParaRPr>
                    </a:p>
                  </a:txBody>
                  <a:tcPr marL="91433" marR="91433" marT="45733" marB="45733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8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Demand Risk</a:t>
                      </a:r>
                      <a:endParaRPr kumimoji="0" 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itchFamily="2" charset="-128"/>
                        <a:cs typeface="Calibri" panose="020F0502020204030204" pitchFamily="34" charset="0"/>
                      </a:endParaRPr>
                    </a:p>
                  </a:txBody>
                  <a:tcPr marL="91433" marR="91433" marT="45733" marB="45733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The risk that demand for the service does not match the levels planned, projected or assumed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itchFamily="2" charset="-128"/>
                        <a:cs typeface="Calibri" panose="020F0502020204030204" pitchFamily="34" charset="0"/>
                      </a:endParaRPr>
                    </a:p>
                  </a:txBody>
                  <a:tcPr marL="91433" marR="91433" marT="45733" marB="45733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8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Design Risk</a:t>
                      </a:r>
                      <a:endParaRPr kumimoji="0" 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itchFamily="2" charset="-128"/>
                        <a:cs typeface="Calibri" panose="020F0502020204030204" pitchFamily="34" charset="0"/>
                      </a:endParaRPr>
                    </a:p>
                  </a:txBody>
                  <a:tcPr marL="91433" marR="91433" marT="45733" marB="45733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The risk that de design cannot deliver the services at the required performance or quality standards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itchFamily="2" charset="-128"/>
                        <a:cs typeface="Calibri" panose="020F0502020204030204" pitchFamily="34" charset="0"/>
                      </a:endParaRPr>
                    </a:p>
                  </a:txBody>
                  <a:tcPr marL="91433" marR="91433" marT="45733" marB="45733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17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Inflation Risk</a:t>
                      </a:r>
                      <a:endParaRPr kumimoji="0" 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itchFamily="2" charset="-128"/>
                        <a:cs typeface="Calibri" panose="020F0502020204030204" pitchFamily="34" charset="0"/>
                      </a:endParaRPr>
                    </a:p>
                  </a:txBody>
                  <a:tcPr marL="91433" marR="91433" marT="45733" marB="45733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The risk that actual inflation differs from assumed inflation rates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itchFamily="2" charset="-128"/>
                        <a:cs typeface="Calibri" panose="020F0502020204030204" pitchFamily="34" charset="0"/>
                      </a:endParaRPr>
                    </a:p>
                  </a:txBody>
                  <a:tcPr marL="91433" marR="91433" marT="45733" marB="45733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106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Legislative Risk</a:t>
                      </a:r>
                      <a:endParaRPr kumimoji="0" 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itchFamily="2" charset="-128"/>
                        <a:cs typeface="Calibri" panose="020F0502020204030204" pitchFamily="34" charset="0"/>
                      </a:endParaRPr>
                    </a:p>
                  </a:txBody>
                  <a:tcPr marL="91433" marR="91433" marT="45733" marB="45733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The risk that change in legislation increase costs. This can be sub-divided into general risks such as changes in corporate tax rates and specific ones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itchFamily="2" charset="-128"/>
                        <a:cs typeface="Calibri" panose="020F0502020204030204" pitchFamily="34" charset="0"/>
                      </a:endParaRPr>
                    </a:p>
                  </a:txBody>
                  <a:tcPr marL="91433" marR="91433" marT="45733" marB="45733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68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Maintenance Risk</a:t>
                      </a:r>
                    </a:p>
                  </a:txBody>
                  <a:tcPr marL="91433" marR="91433" marT="45733" marB="45733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The risk that the costs of keeping the asset in good condition vary from the budget</a:t>
                      </a:r>
                    </a:p>
                  </a:txBody>
                  <a:tcPr marL="91433" marR="91433" marT="45733" marB="45733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1" name="Tableau 8">
            <a:extLst>
              <a:ext uri="{FF2B5EF4-FFF2-40B4-BE49-F238E27FC236}">
                <a16:creationId xmlns:a16="http://schemas.microsoft.com/office/drawing/2014/main" id="{C73A5C3F-3B34-4544-AE46-6CBB10737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012155"/>
              </p:ext>
            </p:extLst>
          </p:nvPr>
        </p:nvGraphicFramePr>
        <p:xfrm>
          <a:off x="5891740" y="1332632"/>
          <a:ext cx="2825312" cy="2579540"/>
        </p:xfrm>
        <a:graphic>
          <a:graphicData uri="http://schemas.openxmlformats.org/drawingml/2006/table">
            <a:tbl>
              <a:tblPr/>
              <a:tblGrid>
                <a:gridCol w="766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9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077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Operational Risk</a:t>
                      </a:r>
                    </a:p>
                  </a:txBody>
                  <a:tcPr marL="91433" marR="91433" marT="45740" marB="4574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The risk that operating costs vary from budget, that the performances standards slip or the service cannot be provided</a:t>
                      </a:r>
                    </a:p>
                  </a:txBody>
                  <a:tcPr marL="91433" marR="91433" marT="45740" marB="4574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809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Planning Risk</a:t>
                      </a:r>
                    </a:p>
                  </a:txBody>
                  <a:tcPr marL="91433" marR="91433" marT="45740" marB="4574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The risk that the implementation of project fails to achieve the terms of planning permission, or that detailed planning permission cannot be obtained, or I obtained, can only be implemented at costs greater than the original budget</a:t>
                      </a:r>
                    </a:p>
                  </a:txBody>
                  <a:tcPr marL="91433" marR="91433" marT="45740" marB="4574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77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Residual Value Risk</a:t>
                      </a:r>
                    </a:p>
                  </a:txBody>
                  <a:tcPr marL="91433" marR="91433" marT="45740" marB="4574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The risk relating to the uncertainty of the value of physical asset at the end of the contract period</a:t>
                      </a:r>
                    </a:p>
                  </a:txBody>
                  <a:tcPr marL="91433" marR="91433" marT="45740" marB="4574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77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Technology Risk</a:t>
                      </a:r>
                    </a:p>
                  </a:txBody>
                  <a:tcPr marL="91433" marR="91433" marT="45740" marB="4574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pitchFamily="2" charset="-128"/>
                          <a:cs typeface="Calibri" panose="020F0502020204030204" pitchFamily="34" charset="0"/>
                        </a:rPr>
                        <a:t>The risk that changes in technology result in services being provided using non optimal technology</a:t>
                      </a:r>
                    </a:p>
                  </a:txBody>
                  <a:tcPr marL="91433" marR="91433" marT="45740" marB="4574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4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82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…</a:t>
                      </a:r>
                    </a:p>
                  </a:txBody>
                  <a:tcPr marL="91433" marR="91433" marT="45740" marB="4574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ＭＳ Ｐゴシック" pitchFamily="2" charset="-128"/>
                        </a:rPr>
                        <a:t>…</a:t>
                      </a:r>
                    </a:p>
                  </a:txBody>
                  <a:tcPr marL="91433" marR="91433" marT="45740" marB="45740" anchor="ctr" horzOverflow="overflow">
                    <a:lnL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9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5547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 descr="Fond_Suez_5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951" r="4085" b="12090"/>
          <a:stretch/>
        </p:blipFill>
        <p:spPr>
          <a:xfrm>
            <a:off x="-1" y="-172619"/>
            <a:ext cx="9144001" cy="53161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91554" y="-36659"/>
            <a:ext cx="6144691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772160" y="2172753"/>
            <a:ext cx="453240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779007" y="2176917"/>
            <a:ext cx="7620" cy="2241615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772160" y="4418532"/>
            <a:ext cx="2212933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219289" y="1870626"/>
            <a:ext cx="3246397" cy="350863"/>
          </a:xfrm>
          <a:prstGeom prst="rect">
            <a:avLst/>
          </a:prstGeom>
          <a:solidFill>
            <a:srgbClr val="030F40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Risk and Guarantees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219289" y="2153816"/>
            <a:ext cx="2162760" cy="301299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19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Example of WTE </a:t>
            </a:r>
          </a:p>
        </p:txBody>
      </p:sp>
      <p:cxnSp>
        <p:nvCxnSpPr>
          <p:cNvPr id="19" name="Connecteur droit 18"/>
          <p:cNvCxnSpPr/>
          <p:nvPr/>
        </p:nvCxnSpPr>
        <p:spPr>
          <a:xfrm>
            <a:off x="2991554" y="4418530"/>
            <a:ext cx="309445" cy="0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219289" y="1509177"/>
            <a:ext cx="950897" cy="367343"/>
          </a:xfrm>
          <a:prstGeom prst="rect">
            <a:avLst/>
          </a:prstGeom>
          <a:solidFill>
            <a:srgbClr val="030F40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25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BOT </a:t>
            </a:r>
          </a:p>
        </p:txBody>
      </p:sp>
      <p:cxnSp>
        <p:nvCxnSpPr>
          <p:cNvPr id="18" name="Connecteur droit 17"/>
          <p:cNvCxnSpPr/>
          <p:nvPr/>
        </p:nvCxnSpPr>
        <p:spPr>
          <a:xfrm>
            <a:off x="3137557" y="4214189"/>
            <a:ext cx="4418" cy="401983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3099870" y="4379570"/>
            <a:ext cx="89823" cy="8982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3063465" y="4347417"/>
            <a:ext cx="162635" cy="162635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6" name="Connecteur droit 49">
            <a:extLst>
              <a:ext uri="{FF2B5EF4-FFF2-40B4-BE49-F238E27FC236}">
                <a16:creationId xmlns:a16="http://schemas.microsoft.com/office/drawing/2014/main" id="{76B75948-6A48-4929-A0AA-714C64A24690}"/>
              </a:ext>
            </a:extLst>
          </p:cNvPr>
          <p:cNvCxnSpPr/>
          <p:nvPr/>
        </p:nvCxnSpPr>
        <p:spPr>
          <a:xfrm flipV="1">
            <a:off x="2974308" y="3102326"/>
            <a:ext cx="552442" cy="1594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52">
            <a:extLst>
              <a:ext uri="{FF2B5EF4-FFF2-40B4-BE49-F238E27FC236}">
                <a16:creationId xmlns:a16="http://schemas.microsoft.com/office/drawing/2014/main" id="{90378AA7-9D45-4827-AEE4-6A99F5F74F40}"/>
              </a:ext>
            </a:extLst>
          </p:cNvPr>
          <p:cNvCxnSpPr/>
          <p:nvPr/>
        </p:nvCxnSpPr>
        <p:spPr>
          <a:xfrm rot="5400000" flipH="1" flipV="1">
            <a:off x="3080847" y="3103126"/>
            <a:ext cx="353148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lipse 40">
            <a:extLst>
              <a:ext uri="{FF2B5EF4-FFF2-40B4-BE49-F238E27FC236}">
                <a16:creationId xmlns:a16="http://schemas.microsoft.com/office/drawing/2014/main" id="{3F4A15DA-F97B-499B-8EA3-8CF00D2BD829}"/>
              </a:ext>
            </a:extLst>
          </p:cNvPr>
          <p:cNvSpPr/>
          <p:nvPr/>
        </p:nvSpPr>
        <p:spPr>
          <a:xfrm>
            <a:off x="3208540" y="3063415"/>
            <a:ext cx="89823" cy="89823"/>
          </a:xfrm>
          <a:prstGeom prst="ellipse">
            <a:avLst/>
          </a:prstGeom>
          <a:solidFill>
            <a:srgbClr val="000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Ellipse 43">
            <a:extLst>
              <a:ext uri="{FF2B5EF4-FFF2-40B4-BE49-F238E27FC236}">
                <a16:creationId xmlns:a16="http://schemas.microsoft.com/office/drawing/2014/main" id="{A76BF93B-5F5B-4254-91BC-F90332F8953F}"/>
              </a:ext>
            </a:extLst>
          </p:cNvPr>
          <p:cNvSpPr/>
          <p:nvPr/>
        </p:nvSpPr>
        <p:spPr>
          <a:xfrm>
            <a:off x="3173722" y="3025616"/>
            <a:ext cx="162635" cy="162635"/>
          </a:xfrm>
          <a:prstGeom prst="ellipse">
            <a:avLst/>
          </a:prstGeom>
          <a:noFill/>
          <a:ln>
            <a:solidFill>
              <a:srgbClr val="000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B7EA981-D055-4148-95DB-BECC1B6C0A79}"/>
              </a:ext>
            </a:extLst>
          </p:cNvPr>
          <p:cNvSpPr/>
          <p:nvPr/>
        </p:nvSpPr>
        <p:spPr>
          <a:xfrm>
            <a:off x="3250529" y="2268377"/>
            <a:ext cx="497390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en-US" sz="16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Guarantee By the Private Party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Time to completion   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Fixed Gate Fee ( with inflation revision)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Waste Volume swallowing capacity ( ex : 1000 TPD)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Truck turn around time ( ex 20 min)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Environmental compliance (Emissions to Air , Effluent)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Community Management 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CED4303-6F23-4485-8B68-6E013CDFC607}"/>
              </a:ext>
            </a:extLst>
          </p:cNvPr>
          <p:cNvSpPr/>
          <p:nvPr/>
        </p:nvSpPr>
        <p:spPr>
          <a:xfrm>
            <a:off x="2991554" y="91795"/>
            <a:ext cx="396190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en-US" sz="16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Guarantee by the Public Party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Provide Land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Definition of the Waste ( MSW , Food Waste , C&amp;I)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Guarantee of minimum Waste Volume ( ex : 1000 TPD)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Payment Guarantee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Terms of contract ( 20 years..)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F31558D-A3F1-4753-8845-DFFB8112F575}"/>
              </a:ext>
            </a:extLst>
          </p:cNvPr>
          <p:cNvSpPr/>
          <p:nvPr/>
        </p:nvSpPr>
        <p:spPr>
          <a:xfrm>
            <a:off x="4979595" y="3549833"/>
            <a:ext cx="4973904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en-US" sz="16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Risk taken by the Private Party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Construction risk and project Schedule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Fixed Gate Fee</a:t>
            </a:r>
          </a:p>
          <a:p>
            <a:pPr marL="514342" lvl="1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O&amp;M Cost</a:t>
            </a:r>
          </a:p>
          <a:p>
            <a:pPr marL="514342" lvl="1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Waste Calorific Value which influence electricity production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Availability Waste Volume swallowing capacity ( ex : 1000 TPD)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Environmental compliance ( design risk , Operation Risk)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Safety Risk , Community risk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A3B2FF7-6309-4AF9-B2AB-5658247944A7}"/>
              </a:ext>
            </a:extLst>
          </p:cNvPr>
          <p:cNvSpPr/>
          <p:nvPr/>
        </p:nvSpPr>
        <p:spPr>
          <a:xfrm>
            <a:off x="6063900" y="1184968"/>
            <a:ext cx="27894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en-US" sz="16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Risk by the Public Party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Demand Risk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Change of Law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Risk of Choosing … </a:t>
            </a:r>
          </a:p>
          <a:p>
            <a:pPr lvl="0" fontAlgn="base"/>
            <a:endParaRPr lang="en-US" sz="1000" dirty="0">
              <a:solidFill>
                <a:srgbClr val="00043C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504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Une image contenant extérieur, ciel, pont, rivière&#10;&#10;Description générée avec un niveau de confiance très élevé">
            <a:extLst>
              <a:ext uri="{FF2B5EF4-FFF2-40B4-BE49-F238E27FC236}">
                <a16:creationId xmlns:a16="http://schemas.microsoft.com/office/drawing/2014/main" id="{8483BA21-4176-4C33-B176-316FBA2310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7" descr="Fond_Suez_7.pdf"/>
          <p:cNvPicPr>
            <a:picLocks noChangeAspect="1"/>
          </p:cNvPicPr>
          <p:nvPr/>
        </p:nvPicPr>
        <p:blipFill>
          <a:blip r:embed="rId3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07" y="81702"/>
            <a:ext cx="9144000" cy="512215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60790" y="3734390"/>
            <a:ext cx="226823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en-US" sz="2000" b="1" dirty="0">
                <a:solidFill>
                  <a:srgbClr val="262960"/>
                </a:solidFill>
                <a:latin typeface="Arial" charset="0"/>
                <a:ea typeface="Arial" charset="0"/>
                <a:cs typeface="Arial" charset="0"/>
              </a:rPr>
              <a:t>Example of PPP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0790" y="4036645"/>
            <a:ext cx="5694914" cy="788999"/>
          </a:xfrm>
          <a:prstGeom prst="rect">
            <a:avLst/>
          </a:prstGeom>
          <a:solidFill>
            <a:srgbClr val="AADC14"/>
          </a:solidFill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en-US" sz="3200" b="1" dirty="0">
                <a:solidFill>
                  <a:srgbClr val="1B1C56"/>
                </a:solidFill>
                <a:latin typeface="Arial" charset="0"/>
                <a:ea typeface="Arial" charset="0"/>
                <a:cs typeface="Arial" charset="0"/>
              </a:rPr>
              <a:t>improving economic and environmental performance</a:t>
            </a:r>
          </a:p>
        </p:txBody>
      </p:sp>
    </p:spTree>
    <p:extLst>
      <p:ext uri="{BB962C8B-B14F-4D97-AF65-F5344CB8AC3E}">
        <p14:creationId xmlns:p14="http://schemas.microsoft.com/office/powerpoint/2010/main" val="3021083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617F93D-2DCB-41A1-B71A-0E28E249EF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60" r="28427"/>
          <a:stretch/>
        </p:blipFill>
        <p:spPr>
          <a:xfrm>
            <a:off x="0" y="-1163"/>
            <a:ext cx="2962939" cy="514466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586048" y="493233"/>
            <a:ext cx="3985412" cy="290336"/>
          </a:xfrm>
          <a:prstGeom prst="rect">
            <a:avLst/>
          </a:prstGeom>
          <a:solidFill>
            <a:srgbClr val="030F40"/>
          </a:solidFill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x-none" sz="1800" b="1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The land of DBO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581882" y="249456"/>
            <a:ext cx="1255472" cy="257315"/>
          </a:xfrm>
          <a:prstGeom prst="rect">
            <a:avLst/>
          </a:prstGeom>
          <a:solidFill>
            <a:srgbClr val="030F40"/>
          </a:solidFill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x-none" sz="15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Hong Kong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8756" y="2736896"/>
            <a:ext cx="301413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/>
            <a:r>
              <a:rPr lang="en-US" sz="16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Benefits for HK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Private Parties design the project based on concept from EPD , no interface between construction and O&amp;M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Allow deployment of technology at low risk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Private Parties in control of the operation with stringent guarantee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Competitivity ( Lower  Gate Fee)  as : </a:t>
            </a:r>
          </a:p>
          <a:p>
            <a:pPr marL="514342" lvl="1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Low cost of operation as Asset financing and shareholder return is not part of the services fee.</a:t>
            </a:r>
          </a:p>
          <a:p>
            <a:pPr marL="514342" lvl="1" indent="-171450" fontAlgn="base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Operators is incentivize  both on the construction and long term O&amp;M</a:t>
            </a:r>
          </a:p>
        </p:txBody>
      </p:sp>
      <p:pic>
        <p:nvPicPr>
          <p:cNvPr id="17" name="Image 16" descr="Fond_Suez_4.pdf"/>
          <p:cNvPicPr>
            <a:picLocks noChangeAspect="1"/>
          </p:cNvPicPr>
          <p:nvPr/>
        </p:nvPicPr>
        <p:blipFill rotWithShape="1">
          <a:blip r:embed="rId4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2974"/>
          <a:stretch/>
        </p:blipFill>
        <p:spPr>
          <a:xfrm>
            <a:off x="-396" y="-1163"/>
            <a:ext cx="3014134" cy="51435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3064933" y="1042235"/>
            <a:ext cx="33626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All Waste management contract in HK are DBO </a:t>
            </a:r>
          </a:p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Landfill , Transfer Station , Infrastructure of Treatment …</a:t>
            </a:r>
          </a:p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Each project are tender separately by EPD ( Environment protection bureau)  and consist of Design, Construction and then operation and management contract which terms vary depending on the project.  </a:t>
            </a:r>
            <a:endParaRPr lang="en-US" altLang="x-none" sz="1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ZoneTexte 20">
            <a:hlinkClick r:id="rId5" action="ppaction://hlinksldjump"/>
          </p:cNvPr>
          <p:cNvSpPr txBox="1"/>
          <p:nvPr/>
        </p:nvSpPr>
        <p:spPr>
          <a:xfrm>
            <a:off x="0" y="0"/>
            <a:ext cx="791852" cy="261610"/>
          </a:xfrm>
          <a:prstGeom prst="rect">
            <a:avLst/>
          </a:prstGeom>
          <a:solidFill>
            <a:srgbClr val="00043C"/>
          </a:solidFill>
        </p:spPr>
        <p:txBody>
          <a:bodyPr wrap="square" rtlCol="0">
            <a:spAutoFit/>
          </a:bodyPr>
          <a:lstStyle/>
          <a:p>
            <a:r>
              <a:rPr lang="fr-FR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ea typeface="Arial" charset="0"/>
                <a:cs typeface="Arial" charset="0"/>
              </a:rPr>
              <a:t>&lt;&lt; BACK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5B985C21-9446-4A6B-8AF9-F0EF0A418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/>
          <a:srcRect l="5154" r="4823"/>
          <a:stretch>
            <a:fillRect/>
          </a:stretch>
        </p:blipFill>
        <p:spPr bwMode="auto">
          <a:xfrm>
            <a:off x="6478772" y="249456"/>
            <a:ext cx="2254102" cy="1891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7" descr="DSC_0160">
            <a:extLst>
              <a:ext uri="{FF2B5EF4-FFF2-40B4-BE49-F238E27FC236}">
                <a16:creationId xmlns:a16="http://schemas.microsoft.com/office/drawing/2014/main" id="{58FA04DB-46A9-4E8F-BA03-16B63EFD3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 r="25853"/>
          <a:stretch>
            <a:fillRect/>
          </a:stretch>
        </p:blipFill>
        <p:spPr bwMode="auto">
          <a:xfrm>
            <a:off x="3333137" y="2571168"/>
            <a:ext cx="2408443" cy="2178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1801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5" descr="Une image contenant extérieur, ciel, pont, rivière&#10;&#10;Description générée avec un niveau de confiance très élevé">
            <a:extLst>
              <a:ext uri="{FF2B5EF4-FFF2-40B4-BE49-F238E27FC236}">
                <a16:creationId xmlns:a16="http://schemas.microsoft.com/office/drawing/2014/main" id="{FAA4467D-8871-4CA4-B8C7-9C543AC92E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566" r="44573"/>
          <a:stretch/>
        </p:blipFill>
        <p:spPr>
          <a:xfrm>
            <a:off x="0" y="0"/>
            <a:ext cx="2913322" cy="51435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586048" y="493233"/>
            <a:ext cx="3985412" cy="290336"/>
          </a:xfrm>
          <a:prstGeom prst="rect">
            <a:avLst/>
          </a:prstGeom>
          <a:solidFill>
            <a:srgbClr val="030F40"/>
          </a:solidFill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x-none" sz="1800" b="1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A Challenging Environment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581882" y="249456"/>
            <a:ext cx="3052759" cy="253916"/>
          </a:xfrm>
          <a:prstGeom prst="rect">
            <a:avLst/>
          </a:prstGeom>
          <a:solidFill>
            <a:srgbClr val="030F40"/>
          </a:solidFill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x-none" sz="15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BOT in South East Asia for WTE  </a:t>
            </a:r>
          </a:p>
        </p:txBody>
      </p:sp>
      <p:pic>
        <p:nvPicPr>
          <p:cNvPr id="17" name="Image 16" descr="Fond_Suez_4.pdf"/>
          <p:cNvPicPr>
            <a:picLocks noChangeAspect="1"/>
          </p:cNvPicPr>
          <p:nvPr/>
        </p:nvPicPr>
        <p:blipFill rotWithShape="1">
          <a:blip r:embed="rId4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2974"/>
          <a:stretch/>
        </p:blipFill>
        <p:spPr>
          <a:xfrm>
            <a:off x="7657" y="56332"/>
            <a:ext cx="2948111" cy="5030835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3108261" y="1525308"/>
            <a:ext cx="545449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x-none" sz="1000" i="1" dirty="0">
                <a:solidFill>
                  <a:srgbClr val="9ACB3B"/>
                </a:solidFill>
                <a:latin typeface="Arial" charset="0"/>
                <a:ea typeface="Arial" charset="0"/>
                <a:cs typeface="Arial" charset="0"/>
              </a:rPr>
              <a:t>The Challenges </a:t>
            </a:r>
            <a:endParaRPr lang="en-US" altLang="x-none" sz="1000" i="1" dirty="0">
              <a:solidFill>
                <a:srgbClr val="00043C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Complex Legal Framework with several agencies involve and most of the time not cooperating  with each other ( Grid, Cities, Environment bureau..)</a:t>
            </a:r>
          </a:p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Difficult for non-capital cities to interact at national level to ensure that the city follow all the necessary step to get PPP Approve.</a:t>
            </a:r>
          </a:p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Stability of government decision and legal enforcement of contract.</a:t>
            </a:r>
          </a:p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Under-estimation of the need for government guarantee and the impact of Finance industry</a:t>
            </a:r>
          </a:p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Poor conception of project , wrong consultant ( or not independent)  pushing for non-proven technology . Misunderstanding of the driver </a:t>
            </a:r>
          </a:p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Conflict inside the public party</a:t>
            </a:r>
          </a:p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Transparency</a:t>
            </a:r>
          </a:p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Management of tender </a:t>
            </a:r>
          </a:p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Barrier to limit competition ( language, ownership …) </a:t>
            </a:r>
          </a:p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Decision making.. </a:t>
            </a:r>
          </a:p>
        </p:txBody>
      </p:sp>
      <p:sp>
        <p:nvSpPr>
          <p:cNvPr id="21" name="ZoneTexte 20">
            <a:hlinkClick r:id="rId5" action="ppaction://hlinksldjump"/>
          </p:cNvPr>
          <p:cNvSpPr txBox="1"/>
          <p:nvPr/>
        </p:nvSpPr>
        <p:spPr>
          <a:xfrm>
            <a:off x="0" y="0"/>
            <a:ext cx="791852" cy="261610"/>
          </a:xfrm>
          <a:prstGeom prst="rect">
            <a:avLst/>
          </a:prstGeom>
          <a:solidFill>
            <a:srgbClr val="00043C"/>
          </a:solidFill>
        </p:spPr>
        <p:txBody>
          <a:bodyPr wrap="square" rtlCol="0">
            <a:spAutoFit/>
          </a:bodyPr>
          <a:lstStyle/>
          <a:p>
            <a:r>
              <a:rPr lang="fr-FR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ea typeface="Arial" charset="0"/>
                <a:cs typeface="Arial" charset="0"/>
              </a:rPr>
              <a:t>&lt;&lt; BACK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8D9898-D786-4D4A-8546-66908EAA3A26}"/>
              </a:ext>
            </a:extLst>
          </p:cNvPr>
          <p:cNvSpPr/>
          <p:nvPr/>
        </p:nvSpPr>
        <p:spPr>
          <a:xfrm>
            <a:off x="5835507" y="441292"/>
            <a:ext cx="330083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x-none" sz="1000" i="1" dirty="0">
                <a:solidFill>
                  <a:srgbClr val="9ACB3B"/>
                </a:solidFill>
                <a:latin typeface="Arial" charset="0"/>
                <a:ea typeface="Arial" charset="0"/>
                <a:cs typeface="Arial" charset="0"/>
              </a:rPr>
              <a:t>Why BOT </a:t>
            </a:r>
            <a:endParaRPr lang="en-US" altLang="x-none" sz="1000" i="1" dirty="0">
              <a:solidFill>
                <a:srgbClr val="00043C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Municipalities in SEA are looking at BOT as Capex for WTE is substantial and they have many others infrastructure project in development.</a:t>
            </a:r>
          </a:p>
          <a:p>
            <a:pPr marL="171450" indent="-171450">
              <a:spcBef>
                <a:spcPts val="0"/>
              </a:spcBef>
              <a:buFont typeface="Arial" charset="0"/>
              <a:buChar char="•"/>
            </a:pPr>
            <a:r>
              <a:rPr lang="en-US" altLang="x-none" sz="1000" i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Technology and Operation are complex , it’s allow the most secure risk allocation of the public party to the private party </a:t>
            </a:r>
          </a:p>
        </p:txBody>
      </p:sp>
    </p:spTree>
    <p:extLst>
      <p:ext uri="{BB962C8B-B14F-4D97-AF65-F5344CB8AC3E}">
        <p14:creationId xmlns:p14="http://schemas.microsoft.com/office/powerpoint/2010/main" val="1563138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1209" y="0"/>
            <a:ext cx="9203960" cy="526492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Image 8" descr="Fond_Suez_7.pdf"/>
          <p:cNvPicPr>
            <a:picLocks noChangeAspect="1"/>
          </p:cNvPicPr>
          <p:nvPr/>
        </p:nvPicPr>
        <p:blipFill>
          <a:blip r:embed="rId3">
            <a:alphaModFix amt="1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1210" y="0"/>
            <a:ext cx="9144000" cy="512215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87539" y="4633770"/>
            <a:ext cx="5277970" cy="437043"/>
          </a:xfrm>
          <a:prstGeom prst="rect">
            <a:avLst/>
          </a:prstGeom>
          <a:solidFill>
            <a:srgbClr val="AADD13"/>
          </a:solidFill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en-US" sz="3200" b="1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management of resources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4588" y="3778877"/>
            <a:ext cx="3400603" cy="437043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en-US" sz="3200" b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PPP ,  the future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4587" y="4205487"/>
            <a:ext cx="4987513" cy="437043"/>
          </a:xfrm>
          <a:prstGeom prst="rect">
            <a:avLst/>
          </a:prstGeom>
          <a:solidFill>
            <a:srgbClr val="AADC14"/>
          </a:solidFill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en-US" sz="3200" b="1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in smart and sustainable</a:t>
            </a:r>
          </a:p>
        </p:txBody>
      </p:sp>
    </p:spTree>
    <p:extLst>
      <p:ext uri="{BB962C8B-B14F-4D97-AF65-F5344CB8AC3E}">
        <p14:creationId xmlns:p14="http://schemas.microsoft.com/office/powerpoint/2010/main" val="3848187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. Barcelone_enes-98129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3009713" cy="514349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011818" y="44182"/>
            <a:ext cx="3044042" cy="170815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en-US" altLang="x-none" sz="1600" b="1" dirty="0" err="1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Exemple</a:t>
            </a:r>
            <a:r>
              <a:rPr lang="en-US" altLang="x-none" sz="1600" b="1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en-US" altLang="x-none" sz="900" b="1" dirty="0">
              <a:solidFill>
                <a:srgbClr val="00043C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en-US" sz="1000" b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In Barcelona </a:t>
            </a:r>
            <a:r>
              <a:rPr lang="en-US" sz="10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:  Operate </a:t>
            </a:r>
            <a:r>
              <a:rPr lang="en-US" sz="1000" dirty="0" err="1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CityOS</a:t>
            </a:r>
            <a:r>
              <a:rPr lang="en-US" sz="10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, through a public-private partnership. Barcelona’s operating system, </a:t>
            </a:r>
            <a:r>
              <a:rPr lang="en-US" sz="1000" dirty="0" err="1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CityOS</a:t>
            </a:r>
            <a:r>
              <a:rPr lang="en-US" sz="10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  <a:t> provides a shared environment for connecting to or using the city’s data. The recovery of urban data will enable Barcelona to grow by developing new services.</a:t>
            </a:r>
          </a:p>
          <a:p>
            <a:pPr marL="171450" indent="-171450">
              <a:buFont typeface="Arial" charset="0"/>
              <a:buChar char="•"/>
            </a:pPr>
            <a:endParaRPr lang="en-US" sz="1000" dirty="0">
              <a:solidFill>
                <a:srgbClr val="00043C"/>
              </a:solidFill>
              <a:latin typeface="Arial" charset="0"/>
              <a:ea typeface="Arial" charset="0"/>
              <a:cs typeface="Arial" charset="0"/>
            </a:endParaRPr>
          </a:p>
          <a:p>
            <a:br>
              <a:rPr lang="en-US" altLang="x-none" sz="1000" b="1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</a:br>
            <a:endParaRPr lang="en-US" altLang="x-none" sz="900" b="1" dirty="0">
              <a:solidFill>
                <a:srgbClr val="00043C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38250" y="965968"/>
            <a:ext cx="2773568" cy="330859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r>
              <a:rPr lang="en-US" sz="1600" b="1" i="1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Providing access to technology</a:t>
            </a:r>
            <a:endParaRPr lang="en-US" sz="900" b="1" i="1" dirty="0">
              <a:solidFill>
                <a:srgbClr val="030F40"/>
              </a:solidFill>
              <a:latin typeface="Arial" charset="0"/>
              <a:ea typeface="Arial" charset="0"/>
              <a:cs typeface="Arial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en-US" sz="1000" i="1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PPP allows implementation , fine- tuning ,improvement and ability to stay up to date to municipalities in their digital strategy 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000" i="1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 PPP legal framework has to be adapt to allow this deployment especially:</a:t>
            </a:r>
          </a:p>
          <a:p>
            <a:pPr marL="514342" lvl="1" indent="-171450">
              <a:buFont typeface="Arial" charset="0"/>
              <a:buChar char="•"/>
            </a:pPr>
            <a:r>
              <a:rPr lang="en-US" sz="1000" i="1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Draft specification to allow technical innovation </a:t>
            </a:r>
          </a:p>
          <a:p>
            <a:pPr marL="514342" lvl="1" indent="-171450">
              <a:buFont typeface="Arial" charset="0"/>
              <a:buChar char="•"/>
            </a:pPr>
            <a:r>
              <a:rPr lang="en-US" sz="1000" i="1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Speed – to avoid obsolescence at launch</a:t>
            </a:r>
          </a:p>
          <a:p>
            <a:pPr marL="514342" lvl="1" indent="-171450">
              <a:buFont typeface="Arial" charset="0"/>
              <a:buChar char="•"/>
            </a:pPr>
            <a:r>
              <a:rPr lang="en-US" sz="1000" i="1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 Allow inter-connection of interface and system – example connecting waste data and traffic data and security … 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000" i="1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 Cities need Private </a:t>
            </a:r>
          </a:p>
          <a:p>
            <a:r>
              <a:rPr lang="en-US" sz="1000" i="1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Parties for Development </a:t>
            </a:r>
          </a:p>
          <a:p>
            <a:r>
              <a:rPr lang="en-US" sz="1000" i="1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And operations. </a:t>
            </a:r>
          </a:p>
          <a:p>
            <a:endParaRPr lang="en-US" altLang="x-none" sz="1700" dirty="0">
              <a:solidFill>
                <a:srgbClr val="AADC1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4" name="Image 13" descr="Fond_Suez_4.pdf"/>
          <p:cNvPicPr>
            <a:picLocks noChangeAspect="1"/>
          </p:cNvPicPr>
          <p:nvPr/>
        </p:nvPicPr>
        <p:blipFill rotWithShape="1">
          <a:blip r:embed="rId4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2974" b="859"/>
          <a:stretch/>
        </p:blipFill>
        <p:spPr>
          <a:xfrm>
            <a:off x="-1" y="22091"/>
            <a:ext cx="3014134" cy="5099318"/>
          </a:xfrm>
          <a:prstGeom prst="rect">
            <a:avLst/>
          </a:prstGeom>
        </p:spPr>
      </p:pic>
      <p:sp>
        <p:nvSpPr>
          <p:cNvPr id="18" name="ZoneTexte 17">
            <a:hlinkClick r:id="rId5" action="ppaction://hlinksldjump"/>
          </p:cNvPr>
          <p:cNvSpPr txBox="1"/>
          <p:nvPr/>
        </p:nvSpPr>
        <p:spPr>
          <a:xfrm>
            <a:off x="0" y="0"/>
            <a:ext cx="791852" cy="261610"/>
          </a:xfrm>
          <a:prstGeom prst="rect">
            <a:avLst/>
          </a:prstGeom>
          <a:solidFill>
            <a:srgbClr val="00043C"/>
          </a:solidFill>
        </p:spPr>
        <p:txBody>
          <a:bodyPr wrap="square" rtlCol="0">
            <a:spAutoFit/>
          </a:bodyPr>
          <a:lstStyle/>
          <a:p>
            <a:r>
              <a:rPr lang="fr-FR" sz="11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ea typeface="Arial" charset="0"/>
                <a:cs typeface="Arial" charset="0"/>
              </a:rPr>
              <a:t>&lt;&lt; BACK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491940" y="602536"/>
            <a:ext cx="3533716" cy="286230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x-none" sz="1800" b="1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Opportunity of Smart PPP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491941" y="348846"/>
            <a:ext cx="1770010" cy="268277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x-none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Smart Cities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A4C4E6A-6B3B-4EB6-BE0F-E368009A3E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600" y="1437566"/>
            <a:ext cx="534192" cy="10565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A74BF76-171A-42E6-A37A-CF1998D47DF7}"/>
              </a:ext>
            </a:extLst>
          </p:cNvPr>
          <p:cNvSpPr/>
          <p:nvPr/>
        </p:nvSpPr>
        <p:spPr>
          <a:xfrm>
            <a:off x="6011818" y="1296827"/>
            <a:ext cx="21203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sz="1000" b="1" kern="0" dirty="0">
                <a:solidFill>
                  <a:srgbClr val="030F40"/>
                </a:solidFill>
                <a:latin typeface="DINPro" panose="020B0504020101020102" pitchFamily="34" charset="0"/>
              </a:rPr>
              <a:t>In Singapore</a:t>
            </a:r>
            <a:r>
              <a:rPr lang="en-US" sz="1000" b="1" dirty="0">
                <a:solidFill>
                  <a:srgbClr val="00043C"/>
                </a:solidFill>
                <a:latin typeface="Arial" charset="0"/>
                <a:cs typeface="Arial" charset="0"/>
              </a:rPr>
              <a:t> </a:t>
            </a:r>
            <a:r>
              <a:rPr lang="en-US" sz="1000" dirty="0">
                <a:solidFill>
                  <a:srgbClr val="00043C"/>
                </a:solidFill>
                <a:latin typeface="Arial" charset="0"/>
                <a:cs typeface="Arial" charset="0"/>
              </a:rPr>
              <a:t>: </a:t>
            </a:r>
          </a:p>
          <a:p>
            <a:r>
              <a:rPr lang="en-SG" altLang="zh-CN" sz="1000" b="1" kern="0" dirty="0" err="1">
                <a:solidFill>
                  <a:srgbClr val="9ACB3B"/>
                </a:solidFill>
                <a:latin typeface="DINPro" panose="020B0504020101020102" pitchFamily="34" charset="0"/>
                <a:cs typeface="DINPro" panose="020B0504020101020102" pitchFamily="34" charset="0"/>
              </a:rPr>
              <a:t>WaterGoWhere</a:t>
            </a:r>
            <a:r>
              <a:rPr lang="en-SG" altLang="zh-CN" sz="1000" b="1" kern="0" dirty="0">
                <a:solidFill>
                  <a:srgbClr val="9ACB3B"/>
                </a:solidFill>
                <a:latin typeface="DINPro" panose="020B0504020101020102" pitchFamily="34" charset="0"/>
                <a:cs typeface="DINPro" panose="020B0504020101020102" pitchFamily="34" charset="0"/>
              </a:rPr>
              <a:t> </a:t>
            </a:r>
            <a:r>
              <a:rPr lang="en-SG" altLang="zh-CN" sz="1000" kern="0" dirty="0">
                <a:solidFill>
                  <a:srgbClr val="030F40"/>
                </a:solidFill>
                <a:latin typeface="DINPro" panose="020B0504020101020102" pitchFamily="34" charset="0"/>
                <a:cs typeface="DINPro" panose="020B0504020101020102" pitchFamily="34" charset="0"/>
              </a:rPr>
              <a:t>uses smart meters to keep residents updated </a:t>
            </a:r>
            <a:r>
              <a:rPr lang="en-SG" altLang="zh-CN" sz="1000" dirty="0">
                <a:solidFill>
                  <a:srgbClr val="00043C"/>
                </a:solidFill>
                <a:latin typeface="Arial" charset="0"/>
                <a:cs typeface="Arial" charset="0"/>
              </a:rPr>
              <a:t>on</a:t>
            </a:r>
            <a:r>
              <a:rPr lang="en-SG" altLang="zh-CN" sz="1000" kern="0" dirty="0">
                <a:solidFill>
                  <a:srgbClr val="030F40"/>
                </a:solidFill>
                <a:latin typeface="DINPro" panose="020B0504020101020102" pitchFamily="34" charset="0"/>
                <a:cs typeface="DINPro" panose="020B0504020101020102" pitchFamily="34" charset="0"/>
              </a:rPr>
              <a:t> your water usage. Enabling reduction of loss at the user.</a:t>
            </a:r>
          </a:p>
          <a:p>
            <a:pPr defTabSz="685800">
              <a:spcAft>
                <a:spcPts val="450"/>
              </a:spcAft>
              <a:defRPr/>
            </a:pPr>
            <a:r>
              <a:rPr lang="en-US" altLang="zh-CN" sz="1000" b="1" kern="0" dirty="0">
                <a:solidFill>
                  <a:srgbClr val="9ACB3B"/>
                </a:solidFill>
                <a:latin typeface="DINPro" panose="020B0504020101020102" pitchFamily="34" charset="0"/>
              </a:rPr>
              <a:t>SUEZ’s </a:t>
            </a:r>
            <a:r>
              <a:rPr lang="en-SG" altLang="zh-CN" sz="1000" b="1" kern="0" dirty="0">
                <a:solidFill>
                  <a:srgbClr val="9ACB3B"/>
                </a:solidFill>
                <a:latin typeface="DINPro" panose="020B0504020101020102" pitchFamily="34" charset="0"/>
              </a:rPr>
              <a:t>AQUADVANCED® Urban Drainage in tropical environments </a:t>
            </a:r>
            <a:r>
              <a:rPr lang="en-AU" altLang="zh-CN" sz="1000" kern="0" dirty="0">
                <a:solidFill>
                  <a:srgbClr val="030F40"/>
                </a:solidFill>
                <a:latin typeface="DINPro" panose="020B0504020101020102" pitchFamily="34" charset="0"/>
              </a:rPr>
              <a:t>To ensure maximum rainwater storage while preventing urban flooding with End to end water quality monitoring for a safe resource and a pleasant city</a:t>
            </a:r>
            <a:endParaRPr lang="en-SG" altLang="zh-CN" sz="1000" kern="0" dirty="0">
              <a:solidFill>
                <a:srgbClr val="030F40"/>
              </a:solidFill>
              <a:latin typeface="DINPro" panose="020B0504020101020102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7A2FBD5-A1DC-41BE-AA2A-F455308CE55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562" t="7519" b="2380"/>
          <a:stretch/>
        </p:blipFill>
        <p:spPr>
          <a:xfrm>
            <a:off x="7636190" y="2875280"/>
            <a:ext cx="1462619" cy="75396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D24DF62-16DD-47BA-9D7B-418C96EFA326}"/>
              </a:ext>
            </a:extLst>
          </p:cNvPr>
          <p:cNvSpPr/>
          <p:nvPr/>
        </p:nvSpPr>
        <p:spPr>
          <a:xfrm>
            <a:off x="7125264" y="3666195"/>
            <a:ext cx="21203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sz="1000" b="1" kern="0" dirty="0">
                <a:solidFill>
                  <a:srgbClr val="030F40"/>
                </a:solidFill>
                <a:latin typeface="DINPro" panose="020B0504020101020102" pitchFamily="34" charset="0"/>
              </a:rPr>
              <a:t>In France  </a:t>
            </a:r>
            <a:r>
              <a:rPr lang="en-US" sz="1000" kern="0" dirty="0">
                <a:solidFill>
                  <a:srgbClr val="030F40"/>
                </a:solidFill>
                <a:latin typeface="DINPro" panose="020B0504020101020102" pitchFamily="34" charset="0"/>
              </a:rPr>
              <a:t>: Just in time collection with connect bin to  </a:t>
            </a:r>
            <a:r>
              <a:rPr lang="en-GB" sz="1000" kern="0" dirty="0">
                <a:solidFill>
                  <a:srgbClr val="030F40"/>
                </a:solidFill>
                <a:latin typeface="DINPro" panose="020B0504020101020102" pitchFamily="34" charset="0"/>
              </a:rPr>
              <a:t>Optimize waste collection thanks to effective data management ,Reduce CO2 emissions ,Reduce maintenance and servicing costs: zero overflow</a:t>
            </a:r>
          </a:p>
          <a:p>
            <a:endParaRPr lang="en-US" sz="1000" dirty="0">
              <a:solidFill>
                <a:srgbClr val="00043C"/>
              </a:solidFill>
              <a:latin typeface="Arial" charset="0"/>
              <a:cs typeface="Arial" charset="0"/>
            </a:endParaRPr>
          </a:p>
        </p:txBody>
      </p:sp>
      <p:pic>
        <p:nvPicPr>
          <p:cNvPr id="23" name="Image 40">
            <a:extLst>
              <a:ext uri="{FF2B5EF4-FFF2-40B4-BE49-F238E27FC236}">
                <a16:creationId xmlns:a16="http://schemas.microsoft.com/office/drawing/2014/main" id="{6CBB847B-CD96-4158-BE6C-6F07BA39C4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656" y="3553360"/>
            <a:ext cx="2164384" cy="137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4836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7" descr="Fond_Suez_7.pdf"/>
          <p:cNvPicPr>
            <a:picLocks noChangeAspect="1"/>
          </p:cNvPicPr>
          <p:nvPr/>
        </p:nvPicPr>
        <p:blipFill>
          <a:blip r:embed="rId4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2215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2663" y="3687711"/>
            <a:ext cx="4596877" cy="3831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en-US" sz="2700" b="1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SUEZ, a Group committed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2664" y="4028096"/>
            <a:ext cx="4596875" cy="393954"/>
          </a:xfrm>
          <a:prstGeom prst="rect">
            <a:avLst/>
          </a:prstGeom>
          <a:solidFill>
            <a:srgbClr val="AADC14"/>
          </a:solidFill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en-US" sz="2800" b="1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to people and the planet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8576089" y="211109"/>
            <a:ext cx="567911" cy="461665"/>
          </a:xfrm>
          <a:prstGeom prst="rect">
            <a:avLst/>
          </a:prstGeom>
          <a:solidFill>
            <a:srgbClr val="1B1C56"/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85D101"/>
                </a:solidFill>
                <a:latin typeface="Arial" charset="0"/>
                <a:ea typeface="Arial" charset="0"/>
                <a:cs typeface="Arial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6613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054" y="-1"/>
            <a:ext cx="9169294" cy="5166905"/>
          </a:xfrm>
          <a:prstGeom prst="rect">
            <a:avLst/>
          </a:prstGeom>
        </p:spPr>
      </p:pic>
      <p:pic>
        <p:nvPicPr>
          <p:cNvPr id="11" name="Image 10" descr="Fond_Suez_7.pdf"/>
          <p:cNvPicPr>
            <a:picLocks noChangeAspect="1"/>
          </p:cNvPicPr>
          <p:nvPr/>
        </p:nvPicPr>
        <p:blipFill>
          <a:blip r:embed="rId4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053" y="-2"/>
            <a:ext cx="9169293" cy="516690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934" y="3991988"/>
            <a:ext cx="6399015" cy="444289"/>
          </a:xfrm>
          <a:prstGeom prst="rect">
            <a:avLst/>
          </a:prstGeom>
          <a:solidFill>
            <a:srgbClr val="AADC14"/>
          </a:solidFill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en-US" sz="3200" b="1" dirty="0">
                <a:solidFill>
                  <a:srgbClr val="262960"/>
                </a:solidFill>
                <a:latin typeface="Arial" charset="0"/>
                <a:ea typeface="Arial" charset="0"/>
                <a:cs typeface="Arial" charset="0"/>
              </a:rPr>
              <a:t>Back Up Slides 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8592329" y="211109"/>
            <a:ext cx="567911" cy="461665"/>
          </a:xfrm>
          <a:prstGeom prst="rect">
            <a:avLst/>
          </a:prstGeom>
          <a:solidFill>
            <a:srgbClr val="1B1C56"/>
          </a:solidFill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85D101"/>
                </a:solidFill>
                <a:latin typeface="Arial" charset="0"/>
                <a:ea typeface="Arial" charset="0"/>
                <a:cs typeface="Arial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29129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8633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br>
              <a:rPr lang="en-US" b="1" dirty="0">
                <a:latin typeface="Arial" charset="0"/>
                <a:ea typeface="Arial" charset="0"/>
                <a:cs typeface="Arial" charset="0"/>
              </a:rPr>
            </a:b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1302" y="189152"/>
            <a:ext cx="5073626" cy="307777"/>
          </a:xfrm>
          <a:prstGeom prst="rect">
            <a:avLst/>
          </a:prstGeom>
          <a:solidFill>
            <a:schemeClr val="bg1"/>
          </a:solidFill>
        </p:spPr>
        <p:txBody>
          <a:bodyPr wrap="square" anchor="b">
            <a:spAutoFit/>
          </a:bodyPr>
          <a:lstStyle/>
          <a:p>
            <a:pPr>
              <a:lnSpc>
                <a:spcPct val="70000"/>
              </a:lnSpc>
            </a:pPr>
            <a:r>
              <a:rPr lang="en-US" sz="2000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Thailand Legal Framework PISA Act 2013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304" y="712372"/>
            <a:ext cx="7400664" cy="312330"/>
          </a:xfrm>
          <a:prstGeom prst="rect">
            <a:avLst/>
          </a:prstGeom>
          <a:solidFill>
            <a:srgbClr val="AADC14"/>
          </a:solidFill>
        </p:spPr>
        <p:txBody>
          <a:bodyPr wrap="square" anchor="b">
            <a:spAutoFit/>
          </a:bodyPr>
          <a:lstStyle/>
          <a:p>
            <a:pPr>
              <a:lnSpc>
                <a:spcPct val="70000"/>
              </a:lnSpc>
            </a:pPr>
            <a:r>
              <a:rPr lang="en-US" sz="2000" b="1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Process and Step for PPP Approval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0342D8-153C-4974-AFC8-A35C82E0EFFE}"/>
              </a:ext>
            </a:extLst>
          </p:cNvPr>
          <p:cNvGrpSpPr/>
          <p:nvPr/>
        </p:nvGrpSpPr>
        <p:grpSpPr>
          <a:xfrm>
            <a:off x="430392" y="1138272"/>
            <a:ext cx="8422985" cy="3937624"/>
            <a:chOff x="103188" y="1412875"/>
            <a:chExt cx="8856662" cy="5158722"/>
          </a:xfrm>
        </p:grpSpPr>
        <p:sp>
          <p:nvSpPr>
            <p:cNvPr id="31" name="Pentagon 3">
              <a:extLst>
                <a:ext uri="{FF2B5EF4-FFF2-40B4-BE49-F238E27FC236}">
                  <a16:creationId xmlns:a16="http://schemas.microsoft.com/office/drawing/2014/main" id="{0E873B7B-4A61-42C5-A7D0-B1D9BDEFFF6B}"/>
                </a:ext>
              </a:extLst>
            </p:cNvPr>
            <p:cNvSpPr/>
            <p:nvPr/>
          </p:nvSpPr>
          <p:spPr>
            <a:xfrm>
              <a:off x="134938" y="1412875"/>
              <a:ext cx="1674812" cy="1008063"/>
            </a:xfrm>
            <a:prstGeom prst="homePlate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72000" rIns="36000" bIns="72000" anchor="ctr"/>
            <a:lstStyle/>
            <a:p>
              <a:pPr algn="ctr">
                <a:defRPr/>
              </a:pPr>
              <a:r>
                <a:rPr lang="fr-FR" sz="1000" b="1" dirty="0"/>
                <a:t>Project </a:t>
              </a:r>
              <a:r>
                <a:rPr lang="fr-FR" sz="1000" b="1" dirty="0" err="1"/>
                <a:t>proposed</a:t>
              </a:r>
              <a:r>
                <a:rPr lang="fr-FR" sz="1000" b="1" dirty="0"/>
                <a:t> by SOE </a:t>
              </a:r>
              <a:r>
                <a:rPr lang="fr-FR" sz="1000" b="1" i="1" dirty="0"/>
                <a:t>(*)</a:t>
              </a:r>
              <a:endParaRPr lang="en-GB" sz="1000" b="1" i="1" dirty="0"/>
            </a:p>
          </p:txBody>
        </p:sp>
        <p:sp>
          <p:nvSpPr>
            <p:cNvPr id="32" name="Chevron 5">
              <a:extLst>
                <a:ext uri="{FF2B5EF4-FFF2-40B4-BE49-F238E27FC236}">
                  <a16:creationId xmlns:a16="http://schemas.microsoft.com/office/drawing/2014/main" id="{52B76BE1-CFEC-44D9-9114-B032626DF83A}"/>
                </a:ext>
              </a:extLst>
            </p:cNvPr>
            <p:cNvSpPr/>
            <p:nvPr/>
          </p:nvSpPr>
          <p:spPr>
            <a:xfrm>
              <a:off x="1365250" y="1412875"/>
              <a:ext cx="1903413" cy="1008063"/>
            </a:xfrm>
            <a:prstGeom prst="chevron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72000" rIns="36000" bIns="72000" anchor="ctr"/>
            <a:lstStyle/>
            <a:p>
              <a:pPr algn="ctr">
                <a:defRPr/>
              </a:pPr>
              <a:r>
                <a:rPr lang="fr-FR" sz="1000" b="1" dirty="0" err="1">
                  <a:solidFill>
                    <a:schemeClr val="bg1"/>
                  </a:solidFill>
                </a:rPr>
                <a:t>Approval</a:t>
              </a:r>
              <a:r>
                <a:rPr lang="fr-FR" sz="1000" b="1" dirty="0">
                  <a:solidFill>
                    <a:schemeClr val="bg1"/>
                  </a:solidFill>
                </a:rPr>
                <a:t> of the </a:t>
              </a:r>
              <a:r>
                <a:rPr lang="fr-FR" sz="1000" b="1" dirty="0" err="1">
                  <a:solidFill>
                    <a:schemeClr val="bg1"/>
                  </a:solidFill>
                </a:rPr>
                <a:t>project</a:t>
              </a:r>
              <a:r>
                <a:rPr lang="fr-FR" sz="1000" b="1" dirty="0">
                  <a:solidFill>
                    <a:schemeClr val="bg1"/>
                  </a:solidFill>
                </a:rPr>
                <a:t> </a:t>
              </a:r>
              <a:r>
                <a:rPr lang="fr-FR" sz="1000" b="1" dirty="0" err="1">
                  <a:solidFill>
                    <a:schemeClr val="bg1"/>
                  </a:solidFill>
                </a:rPr>
                <a:t>proposal</a:t>
              </a:r>
              <a:endParaRPr lang="en-GB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Chevron 18">
              <a:extLst>
                <a:ext uri="{FF2B5EF4-FFF2-40B4-BE49-F238E27FC236}">
                  <a16:creationId xmlns:a16="http://schemas.microsoft.com/office/drawing/2014/main" id="{614CAA0E-3483-419F-8743-241D82C7145F}"/>
                </a:ext>
              </a:extLst>
            </p:cNvPr>
            <p:cNvSpPr/>
            <p:nvPr/>
          </p:nvSpPr>
          <p:spPr>
            <a:xfrm>
              <a:off x="2809875" y="1412875"/>
              <a:ext cx="2001838" cy="1008063"/>
            </a:xfrm>
            <a:prstGeom prst="chevron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72000" rIns="36000" bIns="72000" anchor="ctr"/>
            <a:lstStyle/>
            <a:p>
              <a:pPr algn="ctr">
                <a:defRPr/>
              </a:pPr>
              <a:r>
                <a:rPr lang="fr-FR" sz="1000" b="1" dirty="0" err="1">
                  <a:solidFill>
                    <a:schemeClr val="bg1"/>
                  </a:solidFill>
                </a:rPr>
                <a:t>Preparation</a:t>
              </a:r>
              <a:r>
                <a:rPr lang="fr-FR" sz="1000" b="1" dirty="0">
                  <a:solidFill>
                    <a:schemeClr val="bg1"/>
                  </a:solidFill>
                </a:rPr>
                <a:t> of </a:t>
              </a:r>
              <a:r>
                <a:rPr lang="fr-FR" sz="1000" b="1" dirty="0" err="1">
                  <a:solidFill>
                    <a:schemeClr val="bg1"/>
                  </a:solidFill>
                </a:rPr>
                <a:t>draft</a:t>
              </a:r>
              <a:r>
                <a:rPr lang="fr-FR" sz="1000" b="1" dirty="0">
                  <a:solidFill>
                    <a:schemeClr val="bg1"/>
                  </a:solidFill>
                </a:rPr>
                <a:t> </a:t>
              </a:r>
              <a:r>
                <a:rPr lang="fr-FR" sz="1000" b="1" dirty="0" err="1">
                  <a:solidFill>
                    <a:schemeClr val="bg1"/>
                  </a:solidFill>
                </a:rPr>
                <a:t>bidding</a:t>
              </a:r>
              <a:r>
                <a:rPr lang="fr-FR" sz="1000" b="1" dirty="0">
                  <a:solidFill>
                    <a:schemeClr val="bg1"/>
                  </a:solidFill>
                </a:rPr>
                <a:t> documents by the host </a:t>
              </a:r>
              <a:r>
                <a:rPr lang="fr-FR" sz="1000" b="1" dirty="0" err="1">
                  <a:solidFill>
                    <a:schemeClr val="bg1"/>
                  </a:solidFill>
                </a:rPr>
                <a:t>agency</a:t>
              </a:r>
              <a:endParaRPr lang="en-GB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Chevron 19">
              <a:extLst>
                <a:ext uri="{FF2B5EF4-FFF2-40B4-BE49-F238E27FC236}">
                  <a16:creationId xmlns:a16="http://schemas.microsoft.com/office/drawing/2014/main" id="{38B230DC-A4FF-40F0-9897-F35491667EC4}"/>
                </a:ext>
              </a:extLst>
            </p:cNvPr>
            <p:cNvSpPr/>
            <p:nvPr/>
          </p:nvSpPr>
          <p:spPr>
            <a:xfrm>
              <a:off x="4337050" y="1412875"/>
              <a:ext cx="2005013" cy="1008063"/>
            </a:xfrm>
            <a:prstGeom prst="chevron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72000" rIns="36000" bIns="72000" anchor="ctr"/>
            <a:lstStyle/>
            <a:p>
              <a:pPr algn="ctr">
                <a:defRPr/>
              </a:pPr>
              <a:r>
                <a:rPr lang="fr-FR" sz="1000" b="1" dirty="0">
                  <a:solidFill>
                    <a:schemeClr val="bg1"/>
                  </a:solidFill>
                </a:rPr>
                <a:t>Public </a:t>
              </a:r>
              <a:r>
                <a:rPr lang="fr-FR" sz="1000" b="1" dirty="0" err="1">
                  <a:solidFill>
                    <a:schemeClr val="bg1"/>
                  </a:solidFill>
                </a:rPr>
                <a:t>selection</a:t>
              </a:r>
              <a:r>
                <a:rPr lang="fr-FR" sz="1000" b="1" dirty="0">
                  <a:solidFill>
                    <a:schemeClr val="bg1"/>
                  </a:solidFill>
                </a:rPr>
                <a:t> </a:t>
              </a:r>
              <a:r>
                <a:rPr lang="fr-FR" sz="1000" b="1" dirty="0" err="1">
                  <a:solidFill>
                    <a:schemeClr val="bg1"/>
                  </a:solidFill>
                </a:rPr>
                <a:t>process</a:t>
              </a:r>
              <a:endParaRPr lang="en-GB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TextBox 6">
              <a:extLst>
                <a:ext uri="{FF2B5EF4-FFF2-40B4-BE49-F238E27FC236}">
                  <a16:creationId xmlns:a16="http://schemas.microsoft.com/office/drawing/2014/main" id="{1CE6B632-4E72-46A4-9FEE-009EFB891E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188" y="2614613"/>
              <a:ext cx="1262062" cy="2540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1450" indent="-1714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Char char="§"/>
              </a:pPr>
              <a:r>
                <a:rPr lang="fr-FR" altLang="en-US" sz="1000" dirty="0" err="1">
                  <a:solidFill>
                    <a:schemeClr val="bg1"/>
                  </a:solidFill>
                </a:rPr>
                <a:t>Feasibility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Study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conducted</a:t>
              </a:r>
              <a:r>
                <a:rPr lang="fr-FR" altLang="en-US" sz="1000" dirty="0">
                  <a:solidFill>
                    <a:schemeClr val="bg1"/>
                  </a:solidFill>
                </a:rPr>
                <a:t> by an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independent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external</a:t>
              </a:r>
              <a:r>
                <a:rPr lang="fr-FR" altLang="en-US" sz="1000" dirty="0">
                  <a:solidFill>
                    <a:schemeClr val="bg1"/>
                  </a:solidFill>
                </a:rPr>
                <a:t> consultant (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compulsory</a:t>
              </a:r>
              <a:r>
                <a:rPr lang="fr-FR" altLang="en-US" sz="1000" dirty="0">
                  <a:solidFill>
                    <a:schemeClr val="bg1"/>
                  </a:solidFill>
                </a:rPr>
                <a:t>)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en-GB" altLang="en-US" sz="1000" dirty="0">
                  <a:solidFill>
                    <a:schemeClr val="bg1"/>
                  </a:solidFill>
                </a:rPr>
                <a:t>Both qualitative and quantitative assessments</a:t>
              </a:r>
            </a:p>
          </p:txBody>
        </p:sp>
        <p:sp>
          <p:nvSpPr>
            <p:cNvPr id="36" name="TextBox 20">
              <a:extLst>
                <a:ext uri="{FF2B5EF4-FFF2-40B4-BE49-F238E27FC236}">
                  <a16:creationId xmlns:a16="http://schemas.microsoft.com/office/drawing/2014/main" id="{FAE797EA-ECC6-4947-BB48-939DB4F85C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8750" y="2614613"/>
              <a:ext cx="1411288" cy="1129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1450" indent="-1714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Char char="§"/>
              </a:pPr>
              <a:r>
                <a:rPr lang="fr-FR" altLang="en-US" sz="1000" dirty="0" err="1">
                  <a:solidFill>
                    <a:schemeClr val="bg1"/>
                  </a:solidFill>
                </a:rPr>
                <a:t>Approval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from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Affiliated</a:t>
              </a:r>
              <a:r>
                <a:rPr lang="fr-FR" altLang="en-US" sz="1000" dirty="0">
                  <a:solidFill>
                    <a:schemeClr val="bg1"/>
                  </a:solidFill>
                </a:rPr>
                <a:t> Ministry, SEPO and PPP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Committee</a:t>
              </a:r>
              <a:endParaRPr lang="en-GB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37" name="Chevron 23">
              <a:extLst>
                <a:ext uri="{FF2B5EF4-FFF2-40B4-BE49-F238E27FC236}">
                  <a16:creationId xmlns:a16="http://schemas.microsoft.com/office/drawing/2014/main" id="{7FA52436-0546-44A3-BBA9-27B0E3F7905E}"/>
                </a:ext>
              </a:extLst>
            </p:cNvPr>
            <p:cNvSpPr/>
            <p:nvPr/>
          </p:nvSpPr>
          <p:spPr>
            <a:xfrm>
              <a:off x="5826125" y="1412875"/>
              <a:ext cx="1881188" cy="1008063"/>
            </a:xfrm>
            <a:prstGeom prst="chevron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72000" rIns="36000" bIns="72000" anchor="ctr"/>
            <a:lstStyle/>
            <a:p>
              <a:pPr algn="ctr">
                <a:defRPr/>
              </a:pPr>
              <a:r>
                <a:rPr lang="fr-FR" sz="1000" b="1" dirty="0" err="1">
                  <a:solidFill>
                    <a:schemeClr val="bg1"/>
                  </a:solidFill>
                </a:rPr>
                <a:t>Approval</a:t>
              </a:r>
              <a:r>
                <a:rPr lang="fr-FR" sz="1000" b="1" dirty="0">
                  <a:solidFill>
                    <a:schemeClr val="bg1"/>
                  </a:solidFill>
                </a:rPr>
                <a:t> </a:t>
              </a:r>
              <a:r>
                <a:rPr lang="fr-FR" sz="1000" b="1" dirty="0" err="1">
                  <a:solidFill>
                    <a:schemeClr val="bg1"/>
                  </a:solidFill>
                </a:rPr>
                <a:t>from</a:t>
              </a:r>
              <a:r>
                <a:rPr lang="fr-FR" sz="1000" b="1" dirty="0">
                  <a:solidFill>
                    <a:schemeClr val="bg1"/>
                  </a:solidFill>
                </a:rPr>
                <a:t> Respon²sible </a:t>
              </a:r>
              <a:r>
                <a:rPr lang="fr-FR" sz="1000" b="1" dirty="0" err="1">
                  <a:solidFill>
                    <a:schemeClr val="bg1"/>
                  </a:solidFill>
                </a:rPr>
                <a:t>Minister</a:t>
              </a:r>
              <a:endParaRPr lang="en-GB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Chevron 24">
              <a:extLst>
                <a:ext uri="{FF2B5EF4-FFF2-40B4-BE49-F238E27FC236}">
                  <a16:creationId xmlns:a16="http://schemas.microsoft.com/office/drawing/2014/main" id="{DB0792B9-84C1-491D-859B-9C94FF43AF36}"/>
                </a:ext>
              </a:extLst>
            </p:cNvPr>
            <p:cNvSpPr/>
            <p:nvPr/>
          </p:nvSpPr>
          <p:spPr>
            <a:xfrm>
              <a:off x="7250113" y="1412875"/>
              <a:ext cx="1709737" cy="1008063"/>
            </a:xfrm>
            <a:prstGeom prst="chevron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72000" rIns="36000" bIns="72000" anchor="ctr"/>
            <a:lstStyle/>
            <a:p>
              <a:pPr algn="ctr">
                <a:defRPr/>
              </a:pPr>
              <a:r>
                <a:rPr lang="fr-FR" sz="1000" b="1" dirty="0">
                  <a:solidFill>
                    <a:schemeClr val="bg1"/>
                  </a:solidFill>
                </a:rPr>
                <a:t>Cabinet </a:t>
              </a:r>
              <a:r>
                <a:rPr lang="fr-FR" sz="1000" b="1" dirty="0" err="1">
                  <a:solidFill>
                    <a:schemeClr val="bg1"/>
                  </a:solidFill>
                </a:rPr>
                <a:t>approval</a:t>
              </a:r>
              <a:endParaRPr lang="en-GB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TextBox 25">
              <a:extLst>
                <a:ext uri="{FF2B5EF4-FFF2-40B4-BE49-F238E27FC236}">
                  <a16:creationId xmlns:a16="http://schemas.microsoft.com/office/drawing/2014/main" id="{4E372FAD-16B7-477F-91AF-39FD8EF576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2275" y="2614613"/>
              <a:ext cx="1354138" cy="213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1450" indent="-1714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Char char="§"/>
              </a:pPr>
              <a:r>
                <a:rPr lang="fr-FR" altLang="en-US" sz="1000" dirty="0">
                  <a:solidFill>
                    <a:schemeClr val="bg1"/>
                  </a:solidFill>
                </a:rPr>
                <a:t>Draft invitation to tender, draft TOR and draft PPP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contract</a:t>
              </a:r>
              <a:endParaRPr lang="fr-FR" altLang="en-US" sz="1000" dirty="0">
                <a:solidFill>
                  <a:schemeClr val="bg1"/>
                </a:solidFill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FR" altLang="en-US" sz="1000" dirty="0" err="1">
                  <a:solidFill>
                    <a:schemeClr val="bg1"/>
                  </a:solidFill>
                </a:rPr>
                <a:t>Appointment</a:t>
              </a:r>
              <a:r>
                <a:rPr lang="fr-FR" altLang="en-US" sz="1000" dirty="0">
                  <a:solidFill>
                    <a:schemeClr val="bg1"/>
                  </a:solidFill>
                </a:rPr>
                <a:t> of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selection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committee</a:t>
              </a:r>
              <a:r>
                <a:rPr lang="fr-FR" altLang="en-US" sz="1000" dirty="0">
                  <a:solidFill>
                    <a:schemeClr val="bg1"/>
                  </a:solidFill>
                </a:rPr>
                <a:t> by the host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agency</a:t>
              </a:r>
              <a:endParaRPr lang="fr-FR" altLang="en-US" sz="1000" dirty="0">
                <a:solidFill>
                  <a:schemeClr val="bg1"/>
                </a:solidFill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FR" altLang="en-US" sz="1000" dirty="0">
                  <a:solidFill>
                    <a:schemeClr val="bg1"/>
                  </a:solidFill>
                </a:rPr>
                <a:t>Transparent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bid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requirements</a:t>
              </a:r>
              <a:endParaRPr lang="en-GB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40" name="TextBox 26">
              <a:extLst>
                <a:ext uri="{FF2B5EF4-FFF2-40B4-BE49-F238E27FC236}">
                  <a16:creationId xmlns:a16="http://schemas.microsoft.com/office/drawing/2014/main" id="{EDCA4DF4-ECB0-48E8-B847-8CBA55706D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8650" y="2614613"/>
              <a:ext cx="1471613" cy="2540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1450" indent="-1714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Char char="§"/>
              </a:pPr>
              <a:r>
                <a:rPr lang="fr-FR" altLang="en-US" sz="1000" dirty="0">
                  <a:solidFill>
                    <a:schemeClr val="bg1"/>
                  </a:solidFill>
                </a:rPr>
                <a:t>Transparent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evaluation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criteria</a:t>
              </a:r>
              <a:endParaRPr lang="fr-FR" altLang="en-US" sz="1000" dirty="0">
                <a:solidFill>
                  <a:schemeClr val="bg1"/>
                </a:solidFill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FR" altLang="en-US" sz="1000" dirty="0">
                  <a:solidFill>
                    <a:schemeClr val="bg1"/>
                  </a:solidFill>
                </a:rPr>
                <a:t>Nomination of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preferred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private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bidder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through</a:t>
              </a:r>
              <a:r>
                <a:rPr lang="fr-FR" altLang="en-US" sz="1000" dirty="0">
                  <a:solidFill>
                    <a:schemeClr val="bg1"/>
                  </a:solidFill>
                </a:rPr>
                <a:t> the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following</a:t>
              </a:r>
              <a:r>
                <a:rPr lang="fr-FR" altLang="en-US" sz="1000" dirty="0">
                  <a:solidFill>
                    <a:schemeClr val="bg1"/>
                  </a:solidFill>
                </a:rPr>
                <a:t> process:</a:t>
              </a:r>
            </a:p>
            <a:p>
              <a:pPr>
                <a:buFontTx/>
                <a:buChar char="-"/>
              </a:pPr>
              <a:r>
                <a:rPr lang="fr-FR" altLang="en-US" sz="1000" dirty="0" err="1">
                  <a:solidFill>
                    <a:schemeClr val="bg1"/>
                  </a:solidFill>
                </a:rPr>
                <a:t>Issuance</a:t>
              </a:r>
              <a:r>
                <a:rPr lang="fr-FR" altLang="en-US" sz="1000" dirty="0">
                  <a:solidFill>
                    <a:schemeClr val="bg1"/>
                  </a:solidFill>
                </a:rPr>
                <a:t> of Notice of Invitation</a:t>
              </a:r>
            </a:p>
            <a:p>
              <a:pPr>
                <a:buFontTx/>
                <a:buChar char="-"/>
              </a:pPr>
              <a:r>
                <a:rPr lang="fr-FR" altLang="en-US" sz="1000" dirty="0" err="1">
                  <a:solidFill>
                    <a:schemeClr val="bg1"/>
                  </a:solidFill>
                </a:rPr>
                <a:t>Announce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shortlisted</a:t>
              </a:r>
              <a:r>
                <a:rPr lang="fr-FR" altLang="en-US" sz="1000" dirty="0">
                  <a:solidFill>
                    <a:schemeClr val="bg1"/>
                  </a:solidFill>
                </a:rPr>
                <a:t> candidates</a:t>
              </a:r>
            </a:p>
            <a:p>
              <a:pPr>
                <a:buFontTx/>
                <a:buChar char="-"/>
              </a:pPr>
              <a:r>
                <a:rPr lang="fr-FR" altLang="en-US" sz="1000" dirty="0">
                  <a:solidFill>
                    <a:schemeClr val="bg1"/>
                  </a:solidFill>
                </a:rPr>
                <a:t>RFP</a:t>
              </a:r>
            </a:p>
          </p:txBody>
        </p:sp>
        <p:sp>
          <p:nvSpPr>
            <p:cNvPr id="41" name="TextBox 27">
              <a:extLst>
                <a:ext uri="{FF2B5EF4-FFF2-40B4-BE49-F238E27FC236}">
                  <a16:creationId xmlns:a16="http://schemas.microsoft.com/office/drawing/2014/main" id="{A980291E-95D4-49D8-915D-CAC9212947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49938" y="2614613"/>
              <a:ext cx="1455737" cy="2741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1450" indent="-1714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Char char="§"/>
              </a:pPr>
              <a:r>
                <a:rPr lang="en-GB" altLang="en-US" sz="1000" dirty="0">
                  <a:solidFill>
                    <a:schemeClr val="bg1"/>
                  </a:solidFill>
                </a:rPr>
                <a:t>SEPO and Attorney General approve of Preferred Bidder and PPP contract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FR" altLang="en-US" sz="1000" dirty="0" err="1">
                  <a:solidFill>
                    <a:schemeClr val="bg1"/>
                  </a:solidFill>
                </a:rPr>
                <a:t>Review</a:t>
              </a:r>
              <a:r>
                <a:rPr lang="fr-FR" altLang="en-US" sz="1000" dirty="0">
                  <a:solidFill>
                    <a:schemeClr val="bg1"/>
                  </a:solidFill>
                </a:rPr>
                <a:t> by respon²sible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Minister</a:t>
              </a:r>
              <a:r>
                <a:rPr lang="fr-FR" altLang="en-US" sz="1000" dirty="0">
                  <a:solidFill>
                    <a:schemeClr val="bg1"/>
                  </a:solidFill>
                </a:rPr>
                <a:t> and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submission</a:t>
              </a:r>
              <a:r>
                <a:rPr lang="fr-FR" altLang="en-US" sz="1000" dirty="0">
                  <a:solidFill>
                    <a:schemeClr val="bg1"/>
                  </a:solidFill>
                </a:rPr>
                <a:t> to the Cabinet for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consideration</a:t>
              </a:r>
              <a:endParaRPr lang="en-GB" altLang="en-US" sz="1000" dirty="0">
                <a:solidFill>
                  <a:schemeClr val="bg1"/>
                </a:solidFill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FR" altLang="en-US" sz="1000" dirty="0" err="1">
                  <a:solidFill>
                    <a:schemeClr val="bg1"/>
                  </a:solidFill>
                </a:rPr>
                <a:t>Enforcement</a:t>
              </a:r>
              <a:r>
                <a:rPr lang="fr-FR" altLang="en-US" sz="1000" dirty="0">
                  <a:solidFill>
                    <a:schemeClr val="bg1"/>
                  </a:solidFill>
                </a:rPr>
                <a:t> of « 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security</a:t>
              </a:r>
              <a:r>
                <a:rPr lang="fr-FR" altLang="en-US" sz="1000" dirty="0">
                  <a:solidFill>
                    <a:schemeClr val="bg1"/>
                  </a:solidFill>
                </a:rPr>
                <a:t> bond »</a:t>
              </a:r>
              <a:endParaRPr lang="en-GB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42" name="TextBox 28">
              <a:extLst>
                <a:ext uri="{FF2B5EF4-FFF2-40B4-BE49-F238E27FC236}">
                  <a16:creationId xmlns:a16="http://schemas.microsoft.com/office/drawing/2014/main" id="{DB3547CA-1089-4580-AC31-24D8592B04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80288" y="2614613"/>
              <a:ext cx="1289050" cy="2540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1450" indent="-1714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Char char="§"/>
              </a:pPr>
              <a:r>
                <a:rPr lang="en-GB" altLang="en-US" sz="1000" dirty="0">
                  <a:solidFill>
                    <a:schemeClr val="bg1"/>
                  </a:solidFill>
                </a:rPr>
                <a:t>Signing of PPP contract and financial close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FR" altLang="en-US" sz="1000" dirty="0" err="1">
                  <a:solidFill>
                    <a:schemeClr val="bg1"/>
                  </a:solidFill>
                </a:rPr>
                <a:t>Completed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project</a:t>
              </a:r>
              <a:r>
                <a:rPr lang="fr-FR" altLang="en-US" sz="1000" dirty="0">
                  <a:solidFill>
                    <a:schemeClr val="bg1"/>
                  </a:solidFill>
                </a:rPr>
                <a:t> file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submitted</a:t>
              </a:r>
              <a:r>
                <a:rPr lang="fr-FR" altLang="en-US" sz="1000" dirty="0">
                  <a:solidFill>
                    <a:schemeClr val="bg1"/>
                  </a:solidFill>
                </a:rPr>
                <a:t> to SEPO 30days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after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signing</a:t>
              </a:r>
              <a:endParaRPr lang="fr-FR" altLang="en-US" sz="1000" dirty="0">
                <a:solidFill>
                  <a:schemeClr val="bg1"/>
                </a:solidFill>
              </a:endParaRP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FR" altLang="en-US" sz="1000" dirty="0">
                  <a:solidFill>
                    <a:schemeClr val="bg1"/>
                  </a:solidFill>
                </a:rPr>
                <a:t>Appointement of a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Supervisory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Committee</a:t>
              </a:r>
              <a:endParaRPr lang="en-GB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43" name="TextBox 30">
              <a:extLst>
                <a:ext uri="{FF2B5EF4-FFF2-40B4-BE49-F238E27FC236}">
                  <a16:creationId xmlns:a16="http://schemas.microsoft.com/office/drawing/2014/main" id="{4652AE42-6FE6-4D39-9363-33C4A82BBB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8750" y="4595813"/>
              <a:ext cx="1411288" cy="1975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1450" indent="-1714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46075" indent="-1714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Char char="§"/>
              </a:pPr>
              <a:r>
                <a:rPr lang="fr-FR" altLang="en-US" sz="1000" dirty="0">
                  <a:solidFill>
                    <a:schemeClr val="bg1"/>
                  </a:solidFill>
                </a:rPr>
                <a:t>150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days</a:t>
              </a:r>
              <a:endParaRPr lang="fr-FR" altLang="en-US" sz="1000" dirty="0">
                <a:solidFill>
                  <a:schemeClr val="bg1"/>
                </a:solidFill>
              </a:endParaRPr>
            </a:p>
            <a:p>
              <a:pPr lvl="1">
                <a:buFont typeface="Arial" panose="020B0604020202020204" pitchFamily="34" charset="0"/>
                <a:buChar char="-"/>
              </a:pPr>
              <a:r>
                <a:rPr lang="fr-FR" altLang="en-US" sz="1000" dirty="0" err="1">
                  <a:solidFill>
                    <a:schemeClr val="bg1"/>
                  </a:solidFill>
                </a:rPr>
                <a:t>Minister</a:t>
              </a:r>
              <a:r>
                <a:rPr lang="fr-FR" altLang="en-US" sz="1000" dirty="0">
                  <a:solidFill>
                    <a:schemeClr val="bg1"/>
                  </a:solidFill>
                </a:rPr>
                <a:t>: 60d</a:t>
              </a:r>
            </a:p>
            <a:p>
              <a:pPr lvl="1">
                <a:buFont typeface="Arial" panose="020B0604020202020204" pitchFamily="34" charset="0"/>
                <a:buChar char="-"/>
              </a:pPr>
              <a:r>
                <a:rPr lang="fr-FR" altLang="en-US" sz="1000" dirty="0">
                  <a:solidFill>
                    <a:schemeClr val="bg1"/>
                  </a:solidFill>
                </a:rPr>
                <a:t>SEPO: 30d </a:t>
              </a:r>
              <a:r>
                <a:rPr lang="fr-FR" altLang="en-US" sz="800" i="1" dirty="0">
                  <a:solidFill>
                    <a:schemeClr val="bg1"/>
                  </a:solidFill>
                </a:rPr>
                <a:t>(if no </a:t>
              </a:r>
              <a:r>
                <a:rPr lang="fr-FR" altLang="en-US" sz="800" i="1" dirty="0" err="1">
                  <a:solidFill>
                    <a:schemeClr val="bg1"/>
                  </a:solidFill>
                </a:rPr>
                <a:t>revision</a:t>
              </a:r>
              <a:r>
                <a:rPr lang="fr-FR" altLang="en-US" sz="800" i="1" dirty="0">
                  <a:solidFill>
                    <a:schemeClr val="bg1"/>
                  </a:solidFill>
                </a:rPr>
                <a:t>)</a:t>
              </a:r>
            </a:p>
            <a:p>
              <a:pPr lvl="1">
                <a:buFont typeface="Arial" panose="020B0604020202020204" pitchFamily="34" charset="0"/>
                <a:buChar char="-"/>
              </a:pPr>
              <a:r>
                <a:rPr lang="fr-FR" altLang="en-US" sz="1000" dirty="0">
                  <a:solidFill>
                    <a:schemeClr val="bg1"/>
                  </a:solidFill>
                </a:rPr>
                <a:t>PPP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Committee</a:t>
              </a:r>
              <a:r>
                <a:rPr lang="fr-FR" altLang="en-US" sz="1000" dirty="0">
                  <a:solidFill>
                    <a:schemeClr val="bg1"/>
                  </a:solidFill>
                </a:rPr>
                <a:t>: 60d </a:t>
              </a:r>
              <a:r>
                <a:rPr lang="fr-FR" altLang="en-US" sz="800" i="1" dirty="0">
                  <a:solidFill>
                    <a:schemeClr val="bg1"/>
                  </a:solidFill>
                </a:rPr>
                <a:t>(</a:t>
              </a:r>
              <a:r>
                <a:rPr lang="fr-FR" altLang="en-US" sz="800" b="1" i="1" dirty="0">
                  <a:solidFill>
                    <a:schemeClr val="bg1"/>
                  </a:solidFill>
                </a:rPr>
                <a:t>if deadline note met: </a:t>
              </a:r>
              <a:r>
                <a:rPr lang="fr-FR" altLang="en-US" sz="800" b="1" i="1" dirty="0" err="1">
                  <a:solidFill>
                    <a:schemeClr val="bg1"/>
                  </a:solidFill>
                </a:rPr>
                <a:t>implicit</a:t>
              </a:r>
              <a:r>
                <a:rPr lang="fr-FR" altLang="en-US" sz="800" b="1" i="1" dirty="0">
                  <a:solidFill>
                    <a:schemeClr val="bg1"/>
                  </a:solidFill>
                </a:rPr>
                <a:t> </a:t>
              </a:r>
              <a:r>
                <a:rPr lang="fr-FR" altLang="en-US" sz="800" b="1" i="1" dirty="0" err="1">
                  <a:solidFill>
                    <a:schemeClr val="bg1"/>
                  </a:solidFill>
                </a:rPr>
                <a:t>approval</a:t>
              </a:r>
              <a:r>
                <a:rPr lang="fr-FR" altLang="en-US" sz="800" i="1" dirty="0"/>
                <a:t>)</a:t>
              </a:r>
              <a:endParaRPr lang="en-GB" altLang="en-US" sz="1000" i="1" dirty="0"/>
            </a:p>
          </p:txBody>
        </p:sp>
        <p:sp>
          <p:nvSpPr>
            <p:cNvPr id="44" name="TextBox 33">
              <a:extLst>
                <a:ext uri="{FF2B5EF4-FFF2-40B4-BE49-F238E27FC236}">
                  <a16:creationId xmlns:a16="http://schemas.microsoft.com/office/drawing/2014/main" id="{A2405A51-631F-4FE7-866E-129BF34276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3850" y="5447976"/>
              <a:ext cx="2446853" cy="725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71450" indent="-1714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buFont typeface="Wingdings" panose="05000000000000000000" pitchFamily="2" charset="2"/>
                <a:buChar char="§"/>
              </a:pPr>
              <a:r>
                <a:rPr lang="en-GB" altLang="en-US" sz="1000" dirty="0">
                  <a:solidFill>
                    <a:schemeClr val="bg1"/>
                  </a:solidFill>
                </a:rPr>
                <a:t>SEPO and Attorney General: 45 days</a:t>
              </a:r>
            </a:p>
            <a:p>
              <a:pPr>
                <a:buFont typeface="Wingdings" panose="05000000000000000000" pitchFamily="2" charset="2"/>
                <a:buChar char="§"/>
              </a:pPr>
              <a:r>
                <a:rPr lang="fr-FR" altLang="en-US" sz="1000" dirty="0" err="1">
                  <a:solidFill>
                    <a:schemeClr val="bg1"/>
                  </a:solidFill>
                </a:rPr>
                <a:t>Responsible</a:t>
              </a:r>
              <a:r>
                <a:rPr lang="fr-FR" altLang="en-US" sz="1000" dirty="0">
                  <a:solidFill>
                    <a:schemeClr val="bg1"/>
                  </a:solidFill>
                </a:rPr>
                <a:t>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Minister</a:t>
              </a:r>
              <a:r>
                <a:rPr lang="fr-FR" altLang="en-US" sz="1000" dirty="0">
                  <a:solidFill>
                    <a:schemeClr val="bg1"/>
                  </a:solidFill>
                </a:rPr>
                <a:t>: 30 </a:t>
              </a:r>
              <a:r>
                <a:rPr lang="fr-FR" altLang="en-US" sz="1000" dirty="0" err="1">
                  <a:solidFill>
                    <a:schemeClr val="bg1"/>
                  </a:solidFill>
                </a:rPr>
                <a:t>days</a:t>
              </a:r>
              <a:endParaRPr lang="en-GB" altLang="en-US" sz="1000" dirty="0">
                <a:solidFill>
                  <a:schemeClr val="bg1"/>
                </a:solidFill>
              </a:endParaRP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72BDD31-DE82-49D2-8069-A6FF9BE2CCA5}"/>
                </a:ext>
              </a:extLst>
            </p:cNvPr>
            <p:cNvCxnSpPr/>
            <p:nvPr/>
          </p:nvCxnSpPr>
          <p:spPr>
            <a:xfrm>
              <a:off x="134938" y="4560888"/>
              <a:ext cx="8758237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B99303E-4DC7-4F81-A8A7-A62723F196CA}"/>
                </a:ext>
              </a:extLst>
            </p:cNvPr>
            <p:cNvSpPr/>
            <p:nvPr/>
          </p:nvSpPr>
          <p:spPr>
            <a:xfrm>
              <a:off x="1122363" y="1982788"/>
              <a:ext cx="287337" cy="28892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400" b="1" dirty="0"/>
                <a:t>1</a:t>
              </a:r>
              <a:endParaRPr lang="en-GB" sz="1400" b="1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9FD8DAA-6B5C-4884-BFBD-D51754759E2B}"/>
                </a:ext>
              </a:extLst>
            </p:cNvPr>
            <p:cNvSpPr txBox="1"/>
            <p:nvPr/>
          </p:nvSpPr>
          <p:spPr>
            <a:xfrm>
              <a:off x="211138" y="5246688"/>
              <a:ext cx="1408112" cy="10620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1" i="1" dirty="0" err="1">
                  <a:solidFill>
                    <a:srgbClr val="FF0000"/>
                  </a:solidFill>
                </a:rPr>
                <a:t>Process</a:t>
              </a:r>
              <a:r>
                <a:rPr lang="fr-FR" sz="1050" b="1" i="1" dirty="0">
                  <a:solidFill>
                    <a:srgbClr val="FF0000"/>
                  </a:solidFill>
                </a:rPr>
                <a:t> of </a:t>
              </a:r>
              <a:r>
                <a:rPr lang="fr-FR" sz="1050" b="1" i="1" dirty="0" err="1">
                  <a:solidFill>
                    <a:srgbClr val="FF0000"/>
                  </a:solidFill>
                </a:rPr>
                <a:t>revision</a:t>
              </a:r>
              <a:r>
                <a:rPr lang="fr-FR" sz="1050" b="1" i="1" dirty="0">
                  <a:solidFill>
                    <a:srgbClr val="FF0000"/>
                  </a:solidFill>
                </a:rPr>
                <a:t> </a:t>
              </a:r>
              <a:r>
                <a:rPr lang="fr-FR" sz="1050" b="1" i="1" dirty="0" err="1">
                  <a:solidFill>
                    <a:srgbClr val="FF0000"/>
                  </a:solidFill>
                </a:rPr>
                <a:t>between</a:t>
              </a:r>
              <a:r>
                <a:rPr lang="fr-FR" sz="1050" b="1" i="1" dirty="0">
                  <a:solidFill>
                    <a:srgbClr val="FF0000"/>
                  </a:solidFill>
                </a:rPr>
                <a:t> </a:t>
              </a:r>
              <a:r>
                <a:rPr lang="fr-FR" sz="1050" b="1" i="1" dirty="0" err="1">
                  <a:solidFill>
                    <a:srgbClr val="FF0000"/>
                  </a:solidFill>
                </a:rPr>
                <a:t>Minister</a:t>
              </a:r>
              <a:r>
                <a:rPr lang="fr-FR" sz="1050" b="1" i="1" dirty="0">
                  <a:solidFill>
                    <a:srgbClr val="FF0000"/>
                  </a:solidFill>
                </a:rPr>
                <a:t>, SEPO, host </a:t>
              </a:r>
              <a:r>
                <a:rPr lang="fr-FR" sz="1050" b="1" i="1" dirty="0" err="1">
                  <a:solidFill>
                    <a:srgbClr val="FF0000"/>
                  </a:solidFill>
                </a:rPr>
                <a:t>agency</a:t>
              </a:r>
              <a:r>
                <a:rPr lang="fr-FR" sz="1050" b="1" i="1" dirty="0">
                  <a:solidFill>
                    <a:srgbClr val="FF0000"/>
                  </a:solidFill>
                </a:rPr>
                <a:t> &amp; </a:t>
              </a:r>
              <a:r>
                <a:rPr lang="fr-FR" sz="1050" b="1" i="1" dirty="0" err="1">
                  <a:solidFill>
                    <a:srgbClr val="FF0000"/>
                  </a:solidFill>
                </a:rPr>
                <a:t>Committee</a:t>
              </a:r>
              <a:r>
                <a:rPr lang="fr-FR" sz="1050" b="1" i="1" dirty="0">
                  <a:solidFill>
                    <a:srgbClr val="FF0000"/>
                  </a:solidFill>
                </a:rPr>
                <a:t> </a:t>
              </a:r>
              <a:r>
                <a:rPr lang="fr-FR" sz="1050" b="1" i="1" dirty="0" err="1">
                  <a:solidFill>
                    <a:srgbClr val="FF0000"/>
                  </a:solidFill>
                </a:rPr>
                <a:t>is</a:t>
              </a:r>
              <a:r>
                <a:rPr lang="fr-FR" sz="1050" b="1" i="1" dirty="0">
                  <a:solidFill>
                    <a:srgbClr val="FF0000"/>
                  </a:solidFill>
                </a:rPr>
                <a:t> </a:t>
              </a:r>
              <a:r>
                <a:rPr lang="fr-FR" sz="1050" b="1" i="1" dirty="0" err="1">
                  <a:solidFill>
                    <a:srgbClr val="FF0000"/>
                  </a:solidFill>
                </a:rPr>
                <a:t>clearly</a:t>
              </a:r>
              <a:r>
                <a:rPr lang="fr-FR" sz="1050" b="1" i="1" dirty="0">
                  <a:solidFill>
                    <a:srgbClr val="FF0000"/>
                  </a:solidFill>
                </a:rPr>
                <a:t> </a:t>
              </a:r>
              <a:r>
                <a:rPr lang="fr-FR" sz="1050" b="1" i="1" dirty="0" err="1">
                  <a:solidFill>
                    <a:srgbClr val="FF0000"/>
                  </a:solidFill>
                </a:rPr>
                <a:t>defined</a:t>
              </a:r>
              <a:endParaRPr lang="en-GB" sz="1050" b="1" i="1" dirty="0">
                <a:solidFill>
                  <a:srgbClr val="FF0000"/>
                </a:solidFill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5EAF5D55-057A-49A5-B801-EB84A4044692}"/>
                </a:ext>
              </a:extLst>
            </p:cNvPr>
            <p:cNvSpPr/>
            <p:nvPr/>
          </p:nvSpPr>
          <p:spPr>
            <a:xfrm>
              <a:off x="2732088" y="1847850"/>
              <a:ext cx="287337" cy="2873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400" b="1" dirty="0"/>
                <a:t>2</a:t>
              </a:r>
              <a:endParaRPr lang="en-GB" sz="1400" b="1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C420A45-0808-4596-8480-4D1152FA960C}"/>
                </a:ext>
              </a:extLst>
            </p:cNvPr>
            <p:cNvSpPr/>
            <p:nvPr/>
          </p:nvSpPr>
          <p:spPr>
            <a:xfrm>
              <a:off x="4281488" y="1847850"/>
              <a:ext cx="287337" cy="287338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400" b="1" dirty="0"/>
                <a:t>3</a:t>
              </a:r>
              <a:endParaRPr lang="en-GB" sz="1400" b="1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1E42A92-E3AC-40FE-A72D-8BE226504281}"/>
                </a:ext>
              </a:extLst>
            </p:cNvPr>
            <p:cNvSpPr/>
            <p:nvPr/>
          </p:nvSpPr>
          <p:spPr>
            <a:xfrm>
              <a:off x="8462963" y="1800225"/>
              <a:ext cx="287337" cy="287338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400" b="1" dirty="0"/>
                <a:t>5</a:t>
              </a:r>
              <a:endParaRPr lang="en-GB" sz="1400" b="1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B669566-E769-49B6-932F-A40FD4CE3A7B}"/>
                </a:ext>
              </a:extLst>
            </p:cNvPr>
            <p:cNvSpPr/>
            <p:nvPr/>
          </p:nvSpPr>
          <p:spPr>
            <a:xfrm>
              <a:off x="5837238" y="1847850"/>
              <a:ext cx="287337" cy="287338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400" b="1" dirty="0"/>
                <a:t>4</a:t>
              </a:r>
              <a:endParaRPr lang="en-GB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37860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2932436" y="0"/>
            <a:ext cx="6144691" cy="5143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2" name="Connecteur droit 41"/>
          <p:cNvCxnSpPr/>
          <p:nvPr/>
        </p:nvCxnSpPr>
        <p:spPr>
          <a:xfrm>
            <a:off x="894710" y="2172753"/>
            <a:ext cx="453240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H="1">
            <a:off x="707901" y="2172753"/>
            <a:ext cx="1592" cy="774749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772161" y="2946372"/>
            <a:ext cx="2212933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341839" y="1870626"/>
            <a:ext cx="713365" cy="253914"/>
          </a:xfrm>
          <a:prstGeom prst="rect">
            <a:avLst/>
          </a:prstGeom>
          <a:solidFill>
            <a:srgbClr val="01002F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SUEZ,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98877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9" name="Connecteur droit 48"/>
          <p:cNvCxnSpPr/>
          <p:nvPr/>
        </p:nvCxnSpPr>
        <p:spPr>
          <a:xfrm>
            <a:off x="924561" y="3098772"/>
            <a:ext cx="2212933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flipV="1">
            <a:off x="2974308" y="3102326"/>
            <a:ext cx="552442" cy="1594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rot="5400000" flipH="1" flipV="1">
            <a:off x="3080847" y="3103126"/>
            <a:ext cx="353148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 flipH="1">
            <a:off x="928258" y="2325153"/>
            <a:ext cx="1592" cy="774749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>
            <a:off x="924561" y="2325153"/>
            <a:ext cx="575789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lipse 40"/>
          <p:cNvSpPr/>
          <p:nvPr/>
        </p:nvSpPr>
        <p:spPr>
          <a:xfrm>
            <a:off x="3208540" y="3063415"/>
            <a:ext cx="89823" cy="89823"/>
          </a:xfrm>
          <a:prstGeom prst="ellipse">
            <a:avLst/>
          </a:prstGeom>
          <a:solidFill>
            <a:srgbClr val="000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3173722" y="3025616"/>
            <a:ext cx="162635" cy="162635"/>
          </a:xfrm>
          <a:prstGeom prst="ellipse">
            <a:avLst/>
          </a:prstGeom>
          <a:noFill/>
          <a:ln>
            <a:solidFill>
              <a:srgbClr val="000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1" name="Image 30" descr="element circulaire_selection6 (glissé(e)s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6390" y="-249275"/>
            <a:ext cx="2311400" cy="2870200"/>
          </a:xfrm>
          <a:prstGeom prst="rect">
            <a:avLst/>
          </a:prstGeom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2E54BC2-E0A5-442F-8AA4-BD6312FAC920}"/>
              </a:ext>
            </a:extLst>
          </p:cNvPr>
          <p:cNvSpPr/>
          <p:nvPr/>
        </p:nvSpPr>
        <p:spPr>
          <a:xfrm>
            <a:off x="2282868" y="402832"/>
            <a:ext cx="674370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62960"/>
                </a:solidFill>
                <a:latin typeface="Arial" charset="0"/>
                <a:ea typeface="Arial" charset="0"/>
                <a:cs typeface="Arial" charset="0"/>
              </a:rPr>
              <a:t>PPP 5-Year Plan ( 2015-2020) </a:t>
            </a: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A9A37073-02AD-4939-9934-ED899A2BFF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514" y="1094520"/>
            <a:ext cx="4117134" cy="3937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0238C0D8-5432-46B1-A827-EDDF255740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661" y="1083316"/>
            <a:ext cx="3446463" cy="389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324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8633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br>
              <a:rPr lang="en-US" b="1" dirty="0">
                <a:latin typeface="Arial" charset="0"/>
                <a:ea typeface="Arial" charset="0"/>
                <a:cs typeface="Arial" charset="0"/>
              </a:rPr>
            </a:b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1302" y="189152"/>
            <a:ext cx="5073626" cy="307777"/>
          </a:xfrm>
          <a:prstGeom prst="rect">
            <a:avLst/>
          </a:prstGeom>
          <a:solidFill>
            <a:schemeClr val="bg1"/>
          </a:solidFill>
        </p:spPr>
        <p:txBody>
          <a:bodyPr wrap="square" anchor="b">
            <a:spAutoFit/>
          </a:bodyPr>
          <a:lstStyle/>
          <a:p>
            <a:pPr>
              <a:lnSpc>
                <a:spcPct val="70000"/>
              </a:lnSpc>
            </a:pPr>
            <a:r>
              <a:rPr lang="en-US" sz="2000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Thailand Legal Framework PISA Act 2013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304" y="712372"/>
            <a:ext cx="7400664" cy="312330"/>
          </a:xfrm>
          <a:prstGeom prst="rect">
            <a:avLst/>
          </a:prstGeom>
          <a:solidFill>
            <a:srgbClr val="AADC14"/>
          </a:solidFill>
        </p:spPr>
        <p:txBody>
          <a:bodyPr wrap="square" anchor="b">
            <a:spAutoFit/>
          </a:bodyPr>
          <a:lstStyle/>
          <a:p>
            <a:pPr>
              <a:lnSpc>
                <a:spcPct val="70000"/>
              </a:lnSpc>
            </a:pPr>
            <a:r>
              <a:rPr lang="en-US" sz="2000" b="1" dirty="0">
                <a:solidFill>
                  <a:srgbClr val="0B1033"/>
                </a:solidFill>
                <a:latin typeface="Arial" charset="0"/>
                <a:ea typeface="Arial" charset="0"/>
                <a:cs typeface="Arial" charset="0"/>
              </a:rPr>
              <a:t>Process and Step for PPP Approval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B1832C-E67B-4709-8EB5-B5D18C202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032" y="1102141"/>
            <a:ext cx="6115357" cy="396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22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2932436" y="0"/>
            <a:ext cx="6144691" cy="5143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2" name="Connecteur droit 41"/>
          <p:cNvCxnSpPr/>
          <p:nvPr/>
        </p:nvCxnSpPr>
        <p:spPr>
          <a:xfrm>
            <a:off x="894710" y="2172753"/>
            <a:ext cx="453240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H="1">
            <a:off x="707901" y="2172753"/>
            <a:ext cx="1592" cy="774749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772161" y="2946372"/>
            <a:ext cx="2212933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341839" y="1870626"/>
            <a:ext cx="713365" cy="253914"/>
          </a:xfrm>
          <a:prstGeom prst="rect">
            <a:avLst/>
          </a:prstGeom>
          <a:solidFill>
            <a:srgbClr val="01002F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SUEZ,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98877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189010" y="1831904"/>
            <a:ext cx="684799" cy="290334"/>
          </a:xfrm>
          <a:prstGeom prst="rect">
            <a:avLst/>
          </a:prstGeom>
          <a:solidFill>
            <a:schemeClr val="bg1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1800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DBO</a:t>
            </a:r>
          </a:p>
        </p:txBody>
      </p:sp>
      <p:cxnSp>
        <p:nvCxnSpPr>
          <p:cNvPr id="49" name="Connecteur droit 48"/>
          <p:cNvCxnSpPr/>
          <p:nvPr/>
        </p:nvCxnSpPr>
        <p:spPr>
          <a:xfrm>
            <a:off x="924561" y="3098772"/>
            <a:ext cx="2212933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flipV="1">
            <a:off x="2974308" y="3102326"/>
            <a:ext cx="552442" cy="1594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rot="5400000" flipH="1" flipV="1">
            <a:off x="3080847" y="3103126"/>
            <a:ext cx="353148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 flipH="1">
            <a:off x="928258" y="2325153"/>
            <a:ext cx="1592" cy="774749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>
            <a:off x="924561" y="2325153"/>
            <a:ext cx="575789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3137494" y="120085"/>
            <a:ext cx="5743572" cy="72327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133350" lvl="1" indent="-71438">
              <a:buFont typeface="Arial" panose="020B0604020202020204" pitchFamily="34" charset="0"/>
              <a:buChar char="•"/>
              <a:defRPr/>
            </a:pPr>
            <a:r>
              <a:rPr lang="en-US" sz="900" dirty="0">
                <a:solidFill>
                  <a:srgbClr val="1B1C56"/>
                </a:solidFill>
                <a:latin typeface="Verdana" pitchFamily="34" charset="0"/>
              </a:rPr>
              <a:t>The Design-Build-Operate (DBO) is a contract where the Private Partner provide assets and on-going operation and maintenance services in respect of the assets. </a:t>
            </a:r>
          </a:p>
          <a:p>
            <a:pPr marL="133350" lvl="1" indent="-71438">
              <a:buFont typeface="Arial" panose="020B0604020202020204" pitchFamily="34" charset="0"/>
              <a:buChar char="•"/>
              <a:defRPr/>
            </a:pPr>
            <a:r>
              <a:rPr lang="en-US" sz="900" dirty="0">
                <a:solidFill>
                  <a:srgbClr val="1B1C56"/>
                </a:solidFill>
                <a:latin typeface="Verdana" pitchFamily="34" charset="0"/>
              </a:rPr>
              <a:t>But the Public Partner pays for the asset on completion and for services when provided.</a:t>
            </a:r>
          </a:p>
          <a:p>
            <a:br>
              <a:rPr lang="en-US" sz="7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700" dirty="0">
              <a:solidFill>
                <a:srgbClr val="00043C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Ellipse 40"/>
          <p:cNvSpPr/>
          <p:nvPr/>
        </p:nvSpPr>
        <p:spPr>
          <a:xfrm>
            <a:off x="3208540" y="3063415"/>
            <a:ext cx="89823" cy="89823"/>
          </a:xfrm>
          <a:prstGeom prst="ellipse">
            <a:avLst/>
          </a:prstGeom>
          <a:solidFill>
            <a:srgbClr val="000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3173722" y="3025616"/>
            <a:ext cx="162635" cy="162635"/>
          </a:xfrm>
          <a:prstGeom prst="ellipse">
            <a:avLst/>
          </a:prstGeom>
          <a:noFill/>
          <a:ln>
            <a:solidFill>
              <a:srgbClr val="000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189442" y="2114156"/>
            <a:ext cx="1784866" cy="527771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20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Design Built operate</a:t>
            </a:r>
          </a:p>
        </p:txBody>
      </p:sp>
      <p:pic>
        <p:nvPicPr>
          <p:cNvPr id="31" name="Image 30" descr="element circulaire_selection6 (glissé(e)s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58714" y="-264059"/>
            <a:ext cx="2311400" cy="2870200"/>
          </a:xfrm>
          <a:prstGeom prst="rect">
            <a:avLst/>
          </a:prstGeom>
        </p:spPr>
      </p:pic>
      <p:graphicFrame>
        <p:nvGraphicFramePr>
          <p:cNvPr id="32" name="Tableau 9">
            <a:extLst>
              <a:ext uri="{FF2B5EF4-FFF2-40B4-BE49-F238E27FC236}">
                <a16:creationId xmlns:a16="http://schemas.microsoft.com/office/drawing/2014/main" id="{41AD39D7-6672-406B-9CE3-7DDFDF06C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720008"/>
              </p:ext>
            </p:extLst>
          </p:nvPr>
        </p:nvGraphicFramePr>
        <p:xfrm>
          <a:off x="3151274" y="678105"/>
          <a:ext cx="5735633" cy="148364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59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6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13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Courier New" pitchFamily="49" charset="0"/>
                        <a:buNone/>
                        <a:tabLst/>
                      </a:pPr>
                      <a:r>
                        <a:rPr kumimoji="0" lang="en-US" sz="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20E3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Client</a:t>
                      </a:r>
                      <a:r>
                        <a:rPr kumimoji="0" lang="en-US" altLang="fr-FR" sz="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20E3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  <a:r>
                        <a:rPr kumimoji="0" lang="en-US" sz="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20E3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scope of work</a:t>
                      </a:r>
                      <a:endParaRPr kumimoji="0" 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20E3F"/>
                        </a:solidFill>
                        <a:effectLst/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marL="69668" marR="69668" marT="34355" marB="34355" horzOverflow="overflow">
                    <a:solidFill>
                      <a:srgbClr val="9ACB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 typeface="Courier New" pitchFamily="49" charset="0"/>
                        <a:buNone/>
                        <a:tabLst/>
                      </a:pPr>
                      <a:r>
                        <a:rPr kumimoji="0" lang="en-US" sz="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20E3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Contractor</a:t>
                      </a:r>
                      <a:r>
                        <a:rPr kumimoji="0" lang="en-US" altLang="fr-FR" sz="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20E3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  <a:r>
                        <a:rPr kumimoji="0" lang="en-US" sz="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20E3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scope of work</a:t>
                      </a:r>
                      <a:endParaRPr kumimoji="0" 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20E3F"/>
                        </a:solidFill>
                        <a:effectLst/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marL="69668" marR="69668" marT="34355" marB="34355" horzOverflow="overflow">
                    <a:solidFill>
                      <a:srgbClr val="9ACB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u="none" strike="noStrike" cap="none" normalizeH="0" baseline="0" dirty="0">
                          <a:ln>
                            <a:noFill/>
                          </a:ln>
                          <a:solidFill>
                            <a:srgbClr val="020E3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 ownership and regulatory responsibilities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20E3F"/>
                        </a:solidFill>
                        <a:effectLst/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marL="69659" marR="69659" marT="34326" marB="34326" horzOverflow="overflow">
                    <a:solidFill>
                      <a:srgbClr val="9ACB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20E3F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Design &amp; Construction (performance based)</a:t>
                      </a:r>
                    </a:p>
                  </a:txBody>
                  <a:tcPr marL="69659" marR="69659" marT="34326" marB="34326" horzOverflow="overflow">
                    <a:solidFill>
                      <a:srgbClr val="9ACB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7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u="none" strike="noStrike" cap="none" normalizeH="0" baseline="0" dirty="0">
                          <a:ln>
                            <a:noFill/>
                          </a:ln>
                          <a:solidFill>
                            <a:srgbClr val="020E3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finance for new or existing works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20E3F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69659" marR="69659" marT="34326" marB="34326" horzOverflow="overflow">
                    <a:solidFill>
                      <a:srgbClr val="9ACB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u="none" strike="noStrike" cap="none" normalizeH="0" baseline="0" dirty="0">
                          <a:ln>
                            <a:noFill/>
                          </a:ln>
                          <a:solidFill>
                            <a:srgbClr val="020E3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 (performance based)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20E3F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20E3F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69659" marR="69659" marT="34326" marB="34326" horzOverflow="overflow">
                    <a:solidFill>
                      <a:srgbClr val="9ACB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07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u="none" strike="noStrike" cap="none" normalizeH="0" baseline="0" dirty="0">
                          <a:ln>
                            <a:noFill/>
                          </a:ln>
                          <a:solidFill>
                            <a:srgbClr val="020E3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Setting and collecting tariffs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20E3F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69659" marR="69659" marT="34326" marB="34326" horzOverflow="overflow">
                    <a:solidFill>
                      <a:srgbClr val="9ACB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u="none" strike="noStrike" cap="none" normalizeH="0" baseline="0" dirty="0">
                          <a:ln>
                            <a:noFill/>
                          </a:ln>
                          <a:solidFill>
                            <a:srgbClr val="020E3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Provision of staff (+ transfer of existing staff)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20E3F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69659" marR="69659" marT="34326" marB="34326" horzOverflow="overflow">
                    <a:solidFill>
                      <a:srgbClr val="9ACB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7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20E3F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69659" marR="69659" marT="34326" marB="34326" horzOverflow="overflow">
                    <a:solidFill>
                      <a:srgbClr val="9ACB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u="none" strike="noStrike" cap="none" normalizeH="0" baseline="0" dirty="0">
                          <a:ln>
                            <a:noFill/>
                          </a:ln>
                          <a:solidFill>
                            <a:srgbClr val="020E3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Managing renewals and finance (depending on contract duration and client’s requirement)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20E3F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69659" marR="69659" marT="34326" marB="34326" horzOverflow="overflow">
                    <a:solidFill>
                      <a:srgbClr val="9ACB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3" name="Espace réservé du contenu 2">
            <a:extLst>
              <a:ext uri="{FF2B5EF4-FFF2-40B4-BE49-F238E27FC236}">
                <a16:creationId xmlns:a16="http://schemas.microsoft.com/office/drawing/2014/main" id="{FA9DD1C0-A3AE-49CF-B9F0-B8FD83F0BE54}"/>
              </a:ext>
            </a:extLst>
          </p:cNvPr>
          <p:cNvSpPr txBox="1">
            <a:spLocks/>
          </p:cNvSpPr>
          <p:nvPr/>
        </p:nvSpPr>
        <p:spPr bwMode="auto">
          <a:xfrm>
            <a:off x="3574837" y="2316228"/>
            <a:ext cx="4086104" cy="167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2233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609600" indent="-342900" defTabSz="92233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2233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2233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2233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  <a:spcAft>
                <a:spcPct val="20000"/>
              </a:spcAft>
              <a:buSzPct val="150000"/>
              <a:defRPr/>
            </a:pPr>
            <a:r>
              <a:rPr lang="en-US" sz="800" b="1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Characteristics: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8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Contract of results seeking for performance 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8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Construction part pre-dominant on short term DBO and balanced on long term DBO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8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CAPEX owned by Client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8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Operator’s investment responsibility limited to renewal as defined in the contract depending on duration and client’s will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8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Design, Performance and O&amp;M risks are transferred to DBO contractor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8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Duration : 2 to 30 years 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8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Opportunity for some transfer of technology and good practices in long term DBO only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8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Long term DBO appropriate for client willing to build and operate an infrastructure with performance objectives and able to finance the investment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8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Short term DBO appropriate for clients willing to build an infrastructure and train its operators</a:t>
            </a:r>
          </a:p>
        </p:txBody>
      </p:sp>
    </p:spTree>
    <p:extLst>
      <p:ext uri="{BB962C8B-B14F-4D97-AF65-F5344CB8AC3E}">
        <p14:creationId xmlns:p14="http://schemas.microsoft.com/office/powerpoint/2010/main" val="35220059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2932436" y="0"/>
            <a:ext cx="6144691" cy="5143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2" name="Connecteur droit 41"/>
          <p:cNvCxnSpPr/>
          <p:nvPr/>
        </p:nvCxnSpPr>
        <p:spPr>
          <a:xfrm>
            <a:off x="894710" y="2172753"/>
            <a:ext cx="453240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H="1">
            <a:off x="707901" y="2172753"/>
            <a:ext cx="1592" cy="774749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772161" y="2946372"/>
            <a:ext cx="2212933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341839" y="1870626"/>
            <a:ext cx="713365" cy="253914"/>
          </a:xfrm>
          <a:prstGeom prst="rect">
            <a:avLst/>
          </a:prstGeom>
          <a:solidFill>
            <a:srgbClr val="01002F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SUEZ,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98877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189010" y="1831904"/>
            <a:ext cx="659151" cy="290334"/>
          </a:xfrm>
          <a:prstGeom prst="rect">
            <a:avLst/>
          </a:prstGeom>
          <a:solidFill>
            <a:schemeClr val="bg1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1800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BOT</a:t>
            </a:r>
          </a:p>
        </p:txBody>
      </p:sp>
      <p:cxnSp>
        <p:nvCxnSpPr>
          <p:cNvPr id="49" name="Connecteur droit 48"/>
          <p:cNvCxnSpPr/>
          <p:nvPr/>
        </p:nvCxnSpPr>
        <p:spPr>
          <a:xfrm>
            <a:off x="924561" y="3098772"/>
            <a:ext cx="2212933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flipV="1">
            <a:off x="2974308" y="3102326"/>
            <a:ext cx="552442" cy="1594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rot="5400000" flipH="1" flipV="1">
            <a:off x="3080847" y="3103126"/>
            <a:ext cx="353148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 flipH="1">
            <a:off x="928258" y="2325153"/>
            <a:ext cx="1592" cy="774749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>
            <a:off x="924561" y="2325153"/>
            <a:ext cx="575789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2725230" y="189183"/>
            <a:ext cx="6238776" cy="155427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632222" lvl="1" indent="-171450">
              <a:buFont typeface="Arial" panose="020B0604020202020204" pitchFamily="34" charset="0"/>
              <a:buChar char="•"/>
            </a:pPr>
            <a:r>
              <a:rPr lang="en-US" altLang="fr-FR" sz="900" dirty="0">
                <a:solidFill>
                  <a:srgbClr val="00043C"/>
                </a:solidFill>
                <a:latin typeface="Verdana" panose="020B0604030504040204" pitchFamily="34" charset="0"/>
              </a:rPr>
              <a:t>The BOT for Build-Operate-Transfer (also BOOT for Build-Operate-Own-Transfer) is a form of a public partnership for the development of treatment facilities (transfer stations/sorting and recycling </a:t>
            </a:r>
            <a:r>
              <a:rPr lang="en-US" altLang="fr-FR" sz="900" dirty="0" err="1">
                <a:solidFill>
                  <a:srgbClr val="00043C"/>
                </a:solidFill>
                <a:latin typeface="Verdana" panose="020B0604030504040204" pitchFamily="34" charset="0"/>
              </a:rPr>
              <a:t>centres</a:t>
            </a:r>
            <a:r>
              <a:rPr lang="en-US" altLang="fr-FR" sz="900" dirty="0">
                <a:solidFill>
                  <a:srgbClr val="00043C"/>
                </a:solidFill>
                <a:latin typeface="Verdana" panose="020B0604030504040204" pitchFamily="34" charset="0"/>
              </a:rPr>
              <a:t>/ </a:t>
            </a:r>
            <a:r>
              <a:rPr lang="en-US" altLang="fr-FR" sz="900" dirty="0" err="1">
                <a:solidFill>
                  <a:srgbClr val="00043C"/>
                </a:solidFill>
                <a:latin typeface="Verdana" panose="020B0604030504040204" pitchFamily="34" charset="0"/>
              </a:rPr>
              <a:t>EfW</a:t>
            </a:r>
            <a:r>
              <a:rPr lang="en-US" altLang="fr-FR" sz="900" dirty="0">
                <a:solidFill>
                  <a:srgbClr val="00043C"/>
                </a:solidFill>
                <a:latin typeface="Verdana" panose="020B0604030504040204" pitchFamily="34" charset="0"/>
              </a:rPr>
              <a:t> plants).</a:t>
            </a:r>
          </a:p>
          <a:p>
            <a:pPr marL="632222" lvl="1" indent="-171450">
              <a:buFont typeface="Arial" panose="020B0604020202020204" pitchFamily="34" charset="0"/>
              <a:buChar char="•"/>
            </a:pPr>
            <a:r>
              <a:rPr lang="en-US" altLang="fr-FR" sz="900" dirty="0">
                <a:solidFill>
                  <a:srgbClr val="00043C"/>
                </a:solidFill>
                <a:latin typeface="Verdana" panose="020B0604030504040204" pitchFamily="34" charset="0"/>
              </a:rPr>
              <a:t>The private Party takes the responsibility for the “Financing”, “Design”, ”Construction” and “Operation&amp; Maintenance” of the facilities during the term of the BOT contract”</a:t>
            </a:r>
          </a:p>
          <a:p>
            <a:pPr marL="632222" lvl="1" indent="-171450">
              <a:buFont typeface="Arial" panose="020B0604020202020204" pitchFamily="34" charset="0"/>
              <a:buChar char="•"/>
            </a:pPr>
            <a:r>
              <a:rPr lang="en-US" altLang="fr-FR" sz="900" dirty="0">
                <a:solidFill>
                  <a:srgbClr val="00043C"/>
                </a:solidFill>
                <a:latin typeface="Verdana" panose="020B0604030504040204" pitchFamily="34" charset="0"/>
              </a:rPr>
              <a:t>The project is often developed by a Single Purpose Company(SPC) specially incorporated for this purpose (design, construction, financing and O&amp;M)</a:t>
            </a:r>
          </a:p>
          <a:p>
            <a:pPr marL="632222" lvl="1" indent="-171450">
              <a:buFont typeface="Arial" panose="020B0604020202020204" pitchFamily="34" charset="0"/>
              <a:buChar char="•"/>
            </a:pPr>
            <a:r>
              <a:rPr lang="en-US" altLang="fr-FR" sz="900" dirty="0">
                <a:solidFill>
                  <a:srgbClr val="00043C"/>
                </a:solidFill>
                <a:latin typeface="Verdana" panose="020B0604030504040204" pitchFamily="34" charset="0"/>
              </a:rPr>
              <a:t>The SPC has the possession of the assets during the term of the contract and hand them back to the Client (Public Authority) at the end of the contract duration</a:t>
            </a:r>
          </a:p>
          <a:p>
            <a:br>
              <a:rPr lang="en-US" sz="700" dirty="0">
                <a:solidFill>
                  <a:srgbClr val="00043C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700" dirty="0">
              <a:solidFill>
                <a:srgbClr val="00043C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Ellipse 40"/>
          <p:cNvSpPr/>
          <p:nvPr/>
        </p:nvSpPr>
        <p:spPr>
          <a:xfrm>
            <a:off x="3208540" y="3063415"/>
            <a:ext cx="89823" cy="89823"/>
          </a:xfrm>
          <a:prstGeom prst="ellipse">
            <a:avLst/>
          </a:prstGeom>
          <a:solidFill>
            <a:srgbClr val="000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3173722" y="3025616"/>
            <a:ext cx="162635" cy="162635"/>
          </a:xfrm>
          <a:prstGeom prst="ellipse">
            <a:avLst/>
          </a:prstGeom>
          <a:noFill/>
          <a:ln>
            <a:solidFill>
              <a:srgbClr val="000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189442" y="2114156"/>
            <a:ext cx="1784866" cy="743215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20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Build Own-Operate Transfer</a:t>
            </a:r>
          </a:p>
        </p:txBody>
      </p:sp>
      <p:pic>
        <p:nvPicPr>
          <p:cNvPr id="31" name="Image 30" descr="element circulaire_selection6 (glissé(e)s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92490" y="-269643"/>
            <a:ext cx="2311400" cy="2870200"/>
          </a:xfrm>
          <a:prstGeom prst="rect">
            <a:avLst/>
          </a:prstGeom>
        </p:spPr>
      </p:pic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007BA886-2A71-4D8A-A1C1-F850870ED52C}"/>
              </a:ext>
            </a:extLst>
          </p:cNvPr>
          <p:cNvSpPr txBox="1">
            <a:spLocks/>
          </p:cNvSpPr>
          <p:nvPr/>
        </p:nvSpPr>
        <p:spPr bwMode="auto">
          <a:xfrm>
            <a:off x="3578939" y="1606090"/>
            <a:ext cx="48657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2233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609600" indent="-342900" defTabSz="92233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2233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2233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22338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  <a:spcAft>
                <a:spcPct val="20000"/>
              </a:spcAft>
              <a:buSzPct val="150000"/>
              <a:defRPr/>
            </a:pPr>
            <a:r>
              <a:rPr lang="en-US" sz="900" b="1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Characteristics: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9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Contract seeking for performance &amp; results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9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Construction and operation risks transferred to Operator = high risk transfer (integrated risk management)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9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Payment for investment and operations over whole contract life, which must be long enough to enable asset amortization (20 to 30 years)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9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Operation by field experts =&gt; guarantee for financiers (particularly when  non recourse financing)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9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Single Client – Single Contractor =&gt; Single Contract</a:t>
            </a:r>
          </a:p>
          <a:p>
            <a:pPr eaLnBrk="1" hangingPunct="1">
              <a:buSzPct val="150000"/>
              <a:buFont typeface="Arial" pitchFamily="34" charset="0"/>
              <a:buChar char="•"/>
              <a:defRPr/>
            </a:pPr>
            <a:r>
              <a:rPr lang="en-US" sz="900" dirty="0">
                <a:solidFill>
                  <a:srgbClr val="020E3F"/>
                </a:solidFill>
                <a:latin typeface="Verdana" pitchFamily="34" charset="0"/>
                <a:ea typeface="MS PGothic" pitchFamily="34" charset="-128"/>
                <a:cs typeface="Verdana" pitchFamily="34" charset="0"/>
              </a:rPr>
              <a:t>Particularly suited for new infrastructure entrusted by Public Sector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13108F3-7234-4CAE-B487-1C30391C0D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548383"/>
              </p:ext>
            </p:extLst>
          </p:nvPr>
        </p:nvGraphicFramePr>
        <p:xfrm>
          <a:off x="3324413" y="3201690"/>
          <a:ext cx="5686516" cy="18440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843258">
                  <a:extLst>
                    <a:ext uri="{9D8B030D-6E8A-4147-A177-3AD203B41FA5}">
                      <a16:colId xmlns:a16="http://schemas.microsoft.com/office/drawing/2014/main" val="3409076339"/>
                    </a:ext>
                  </a:extLst>
                </a:gridCol>
                <a:gridCol w="2843258">
                  <a:extLst>
                    <a:ext uri="{9D8B030D-6E8A-4147-A177-3AD203B41FA5}">
                      <a16:colId xmlns:a16="http://schemas.microsoft.com/office/drawing/2014/main" val="3995134539"/>
                    </a:ext>
                  </a:extLst>
                </a:gridCol>
              </a:tblGrid>
              <a:tr h="128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en-GB" sz="900" b="1" u="none" dirty="0">
                          <a:solidFill>
                            <a:srgbClr val="020E3F"/>
                          </a:solidFill>
                          <a:effectLst/>
                          <a:latin typeface="Verdana" panose="020B0604030504040204" pitchFamily="34" charset="0"/>
                        </a:rPr>
                        <a:t>STRENGTHS</a:t>
                      </a:r>
                      <a:endParaRPr lang="fr-FR" sz="900" dirty="0">
                        <a:solidFill>
                          <a:srgbClr val="020E3F"/>
                        </a:solidFill>
                        <a:effectLst/>
                        <a:latin typeface="Verdana" panose="020B0604030504040204" pitchFamily="34" charset="0"/>
                        <a:ea typeface="Times New Roman"/>
                      </a:endParaRPr>
                    </a:p>
                  </a:txBody>
                  <a:tcPr marL="33339" marR="33339" marT="0" marB="0" anchor="ctr">
                    <a:solidFill>
                      <a:srgbClr val="ABDD12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indent="-952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u="none" kern="1200" dirty="0">
                          <a:solidFill>
                            <a:srgbClr val="020E3F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WEAKNESSES</a:t>
                      </a:r>
                    </a:p>
                  </a:txBody>
                  <a:tcPr marL="33339" marR="33339" marT="0" marB="0" anchor="ctr">
                    <a:solidFill>
                      <a:srgbClr val="ABDD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9126579"/>
                  </a:ext>
                </a:extLst>
              </a:tr>
              <a:tr h="1580145">
                <a:tc>
                  <a:txBody>
                    <a:bodyPr/>
                    <a:lstStyle/>
                    <a:p>
                      <a:pPr marL="177800" indent="-95250" algn="l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fr-FR" sz="800" dirty="0">
                        <a:solidFill>
                          <a:srgbClr val="020E3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800" dirty="0">
                          <a:solidFill>
                            <a:srgbClr val="020E3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Private operator has full control of the operations and investments.</a:t>
                      </a: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endParaRPr lang="en-GB" sz="800" dirty="0">
                        <a:solidFill>
                          <a:srgbClr val="020E3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800" dirty="0">
                          <a:solidFill>
                            <a:srgbClr val="020E3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 turn-over and income for the Operator with long-term partnership.</a:t>
                      </a: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endParaRPr lang="fr-FR" sz="800" dirty="0">
                        <a:solidFill>
                          <a:srgbClr val="020E3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800" dirty="0">
                          <a:solidFill>
                            <a:srgbClr val="020E3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Socio-economical role of the Operator who becomes a major player in the country. </a:t>
                      </a:r>
                      <a:endParaRPr lang="fr-FR" sz="800" dirty="0">
                        <a:solidFill>
                          <a:srgbClr val="020E3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endParaRPr lang="fr-FR" sz="800" dirty="0">
                        <a:solidFill>
                          <a:srgbClr val="020E3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800" dirty="0">
                          <a:solidFill>
                            <a:srgbClr val="020E3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Ability to generate side business or spot new opportunities</a:t>
                      </a: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endParaRPr lang="en-GB" sz="800" dirty="0">
                        <a:solidFill>
                          <a:srgbClr val="020E3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28600" algn="l"/>
                        </a:tabLst>
                      </a:pPr>
                      <a:r>
                        <a:rPr lang="en-GB" sz="800" dirty="0">
                          <a:solidFill>
                            <a:srgbClr val="020E3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Off-balance  sheet financing; leverage effect. </a:t>
                      </a:r>
                      <a:endParaRPr lang="fr-FR" sz="800" dirty="0">
                        <a:solidFill>
                          <a:srgbClr val="020E3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fr-FR" sz="800" dirty="0">
                        <a:solidFill>
                          <a:srgbClr val="020E3F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33339" marR="33339" marT="0" marB="0">
                    <a:solidFill>
                      <a:srgbClr val="ABDD12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-95250" algn="just">
                        <a:spcBef>
                          <a:spcPts val="600"/>
                        </a:spcBef>
                        <a:spcAft>
                          <a:spcPts val="0"/>
                        </a:spcAft>
                        <a:tabLst/>
                      </a:pPr>
                      <a:endParaRPr lang="fr-FR" sz="800" dirty="0">
                        <a:solidFill>
                          <a:srgbClr val="020E3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7800" marR="0" lvl="0" indent="-952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en-GB" sz="800" dirty="0">
                          <a:solidFill>
                            <a:srgbClr val="020E3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Bid costs considerably higher.</a:t>
                      </a: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/>
                      </a:pPr>
                      <a:endParaRPr lang="en-GB" sz="800" dirty="0">
                        <a:solidFill>
                          <a:srgbClr val="020E3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/>
                      </a:pPr>
                      <a:r>
                        <a:rPr lang="en-GB" sz="800" dirty="0">
                          <a:solidFill>
                            <a:srgbClr val="020E3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 degree of risk transferred to private operator.</a:t>
                      </a: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/>
                      </a:pPr>
                      <a:endParaRPr lang="fr-FR" sz="800" dirty="0">
                        <a:solidFill>
                          <a:srgbClr val="020E3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/>
                      </a:pPr>
                      <a:r>
                        <a:rPr lang="en-GB" sz="800" dirty="0">
                          <a:solidFill>
                            <a:srgbClr val="020E3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Capital-intensive business model.</a:t>
                      </a: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/>
                      </a:pPr>
                      <a:endParaRPr lang="fr-FR" sz="800" dirty="0">
                        <a:solidFill>
                          <a:srgbClr val="020E3F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/>
                      </a:pPr>
                      <a:r>
                        <a:rPr lang="en-GB" sz="800" baseline="0" dirty="0">
                          <a:solidFill>
                            <a:srgbClr val="020E3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Capital-intensive model</a:t>
                      </a: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/>
                      </a:pPr>
                      <a:endParaRPr lang="en-GB" sz="800" baseline="0" dirty="0">
                        <a:solidFill>
                          <a:srgbClr val="020E3F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  <a:p>
                      <a:pPr marL="177800" lvl="0" indent="-95250" algn="l">
                        <a:spcAft>
                          <a:spcPts val="0"/>
                        </a:spcAft>
                        <a:buFont typeface="Symbol"/>
                        <a:buChar char=""/>
                        <a:tabLst/>
                      </a:pPr>
                      <a:r>
                        <a:rPr lang="en-GB" sz="800" baseline="0" dirty="0">
                          <a:solidFill>
                            <a:srgbClr val="020E3F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</a:rPr>
                        <a:t>Client insolvency and affordability risk</a:t>
                      </a:r>
                      <a:endParaRPr lang="fr-FR" sz="800" dirty="0">
                        <a:solidFill>
                          <a:srgbClr val="020E3F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33339" marR="33339" marT="0" marB="0">
                    <a:solidFill>
                      <a:srgbClr val="ABDD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100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755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2932436" y="0"/>
            <a:ext cx="6144691" cy="5143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42" name="Connecteur droit 41"/>
          <p:cNvCxnSpPr/>
          <p:nvPr/>
        </p:nvCxnSpPr>
        <p:spPr>
          <a:xfrm>
            <a:off x="894710" y="2172753"/>
            <a:ext cx="453240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H="1">
            <a:off x="707901" y="2172753"/>
            <a:ext cx="1592" cy="774749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772161" y="2946372"/>
            <a:ext cx="2212933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341839" y="1870626"/>
            <a:ext cx="713365" cy="253914"/>
          </a:xfrm>
          <a:prstGeom prst="rect">
            <a:avLst/>
          </a:prstGeom>
          <a:solidFill>
            <a:srgbClr val="01002F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SUEZ,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998877" cy="5143500"/>
          </a:xfrm>
          <a:prstGeom prst="rect">
            <a:avLst/>
          </a:prstGeom>
          <a:solidFill>
            <a:srgbClr val="030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189010" y="1831904"/>
            <a:ext cx="659151" cy="290334"/>
          </a:xfrm>
          <a:prstGeom prst="rect">
            <a:avLst/>
          </a:prstGeom>
          <a:solidFill>
            <a:schemeClr val="bg1"/>
          </a:solidFill>
        </p:spPr>
        <p:txBody>
          <a:bodyPr wrap="non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1800" dirty="0">
                <a:solidFill>
                  <a:srgbClr val="030F40"/>
                </a:solidFill>
                <a:latin typeface="Arial" charset="0"/>
                <a:ea typeface="Arial" charset="0"/>
                <a:cs typeface="Arial" charset="0"/>
              </a:rPr>
              <a:t>BOT</a:t>
            </a:r>
          </a:p>
        </p:txBody>
      </p:sp>
      <p:cxnSp>
        <p:nvCxnSpPr>
          <p:cNvPr id="49" name="Connecteur droit 48"/>
          <p:cNvCxnSpPr/>
          <p:nvPr/>
        </p:nvCxnSpPr>
        <p:spPr>
          <a:xfrm>
            <a:off x="924561" y="3098772"/>
            <a:ext cx="2212933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flipV="1">
            <a:off x="2974308" y="3102326"/>
            <a:ext cx="552442" cy="1594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rot="5400000" flipH="1" flipV="1">
            <a:off x="3080847" y="3103126"/>
            <a:ext cx="353148" cy="1588"/>
          </a:xfrm>
          <a:prstGeom prst="line">
            <a:avLst/>
          </a:prstGeom>
          <a:ln w="6350" cmpd="sng">
            <a:solidFill>
              <a:srgbClr val="0004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 flipH="1">
            <a:off x="928258" y="2325153"/>
            <a:ext cx="1592" cy="774749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>
            <a:off x="924561" y="2325153"/>
            <a:ext cx="575789" cy="1588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lipse 40"/>
          <p:cNvSpPr/>
          <p:nvPr/>
        </p:nvSpPr>
        <p:spPr>
          <a:xfrm>
            <a:off x="3208540" y="3063415"/>
            <a:ext cx="89823" cy="89823"/>
          </a:xfrm>
          <a:prstGeom prst="ellipse">
            <a:avLst/>
          </a:prstGeom>
          <a:solidFill>
            <a:srgbClr val="000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3173722" y="3025616"/>
            <a:ext cx="162635" cy="162635"/>
          </a:xfrm>
          <a:prstGeom prst="ellipse">
            <a:avLst/>
          </a:prstGeom>
          <a:noFill/>
          <a:ln>
            <a:solidFill>
              <a:srgbClr val="000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189442" y="2114156"/>
            <a:ext cx="1784866" cy="527771"/>
          </a:xfrm>
          <a:prstGeom prst="rect">
            <a:avLst/>
          </a:prstGeom>
          <a:solidFill>
            <a:srgbClr val="030F40"/>
          </a:solidFill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70000"/>
              </a:lnSpc>
            </a:pPr>
            <a:r>
              <a:rPr lang="en-US" sz="2000" dirty="0">
                <a:solidFill>
                  <a:srgbClr val="AADC14"/>
                </a:solidFill>
                <a:latin typeface="Arial" charset="0"/>
                <a:ea typeface="Arial" charset="0"/>
                <a:cs typeface="Arial" charset="0"/>
              </a:rPr>
              <a:t>Typical Structure</a:t>
            </a:r>
          </a:p>
        </p:txBody>
      </p:sp>
      <p:pic>
        <p:nvPicPr>
          <p:cNvPr id="31" name="Image 30" descr="element circulaire_selection6 (glissé(e)s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96458" y="-261621"/>
            <a:ext cx="2311400" cy="28702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C9CA72-555F-4A14-ACA2-24FA93304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081" y="1281005"/>
            <a:ext cx="5693179" cy="2863044"/>
          </a:xfrm>
          <a:prstGeom prst="rect">
            <a:avLst/>
          </a:prstGeom>
        </p:spPr>
      </p:pic>
      <p:sp>
        <p:nvSpPr>
          <p:cNvPr id="124" name="Rectangle 123">
            <a:extLst>
              <a:ext uri="{FF2B5EF4-FFF2-40B4-BE49-F238E27FC236}">
                <a16:creationId xmlns:a16="http://schemas.microsoft.com/office/drawing/2014/main" id="{92E54BC2-E0A5-442F-8AA4-BD6312FAC920}"/>
              </a:ext>
            </a:extLst>
          </p:cNvPr>
          <p:cNvSpPr/>
          <p:nvPr/>
        </p:nvSpPr>
        <p:spPr>
          <a:xfrm>
            <a:off x="2282868" y="402832"/>
            <a:ext cx="674370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62960"/>
                </a:solidFill>
                <a:latin typeface="Arial" charset="0"/>
                <a:ea typeface="Arial" charset="0"/>
                <a:cs typeface="Arial" charset="0"/>
              </a:rPr>
              <a:t>A Lawyer’s dream</a:t>
            </a:r>
          </a:p>
        </p:txBody>
      </p:sp>
    </p:spTree>
    <p:extLst>
      <p:ext uri="{BB962C8B-B14F-4D97-AF65-F5344CB8AC3E}">
        <p14:creationId xmlns:p14="http://schemas.microsoft.com/office/powerpoint/2010/main" val="20303883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rvice xmlns="41d2f6f1-0862-4038-8322-f46052171c42" xsi:nil="true"/>
    <Document_x0020_Type xmlns="41d2f6f1-0862-4038-8322-f46052171c42">Corporate Material</Document_x0020_Type>
    <Activity xmlns="41d2f6f1-0862-4038-8322-f46052171c42">Transversal</Activity>
    <Waste_x0020_ToolBox_x003a__x0020_Level_x0020_1 xmlns="41d2f6f1-0862-4038-8322-f46052171c42" xsi:nil="true"/>
    <TaxCatchAll xmlns="a8d97dd6-2f9e-46fe-ad1d-8d2bae478567"/>
    <Offering xmlns="41d2f6f1-0862-4038-8322-f46052171c42" xsi:nil="true"/>
    <Waste_x0020_ToolBox_x003a__x0020_Level_x0020_2 xmlns="41d2f6f1-0862-4038-8322-f46052171c42" xsi:nil="true"/>
    <Market xmlns="41d2f6f1-0862-4038-8322-f46052171c42">Transversal</Market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9E36F57B39DD4CA9B3D3DE36043782" ma:contentTypeVersion="7" ma:contentTypeDescription="Create a new document." ma:contentTypeScope="" ma:versionID="04adb5468decb7071d92a730aa451efc">
  <xsd:schema xmlns:xsd="http://www.w3.org/2001/XMLSchema" xmlns:xs="http://www.w3.org/2001/XMLSchema" xmlns:p="http://schemas.microsoft.com/office/2006/metadata/properties" xmlns:ns2="e65b0a3c-da6a-4af4-b28f-e493cdcf2ebd" xmlns:ns3="2f1623d6-5e03-4897-8a05-d71a922e42ae" xmlns:ns4="a8d97dd6-2f9e-46fe-ad1d-8d2bae478567" xmlns:ns5="41d2f6f1-0862-4038-8322-f46052171c42" targetNamespace="http://schemas.microsoft.com/office/2006/metadata/properties" ma:root="true" ma:fieldsID="48e52cfa619ee502c3381c3850711af4" ns2:_="" ns3:_="" ns4:_="" ns5:_="">
    <xsd:import namespace="e65b0a3c-da6a-4af4-b28f-e493cdcf2ebd"/>
    <xsd:import namespace="2f1623d6-5e03-4897-8a05-d71a922e42ae"/>
    <xsd:import namespace="a8d97dd6-2f9e-46fe-ad1d-8d2bae478567"/>
    <xsd:import namespace="41d2f6f1-0862-4038-8322-f46052171c4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TaxCatchAll" minOccurs="0"/>
                <xsd:element ref="ns5:Market"/>
                <xsd:element ref="ns5:Activity"/>
                <xsd:element ref="ns5:Document_x0020_Type"/>
                <xsd:element ref="ns5:Offering" minOccurs="0"/>
                <xsd:element ref="ns5:MediaServiceMetadata" minOccurs="0"/>
                <xsd:element ref="ns5:MediaServiceFastMetadata" minOccurs="0"/>
                <xsd:element ref="ns5:Waste_x0020_ToolBox_x003a__x0020_Level_x0020_1" minOccurs="0"/>
                <xsd:element ref="ns5:Waste_x0020_ToolBox_x003a__x0020_Level_x0020_2" minOccurs="0"/>
                <xsd:element ref="ns5:Servic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5b0a3c-da6a-4af4-b28f-e493cdcf2eb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1623d6-5e03-4897-8a05-d71a922e42ae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d97dd6-2f9e-46fe-ad1d-8d2bae47856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52e705ad-1c20-40a4-ac97-a38c26fb0795}" ma:internalName="TaxCatchAll" ma:showField="CatchAllData" ma:web="a8d97dd6-2f9e-46fe-ad1d-8d2bae4785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d2f6f1-0862-4038-8322-f46052171c42" elementFormDefault="qualified">
    <xsd:import namespace="http://schemas.microsoft.com/office/2006/documentManagement/types"/>
    <xsd:import namespace="http://schemas.microsoft.com/office/infopath/2007/PartnerControls"/>
    <xsd:element name="Market" ma:index="11" ma:displayName="Market" ma:description="Market type (Municipal, Industrial, Transversal)" ma:format="Dropdown" ma:indexed="true" ma:internalName="Market">
      <xsd:simpleType>
        <xsd:restriction base="dms:Choice">
          <xsd:enumeration value="Municipal"/>
          <xsd:enumeration value="Industrial"/>
          <xsd:enumeration value="Tertiary"/>
          <xsd:enumeration value="Transversal"/>
          <xsd:enumeration value="(None)"/>
        </xsd:restriction>
      </xsd:simpleType>
    </xsd:element>
    <xsd:element name="Activity" ma:index="12" ma:displayName="Activity" ma:description="Waste, Water, Consulting or Transversal" ma:format="Dropdown" ma:internalName="Activity">
      <xsd:simpleType>
        <xsd:restriction base="dms:Choice">
          <xsd:enumeration value="Water"/>
          <xsd:enumeration value="Waste"/>
          <xsd:enumeration value="Consulting"/>
          <xsd:enumeration value="Transversal"/>
          <xsd:enumeration value="(None)"/>
        </xsd:restriction>
      </xsd:simpleType>
    </xsd:element>
    <xsd:element name="Document_x0020_Type" ma:index="13" ma:displayName="Document Type" ma:description="Corporate Material, Solutions, References or other type of documents..." ma:format="Dropdown" ma:internalName="Document_x0020_Type">
      <xsd:simpleType>
        <xsd:restriction base="dms:Choice">
          <xsd:enumeration value="Corporate Material"/>
          <xsd:enumeration value="General Presentation"/>
          <xsd:enumeration value="Solution"/>
          <xsd:enumeration value="Packaged Solutions"/>
          <xsd:enumeration value="Reference/Case Study"/>
          <xsd:enumeration value="Report"/>
          <xsd:enumeration value="Other Marketing Material"/>
        </xsd:restriction>
      </xsd:simpleType>
    </xsd:element>
    <xsd:element name="Offering" ma:index="14" nillable="true" ma:displayName="Offering" ma:internalName="Offering">
      <xsd:simpleType>
        <xsd:restriction base="dms:Text">
          <xsd:maxLength value="255"/>
        </xsd:restriction>
      </xsd:simpleType>
    </xsd:element>
    <xsd:element name="MediaServiceMetadata" ma:index="1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Waste_x0020_ToolBox_x003a__x0020_Level_x0020_1" ma:index="17" nillable="true" ma:displayName="Waste ToolBox: Level 1" ma:description="Level 1 of Waste ToolBox segmentation" ma:format="Dropdown" ma:internalName="Waste_x0020_ToolBox_x003a__x0020_Level_x0020_1">
      <xsd:simpleType>
        <xsd:restriction base="dms:Choice">
          <xsd:enumeration value="Contractual &amp; Sales Approach"/>
          <xsd:enumeration value="Collection"/>
          <xsd:enumeration value="Engaging Citizens"/>
          <xsd:enumeration value="Optimize Waste Recovery"/>
        </xsd:restriction>
      </xsd:simpleType>
    </xsd:element>
    <xsd:element name="Waste_x0020_ToolBox_x003a__x0020_Level_x0020_2" ma:index="18" nillable="true" ma:displayName="Waste ToolBox: Level 2" ma:description="Level 2 of Waste ToolBox segmentation" ma:format="Dropdown" ma:internalName="Waste_x0020_ToolBox_x003a__x0020_Level_x0020_2">
      <xsd:simpleType>
        <xsd:restriction base="dms:Choice">
          <xsd:enumeration value="Alternative collection"/>
          <xsd:enumeration value="Collection contractual models"/>
          <xsd:enumeration value="Collection solutions"/>
          <xsd:enumeration value="Helping citizens recycle"/>
          <xsd:enumeration value="Involving citizens in waste sorting"/>
          <xsd:enumeration value="Preserving biodiversity"/>
          <xsd:enumeration value="Sales approach"/>
          <xsd:enumeration value="Smart waste collection"/>
          <xsd:enumeration value="Sorting resources"/>
          <xsd:enumeration value="Transforming waste into new resources"/>
          <xsd:enumeration value="Treatment contractual models"/>
        </xsd:restriction>
      </xsd:simpleType>
    </xsd:element>
    <xsd:element name="Service" ma:index="19" nillable="true" ma:displayName="Service" ma:description="Type of service for water or waste activities" ma:internalName="Servic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437662-02DE-4EFC-BB17-C05C15BD0A32}">
  <ds:schemaRefs>
    <ds:schemaRef ds:uri="http://purl.org/dc/elements/1.1/"/>
    <ds:schemaRef ds:uri="http://schemas.microsoft.com/office/2006/metadata/properties"/>
    <ds:schemaRef ds:uri="a8d97dd6-2f9e-46fe-ad1d-8d2bae478567"/>
    <ds:schemaRef ds:uri="e65b0a3c-da6a-4af4-b28f-e493cdcf2ebd"/>
    <ds:schemaRef ds:uri="http://purl.org/dc/terms/"/>
    <ds:schemaRef ds:uri="http://schemas.microsoft.com/office/2006/documentManagement/types"/>
    <ds:schemaRef ds:uri="2f1623d6-5e03-4897-8a05-d71a922e42ae"/>
    <ds:schemaRef ds:uri="http://schemas.microsoft.com/office/infopath/2007/PartnerControls"/>
    <ds:schemaRef ds:uri="http://schemas.openxmlformats.org/package/2006/metadata/core-properties"/>
    <ds:schemaRef ds:uri="41d2f6f1-0862-4038-8322-f46052171c4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1549002-2F71-479F-8716-653D77511D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B6D67C-5B69-4D24-ACEF-903E868E5D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5b0a3c-da6a-4af4-b28f-e493cdcf2ebd"/>
    <ds:schemaRef ds:uri="2f1623d6-5e03-4897-8a05-d71a922e42ae"/>
    <ds:schemaRef ds:uri="a8d97dd6-2f9e-46fe-ad1d-8d2bae478567"/>
    <ds:schemaRef ds:uri="41d2f6f1-0862-4038-8322-f46052171c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29565</TotalTime>
  <Words>2547</Words>
  <Application>Microsoft Office PowerPoint</Application>
  <PresentationFormat>On-screen Show (16:9)</PresentationFormat>
  <Paragraphs>475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DengXian</vt:lpstr>
      <vt:lpstr>DIN Next LT Pro Light Condensed</vt:lpstr>
      <vt:lpstr>DINPro</vt:lpstr>
      <vt:lpstr>MS PGothic</vt:lpstr>
      <vt:lpstr>MS PGothic</vt:lpstr>
      <vt:lpstr>Arial</vt:lpstr>
      <vt:lpstr>Calibri</vt:lpstr>
      <vt:lpstr>Calibri Light</vt:lpstr>
      <vt:lpstr>Courier New</vt:lpstr>
      <vt:lpstr>Mangal</vt:lpstr>
      <vt:lpstr>Symbol</vt:lpstr>
      <vt:lpstr>Times New Roman</vt:lpstr>
      <vt:lpstr>Verdana</vt:lpstr>
      <vt:lpstr>Wingdings</vt:lpstr>
      <vt:lpstr>Wingdings 2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 : couv’</dc:title>
  <dc:creator>Vincent PARIS</dc:creator>
  <cp:lastModifiedBy>Jerome Le Borgne</cp:lastModifiedBy>
  <cp:revision>824</cp:revision>
  <cp:lastPrinted>2017-09-27T13:27:19Z</cp:lastPrinted>
  <dcterms:created xsi:type="dcterms:W3CDTF">2017-07-11T09:17:34Z</dcterms:created>
  <dcterms:modified xsi:type="dcterms:W3CDTF">2018-04-03T04:40:38Z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0x010100AB9E36F57B39DD4CA9B3D3DE36043782</vt:lpwstr>
  </property>
</Properties>
</file>