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media/image25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  <p:sldMasterId id="2147483656" r:id="rId5"/>
    <p:sldMasterId id="2147483662" r:id="rId6"/>
  </p:sldMasterIdLst>
  <p:notesMasterIdLst>
    <p:notesMasterId r:id="rId18"/>
  </p:notesMasterIdLst>
  <p:handoutMasterIdLst>
    <p:handoutMasterId r:id="rId19"/>
  </p:handoutMasterIdLst>
  <p:sldIdLst>
    <p:sldId id="289" r:id="rId7"/>
    <p:sldId id="277" r:id="rId8"/>
    <p:sldId id="278" r:id="rId9"/>
    <p:sldId id="279" r:id="rId10"/>
    <p:sldId id="280" r:id="rId11"/>
    <p:sldId id="291" r:id="rId12"/>
    <p:sldId id="281" r:id="rId13"/>
    <p:sldId id="283" r:id="rId14"/>
    <p:sldId id="292" r:id="rId15"/>
    <p:sldId id="284" r:id="rId16"/>
    <p:sldId id="290" r:id="rId17"/>
  </p:sldIdLst>
  <p:sldSz cx="9144000" cy="6858000" type="screen4x3"/>
  <p:notesSz cx="6797675" cy="9926638"/>
  <p:defaultTextStyle>
    <a:defPPr>
      <a:defRPr lang="en-US"/>
    </a:defPPr>
    <a:lvl1pPr marL="0" algn="l" defTabSz="4570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039" algn="l" defTabSz="4570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079" algn="l" defTabSz="4570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119" algn="l" defTabSz="4570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159" algn="l" defTabSz="4570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199" algn="l" defTabSz="4570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237" algn="l" defTabSz="4570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278" algn="l" defTabSz="4570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316" algn="l" defTabSz="4570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FFFF"/>
    <a:srgbClr val="FBD5A5"/>
    <a:srgbClr val="FF3300"/>
    <a:srgbClr val="F59615"/>
    <a:srgbClr val="0B7E9D"/>
    <a:srgbClr val="0C84A0"/>
    <a:srgbClr val="0E9BC4"/>
    <a:srgbClr val="707070"/>
    <a:srgbClr val="F696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76" autoAdjust="0"/>
    <p:restoredTop sz="94660"/>
  </p:normalViewPr>
  <p:slideViewPr>
    <p:cSldViewPr snapToGrid="0">
      <p:cViewPr>
        <p:scale>
          <a:sx n="80" d="100"/>
          <a:sy n="80" d="100"/>
        </p:scale>
        <p:origin x="-1164" y="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547313220526104"/>
          <c:y val="0.19684742585185741"/>
          <c:w val="0.84745228339101075"/>
          <c:h val="0.5656991092442739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Billion USD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"/>
            <c:invertIfNegative val="0"/>
            <c:bubble3D val="0"/>
            <c:spPr>
              <a:solidFill>
                <a:srgbClr val="FF7C8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2"/>
            <c:invertIfNegative val="0"/>
            <c:bubble3D val="0"/>
            <c:spPr>
              <a:solidFill>
                <a:srgbClr val="FFC00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3"/>
            <c:invertIfNegative val="0"/>
            <c:bubble3D val="0"/>
            <c:spPr>
              <a:solidFill>
                <a:srgbClr val="92D05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numFmt formatCode="#,##0" sourceLinked="0"/>
            <c:txPr>
              <a:bodyPr/>
              <a:lstStyle/>
              <a:p>
                <a:pPr>
                  <a:defRPr sz="1200" b="1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th-TH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Thailand</c:v>
                </c:pt>
                <c:pt idx="1">
                  <c:v>Massachusetts</c:v>
                </c:pt>
                <c:pt idx="2">
                  <c:v>Indonesia</c:v>
                </c:pt>
                <c:pt idx="3">
                  <c:v>California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272.5</c:v>
                </c:pt>
                <c:pt idx="1">
                  <c:v>517.79999999999995</c:v>
                </c:pt>
                <c:pt idx="2">
                  <c:v>942.5</c:v>
                </c:pt>
                <c:pt idx="3">
                  <c:v>2702.3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6"/>
        <c:axId val="251926784"/>
        <c:axId val="251944960"/>
      </c:barChart>
      <c:catAx>
        <c:axId val="2519267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th-TH"/>
          </a:p>
        </c:txPr>
        <c:crossAx val="251944960"/>
        <c:crosses val="autoZero"/>
        <c:auto val="1"/>
        <c:lblAlgn val="ctr"/>
        <c:lblOffset val="100"/>
        <c:noMultiLvlLbl val="0"/>
      </c:catAx>
      <c:valAx>
        <c:axId val="251944960"/>
        <c:scaling>
          <c:orientation val="minMax"/>
          <c:max val="3000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1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th-TH"/>
          </a:p>
        </c:txPr>
        <c:crossAx val="251926784"/>
        <c:crosses val="autoZero"/>
        <c:crossBetween val="between"/>
        <c:majorUnit val="500"/>
        <c:minorUnit val="10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th-TH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722473459233128"/>
          <c:y val="0.15567609888209485"/>
          <c:w val="0.71109403144641503"/>
          <c:h val="0.8184289795892699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BBLD</c:v>
                </c:pt>
              </c:strCache>
            </c:strRef>
          </c:tx>
          <c:spPr>
            <a:solidFill>
              <a:srgbClr val="7ABC32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  <c:bubble3D val="0"/>
            <c:spPr>
              <a:solidFill>
                <a:schemeClr val="accent5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"/>
            <c:bubble3D val="0"/>
            <c:spPr>
              <a:solidFill>
                <a:schemeClr val="accent4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layout>
                <c:manualLayout>
                  <c:x val="5.7825997475690318E-2"/>
                  <c:y val="2.662177996994044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dLbl>
              <c:idx val="3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5.7825997475690312E-3"/>
                  <c:y val="-0.18302473729334057"/>
                </c:manualLayout>
              </c:layout>
              <c:numFmt formatCode="0.0%" sourceLinked="0"/>
              <c:spPr/>
              <c:txPr>
                <a:bodyPr/>
                <a:lstStyle/>
                <a:p>
                  <a:pPr>
                    <a:defRPr sz="1000" b="1">
                      <a:solidFill>
                        <a:schemeClr val="tx1"/>
                      </a:solidFill>
                      <a:latin typeface="Tahoma" pitchFamily="34" charset="0"/>
                      <a:ea typeface="Tahoma" pitchFamily="34" charset="0"/>
                      <a:cs typeface="Tahoma" pitchFamily="34" charset="0"/>
                    </a:defRPr>
                  </a:pPr>
                  <a:endParaRPr lang="th-TH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txPr>
              <a:bodyPr/>
              <a:lstStyle/>
              <a:p>
                <a:pPr>
                  <a:defRPr sz="1000" b="1">
                    <a:solidFill>
                      <a:schemeClr val="tx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endParaRPr lang="th-TH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1"/>
          </c:dLbls>
          <c:cat>
            <c:strRef>
              <c:f>Sheet1!$A$2:$A$3</c:f>
              <c:strCache>
                <c:ptCount val="2"/>
                <c:pt idx="0">
                  <c:v>Domestic Production</c:v>
                </c:pt>
                <c:pt idx="1">
                  <c:v>Import</c:v>
                </c:pt>
              </c:strCache>
            </c:strRef>
          </c:cat>
          <c:val>
            <c:numRef>
              <c:f>Sheet1!$B$2:$B$3</c:f>
              <c:numCache>
                <c:formatCode>#,##0</c:formatCode>
                <c:ptCount val="2"/>
                <c:pt idx="0">
                  <c:v>243539.10000000009</c:v>
                </c:pt>
                <c:pt idx="1">
                  <c:v>852219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6"/>
        <c:holeSize val="45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th-TH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722473459233128"/>
          <c:y val="0.15567609888209485"/>
          <c:w val="0.71109403144641503"/>
          <c:h val="0.8184289795892699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GWh</c:v>
                </c:pt>
              </c:strCache>
            </c:strRef>
          </c:tx>
          <c:spPr>
            <a:solidFill>
              <a:srgbClr val="7ABC32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  <c:bubble3D val="0"/>
            <c:spPr>
              <a:solidFill>
                <a:srgbClr val="C94845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"/>
            <c:bubble3D val="0"/>
            <c:spPr>
              <a:solidFill>
                <a:schemeClr val="accent4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cat>
            <c:strRef>
              <c:f>Sheet1!$A$2:$A$3</c:f>
              <c:strCache>
                <c:ptCount val="2"/>
                <c:pt idx="0">
                  <c:v>Domestic Production</c:v>
                </c:pt>
                <c:pt idx="1">
                  <c:v>Import</c:v>
                </c:pt>
              </c:strCache>
            </c:strRef>
          </c:cat>
          <c:val>
            <c:numRef>
              <c:f>Sheet1!$B$2:$B$3</c:f>
              <c:numCache>
                <c:formatCode>#,##0</c:formatCode>
                <c:ptCount val="2"/>
                <c:pt idx="0">
                  <c:v>63</c:v>
                </c:pt>
                <c:pt idx="1">
                  <c:v>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82"/>
        <c:holeSize val="45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th-TH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722473459233128"/>
          <c:y val="0.15567609888209485"/>
          <c:w val="0.71109403144641503"/>
          <c:h val="0.8184289795892699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BBLD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scene3d>
              <a:camera prst="orthographicFront"/>
              <a:lightRig rig="threePt" dir="t"/>
            </a:scene3d>
            <a:sp3d/>
          </c:spPr>
          <c:dPt>
            <c:idx val="0"/>
            <c:bubble3D val="0"/>
            <c:spPr>
              <a:solidFill>
                <a:srgbClr val="89CC40"/>
              </a:soli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bubble3D val="0"/>
            <c:spPr>
              <a:solidFill>
                <a:schemeClr val="accent5"/>
              </a:soli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bubble3D val="0"/>
            <c:spPr>
              <a:solidFill>
                <a:srgbClr val="F68426"/>
              </a:soli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bubble3D val="0"/>
            <c:spPr>
              <a:solidFill>
                <a:srgbClr val="FFC000"/>
              </a:soli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bubble3D val="0"/>
            <c:spPr>
              <a:pattFill prst="pct60">
                <a:fgClr>
                  <a:srgbClr val="FFC000"/>
                </a:fgClr>
                <a:bgClr>
                  <a:schemeClr val="bg1"/>
                </a:bgClr>
              </a:pattFill>
              <a:scene3d>
                <a:camera prst="orthographicFront"/>
                <a:lightRig rig="threePt" dir="t"/>
              </a:scene3d>
              <a:sp3d/>
            </c:spPr>
          </c:dPt>
          <c:dPt>
            <c:idx val="5"/>
            <c:bubble3D val="0"/>
            <c:spPr>
              <a:pattFill prst="pct75">
                <a:fgClr>
                  <a:schemeClr val="bg2">
                    <a:lumMod val="50000"/>
                  </a:schemeClr>
                </a:fgClr>
                <a:bgClr>
                  <a:schemeClr val="bg1"/>
                </a:bgClr>
              </a:pattFill>
              <a:scene3d>
                <a:camera prst="orthographicFront"/>
                <a:lightRig rig="threePt" dir="t"/>
              </a:scene3d>
              <a:sp3d/>
            </c:spPr>
          </c:dPt>
          <c:dPt>
            <c:idx val="6"/>
            <c:bubble3D val="0"/>
            <c:spPr>
              <a:pattFill prst="pct75">
                <a:fgClr>
                  <a:srgbClr val="92D050"/>
                </a:fgClr>
                <a:bgClr>
                  <a:schemeClr val="bg1"/>
                </a:bgClr>
              </a:pattFill>
              <a:scene3d>
                <a:camera prst="orthographicFront"/>
                <a:lightRig rig="threePt" dir="t"/>
              </a:scene3d>
              <a:sp3d/>
            </c:spPr>
          </c:dPt>
          <c:cat>
            <c:strRef>
              <c:f>Sheet1!$A$2:$A$8</c:f>
              <c:strCache>
                <c:ptCount val="7"/>
                <c:pt idx="0">
                  <c:v>NG</c:v>
                </c:pt>
                <c:pt idx="1">
                  <c:v>Hydro</c:v>
                </c:pt>
                <c:pt idx="2">
                  <c:v>Renewable</c:v>
                </c:pt>
                <c:pt idx="3">
                  <c:v>Coal/Lignite</c:v>
                </c:pt>
                <c:pt idx="4">
                  <c:v>Coal/Lignite</c:v>
                </c:pt>
                <c:pt idx="5">
                  <c:v>Import</c:v>
                </c:pt>
                <c:pt idx="6">
                  <c:v>NG</c:v>
                </c:pt>
              </c:strCache>
            </c:strRef>
          </c:cat>
          <c:val>
            <c:numRef>
              <c:f>Sheet1!$B$2:$B$8</c:f>
              <c:numCache>
                <c:formatCode>#,##0</c:formatCode>
                <c:ptCount val="7"/>
                <c:pt idx="0">
                  <c:v>47</c:v>
                </c:pt>
                <c:pt idx="1">
                  <c:v>2</c:v>
                </c:pt>
                <c:pt idx="2">
                  <c:v>6</c:v>
                </c:pt>
                <c:pt idx="3">
                  <c:v>8</c:v>
                </c:pt>
                <c:pt idx="4">
                  <c:v>11</c:v>
                </c:pt>
                <c:pt idx="5">
                  <c:v>10</c:v>
                </c:pt>
                <c:pt idx="6">
                  <c:v>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82"/>
        <c:holeSize val="48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th-TH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19A09A-0040-2A46-A769-B6CC30219652}" type="datetimeFigureOut">
              <a:rPr lang="en-US" smtClean="0"/>
              <a:t>4/3/2018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DA7CCE-0318-444A-80DB-953071A442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AC9BB2-2C60-3742-B416-9011913FF884}" type="datetimeFigureOut">
              <a:rPr lang="en-US" smtClean="0"/>
              <a:t>4/3/2018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ED6FF2-2851-7944-ADE1-7FCFCB3E2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0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39" algn="l" defTabSz="4570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079" algn="l" defTabSz="4570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119" algn="l" defTabSz="4570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159" algn="l" defTabSz="4570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199" algn="l" defTabSz="4570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237" algn="l" defTabSz="4570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278" algn="l" defTabSz="4570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316" algn="l" defTabSz="4570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67012"/>
            <a:ext cx="7772400" cy="1470025"/>
          </a:xfrm>
        </p:spPr>
        <p:txBody>
          <a:bodyPr anchor="b">
            <a:noAutofit/>
          </a:bodyPr>
          <a:lstStyle>
            <a:lvl1pPr algn="l">
              <a:defRPr sz="3600" b="0">
                <a:solidFill>
                  <a:srgbClr val="777777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de-DE"/>
              <a:t>© </a:t>
            </a:r>
            <a:r>
              <a:rPr lang="en-US"/>
              <a:t>Confidential &amp; Proprietary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8DC9D7B-AEBF-DC42-B765-0188C73119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2682065" y="6347044"/>
            <a:ext cx="3771900" cy="409631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3433766"/>
            <a:ext cx="7772400" cy="763587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0495624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6863" y="1"/>
            <a:ext cx="7057139" cy="492420"/>
          </a:xfrm>
          <a:solidFill>
            <a:srgbClr val="FF3300"/>
          </a:solidFill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C9D7B-AEBF-DC42-B765-0188C73119AE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531"/>
            <a:ext cx="1983014" cy="562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29207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186" y="274641"/>
            <a:ext cx="5064369" cy="49243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6188" y="1375714"/>
            <a:ext cx="4249614" cy="475044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1243" y="1375714"/>
            <a:ext cx="4265711" cy="475044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</a:t>
            </a:r>
            <a:r>
              <a:rPr lang="en-US"/>
              <a:t>Confidential &amp; Proprietary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53351" y="6368223"/>
            <a:ext cx="2133600" cy="365125"/>
          </a:xfrm>
        </p:spPr>
        <p:txBody>
          <a:bodyPr/>
          <a:lstStyle/>
          <a:p>
            <a:fld id="{48DC9D7B-AEBF-DC42-B765-0188C73119AE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187" y="6413597"/>
            <a:ext cx="964527" cy="32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678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186" y="274641"/>
            <a:ext cx="5064369" cy="49243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6186" y="1293408"/>
            <a:ext cx="4251202" cy="430400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039" indent="0">
              <a:buNone/>
              <a:defRPr sz="2000" b="1"/>
            </a:lvl2pPr>
            <a:lvl3pPr marL="914079" indent="0">
              <a:buNone/>
              <a:defRPr sz="1800" b="1"/>
            </a:lvl3pPr>
            <a:lvl4pPr marL="1371119" indent="0">
              <a:buNone/>
              <a:defRPr sz="1600" b="1"/>
            </a:lvl4pPr>
            <a:lvl5pPr marL="1828159" indent="0">
              <a:buNone/>
              <a:defRPr sz="1600" b="1"/>
            </a:lvl5pPr>
            <a:lvl6pPr marL="2285199" indent="0">
              <a:buNone/>
              <a:defRPr sz="1600" b="1"/>
            </a:lvl6pPr>
            <a:lvl7pPr marL="2742237" indent="0">
              <a:buNone/>
              <a:defRPr sz="1600" b="1"/>
            </a:lvl7pPr>
            <a:lvl8pPr marL="3199278" indent="0">
              <a:buNone/>
              <a:defRPr sz="1600" b="1"/>
            </a:lvl8pPr>
            <a:lvl9pPr marL="3656316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6186" y="1723808"/>
            <a:ext cx="4251202" cy="440235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293408"/>
            <a:ext cx="4277203" cy="430400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039" indent="0">
              <a:buNone/>
              <a:defRPr sz="2000" b="1"/>
            </a:lvl2pPr>
            <a:lvl3pPr marL="914079" indent="0">
              <a:buNone/>
              <a:defRPr sz="1800" b="1"/>
            </a:lvl3pPr>
            <a:lvl4pPr marL="1371119" indent="0">
              <a:buNone/>
              <a:defRPr sz="1600" b="1"/>
            </a:lvl4pPr>
            <a:lvl5pPr marL="1828159" indent="0">
              <a:buNone/>
              <a:defRPr sz="1600" b="1"/>
            </a:lvl5pPr>
            <a:lvl6pPr marL="2285199" indent="0">
              <a:buNone/>
              <a:defRPr sz="1600" b="1"/>
            </a:lvl6pPr>
            <a:lvl7pPr marL="2742237" indent="0">
              <a:buNone/>
              <a:defRPr sz="1600" b="1"/>
            </a:lvl7pPr>
            <a:lvl8pPr marL="3199278" indent="0">
              <a:buNone/>
              <a:defRPr sz="1600" b="1"/>
            </a:lvl8pPr>
            <a:lvl9pPr marL="3656316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723808"/>
            <a:ext cx="4277203" cy="440235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</a:t>
            </a:r>
            <a:r>
              <a:rPr lang="en-US"/>
              <a:t>Confidential &amp; Proprietary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C9D7B-AEBF-DC42-B765-0188C73119AE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187" y="6413305"/>
            <a:ext cx="964527" cy="32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291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186" y="274641"/>
            <a:ext cx="5064369" cy="49243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</a:t>
            </a:r>
            <a:r>
              <a:rPr lang="en-US"/>
              <a:t>Confidential &amp; Proprietary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786680" y="6368223"/>
            <a:ext cx="2133600" cy="365125"/>
          </a:xfrm>
        </p:spPr>
        <p:txBody>
          <a:bodyPr/>
          <a:lstStyle/>
          <a:p>
            <a:fld id="{48DC9D7B-AEBF-DC42-B765-0188C73119AE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187" y="6413597"/>
            <a:ext cx="964527" cy="32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181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</a:t>
            </a:r>
            <a:r>
              <a:rPr lang="en-US"/>
              <a:t>Confidential &amp; Proprietary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C9D7B-AEBF-DC42-B765-0188C73119AE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187" y="6413597"/>
            <a:ext cx="964527" cy="32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406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400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3"/>
            <a:ext cx="6400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2"/>
            <a:ext cx="2926080" cy="276999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2"/>
            <a:ext cx="2103120" cy="276999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2"/>
            <a:ext cx="2103120" cy="276999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682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95437" y="202603"/>
            <a:ext cx="1377950" cy="353943"/>
          </a:xfrm>
        </p:spPr>
        <p:txBody>
          <a:bodyPr lIns="0" tIns="0" rIns="0" bIns="0"/>
          <a:lstStyle>
            <a:lvl1pPr>
              <a:defRPr sz="23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2"/>
            <a:ext cx="2926080" cy="276999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2"/>
            <a:ext cx="2103120" cy="276999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2"/>
            <a:ext cx="2103120" cy="276999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988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6803" y="209102"/>
            <a:ext cx="1649384" cy="4666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20391"/>
            <a:endParaRPr sz="2500">
              <a:solidFill>
                <a:prstClr val="black"/>
              </a:solidFill>
            </a:endParaRPr>
          </a:p>
        </p:txBody>
      </p:sp>
      <p:sp>
        <p:nvSpPr>
          <p:cNvPr id="17" name="bk object 17"/>
          <p:cNvSpPr/>
          <p:nvPr/>
        </p:nvSpPr>
        <p:spPr>
          <a:xfrm>
            <a:off x="1907772" y="100853"/>
            <a:ext cx="7236690" cy="574862"/>
          </a:xfrm>
          <a:custGeom>
            <a:avLst/>
            <a:gdLst/>
            <a:ahLst/>
            <a:cxnLst/>
            <a:rect l="l" t="t" r="r" b="b"/>
            <a:pathLst>
              <a:path w="7960359" h="651510">
                <a:moveTo>
                  <a:pt x="0" y="0"/>
                </a:moveTo>
                <a:lnTo>
                  <a:pt x="0" y="651509"/>
                </a:lnTo>
                <a:lnTo>
                  <a:pt x="7959852" y="651509"/>
                </a:lnTo>
                <a:lnTo>
                  <a:pt x="7959852" y="0"/>
                </a:lnTo>
                <a:lnTo>
                  <a:pt x="0" y="0"/>
                </a:lnTo>
                <a:close/>
              </a:path>
            </a:pathLst>
          </a:custGeom>
          <a:solidFill>
            <a:srgbClr val="FF6600"/>
          </a:solidFill>
        </p:spPr>
        <p:txBody>
          <a:bodyPr wrap="square" lIns="0" tIns="0" rIns="0" bIns="0" rtlCol="0"/>
          <a:lstStyle/>
          <a:p>
            <a:pPr defTabSz="820391"/>
            <a:endParaRPr sz="2500">
              <a:solidFill>
                <a:prstClr val="black"/>
              </a:solidFill>
            </a:endParaRPr>
          </a:p>
        </p:txBody>
      </p:sp>
      <p:sp>
        <p:nvSpPr>
          <p:cNvPr id="18" name="bk object 18"/>
          <p:cNvSpPr/>
          <p:nvPr/>
        </p:nvSpPr>
        <p:spPr>
          <a:xfrm>
            <a:off x="1895303" y="100856"/>
            <a:ext cx="7248814" cy="587749"/>
          </a:xfrm>
          <a:custGeom>
            <a:avLst/>
            <a:gdLst/>
            <a:ahLst/>
            <a:cxnLst/>
            <a:rect l="l" t="t" r="r" b="b"/>
            <a:pathLst>
              <a:path w="7973695" h="666115">
                <a:moveTo>
                  <a:pt x="28194" y="0"/>
                </a:moveTo>
                <a:lnTo>
                  <a:pt x="0" y="0"/>
                </a:lnTo>
                <a:lnTo>
                  <a:pt x="0" y="659130"/>
                </a:lnTo>
                <a:lnTo>
                  <a:pt x="6096" y="665988"/>
                </a:lnTo>
                <a:lnTo>
                  <a:pt x="13716" y="665988"/>
                </a:lnTo>
                <a:lnTo>
                  <a:pt x="13716" y="14478"/>
                </a:lnTo>
                <a:lnTo>
                  <a:pt x="28194" y="0"/>
                </a:lnTo>
                <a:close/>
              </a:path>
              <a:path w="7973695" h="666115">
                <a:moveTo>
                  <a:pt x="7973567" y="14477"/>
                </a:moveTo>
                <a:lnTo>
                  <a:pt x="7959852" y="0"/>
                </a:lnTo>
                <a:lnTo>
                  <a:pt x="28194" y="0"/>
                </a:lnTo>
                <a:lnTo>
                  <a:pt x="13716" y="14478"/>
                </a:lnTo>
                <a:lnTo>
                  <a:pt x="7973567" y="14477"/>
                </a:lnTo>
                <a:close/>
              </a:path>
              <a:path w="7973695" h="666115">
                <a:moveTo>
                  <a:pt x="28194" y="637794"/>
                </a:moveTo>
                <a:lnTo>
                  <a:pt x="28194" y="14477"/>
                </a:lnTo>
                <a:lnTo>
                  <a:pt x="13716" y="14478"/>
                </a:lnTo>
                <a:lnTo>
                  <a:pt x="13716" y="637794"/>
                </a:lnTo>
                <a:lnTo>
                  <a:pt x="28194" y="637794"/>
                </a:lnTo>
                <a:close/>
              </a:path>
              <a:path w="7973695" h="666115">
                <a:moveTo>
                  <a:pt x="7973567" y="637793"/>
                </a:moveTo>
                <a:lnTo>
                  <a:pt x="13716" y="637794"/>
                </a:lnTo>
                <a:lnTo>
                  <a:pt x="28194" y="651510"/>
                </a:lnTo>
                <a:lnTo>
                  <a:pt x="28194" y="665988"/>
                </a:lnTo>
                <a:lnTo>
                  <a:pt x="7959852" y="665987"/>
                </a:lnTo>
                <a:lnTo>
                  <a:pt x="7959852" y="651509"/>
                </a:lnTo>
                <a:lnTo>
                  <a:pt x="7973567" y="637793"/>
                </a:lnTo>
                <a:close/>
              </a:path>
              <a:path w="7973695" h="666115">
                <a:moveTo>
                  <a:pt x="28194" y="665988"/>
                </a:moveTo>
                <a:lnTo>
                  <a:pt x="28194" y="651510"/>
                </a:lnTo>
                <a:lnTo>
                  <a:pt x="13716" y="637794"/>
                </a:lnTo>
                <a:lnTo>
                  <a:pt x="13716" y="665988"/>
                </a:lnTo>
                <a:lnTo>
                  <a:pt x="28194" y="665988"/>
                </a:lnTo>
                <a:close/>
              </a:path>
              <a:path w="7973695" h="666115">
                <a:moveTo>
                  <a:pt x="7973567" y="14477"/>
                </a:moveTo>
                <a:lnTo>
                  <a:pt x="7973567" y="0"/>
                </a:lnTo>
                <a:lnTo>
                  <a:pt x="7959852" y="0"/>
                </a:lnTo>
                <a:lnTo>
                  <a:pt x="7973567" y="14477"/>
                </a:lnTo>
                <a:close/>
              </a:path>
              <a:path w="7973695" h="666115">
                <a:moveTo>
                  <a:pt x="7973567" y="637793"/>
                </a:moveTo>
                <a:lnTo>
                  <a:pt x="7973567" y="14477"/>
                </a:lnTo>
                <a:lnTo>
                  <a:pt x="7959852" y="14477"/>
                </a:lnTo>
                <a:lnTo>
                  <a:pt x="7959852" y="637793"/>
                </a:lnTo>
                <a:lnTo>
                  <a:pt x="7973567" y="637793"/>
                </a:lnTo>
                <a:close/>
              </a:path>
              <a:path w="7973695" h="666115">
                <a:moveTo>
                  <a:pt x="7973567" y="665987"/>
                </a:moveTo>
                <a:lnTo>
                  <a:pt x="7973567" y="637793"/>
                </a:lnTo>
                <a:lnTo>
                  <a:pt x="7959852" y="651509"/>
                </a:lnTo>
                <a:lnTo>
                  <a:pt x="7959852" y="665987"/>
                </a:lnTo>
                <a:lnTo>
                  <a:pt x="7973567" y="665987"/>
                </a:lnTo>
                <a:close/>
              </a:path>
            </a:pathLst>
          </a:custGeom>
          <a:solidFill>
            <a:srgbClr val="FF6600"/>
          </a:solidFill>
        </p:spPr>
        <p:txBody>
          <a:bodyPr wrap="square" lIns="0" tIns="0" rIns="0" bIns="0" rtlCol="0"/>
          <a:lstStyle/>
          <a:p>
            <a:pPr defTabSz="820391"/>
            <a:endParaRPr sz="250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95437" y="202603"/>
            <a:ext cx="1377950" cy="353943"/>
          </a:xfrm>
        </p:spPr>
        <p:txBody>
          <a:bodyPr lIns="0" tIns="0" rIns="0" bIns="0"/>
          <a:lstStyle>
            <a:lvl1pPr>
              <a:defRPr sz="23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3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3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3108960" y="6377942"/>
            <a:ext cx="2926080" cy="276999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457200" y="6377942"/>
            <a:ext cx="2103120" cy="276999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6583680" y="6377942"/>
            <a:ext cx="2103120" cy="276999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5495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95437" y="202603"/>
            <a:ext cx="1377950" cy="353943"/>
          </a:xfrm>
        </p:spPr>
        <p:txBody>
          <a:bodyPr lIns="0" tIns="0" rIns="0" bIns="0"/>
          <a:lstStyle>
            <a:lvl1pPr>
              <a:defRPr sz="23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3108960" y="6377942"/>
            <a:ext cx="2926080" cy="276999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457200" y="6377942"/>
            <a:ext cx="2103120" cy="276999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6583680" y="6377942"/>
            <a:ext cx="2103120" cy="276999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149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2079" y="127747"/>
            <a:ext cx="9140536" cy="6629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20391"/>
            <a:endParaRPr sz="250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3108960" y="6377942"/>
            <a:ext cx="2926080" cy="276999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457200" y="6377942"/>
            <a:ext cx="2103120" cy="276999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4/3/2018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6583680" y="6377942"/>
            <a:ext cx="2103120" cy="276999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2914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400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9"/>
            <a:ext cx="6400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4057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95440" y="202609"/>
            <a:ext cx="1377950" cy="353943"/>
          </a:xfrm>
        </p:spPr>
        <p:txBody>
          <a:bodyPr lIns="0" tIns="0" rIns="0" bIns="0"/>
          <a:lstStyle>
            <a:lvl1pPr>
              <a:defRPr sz="23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7760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6803" y="209102"/>
            <a:ext cx="1649384" cy="4666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19815"/>
            <a:endParaRPr sz="2500" dirty="0">
              <a:solidFill>
                <a:prstClr val="black"/>
              </a:solidFill>
            </a:endParaRPr>
          </a:p>
        </p:txBody>
      </p:sp>
      <p:sp>
        <p:nvSpPr>
          <p:cNvPr id="17" name="bk object 17"/>
          <p:cNvSpPr/>
          <p:nvPr userDrawn="1"/>
        </p:nvSpPr>
        <p:spPr>
          <a:xfrm>
            <a:off x="1800630" y="73257"/>
            <a:ext cx="7343370" cy="800802"/>
          </a:xfrm>
          <a:custGeom>
            <a:avLst/>
            <a:gdLst/>
            <a:ahLst/>
            <a:cxnLst/>
            <a:rect l="l" t="t" r="r" b="b"/>
            <a:pathLst>
              <a:path w="7960359" h="651510">
                <a:moveTo>
                  <a:pt x="0" y="0"/>
                </a:moveTo>
                <a:lnTo>
                  <a:pt x="0" y="651509"/>
                </a:lnTo>
                <a:lnTo>
                  <a:pt x="7959852" y="651509"/>
                </a:lnTo>
                <a:lnTo>
                  <a:pt x="7959852" y="0"/>
                </a:lnTo>
                <a:lnTo>
                  <a:pt x="0" y="0"/>
                </a:lnTo>
                <a:close/>
              </a:path>
            </a:pathLst>
          </a:custGeom>
          <a:solidFill>
            <a:srgbClr val="FF6600"/>
          </a:solidFill>
        </p:spPr>
        <p:txBody>
          <a:bodyPr wrap="square" lIns="0" tIns="0" rIns="0" bIns="0" rtlCol="0"/>
          <a:lstStyle/>
          <a:p>
            <a:pPr defTabSz="819815"/>
            <a:endParaRPr sz="2500" dirty="0">
              <a:solidFill>
                <a:prstClr val="black"/>
              </a:solidFill>
            </a:endParaRPr>
          </a:p>
        </p:txBody>
      </p:sp>
      <p:sp>
        <p:nvSpPr>
          <p:cNvPr id="18" name="bk object 18"/>
          <p:cNvSpPr/>
          <p:nvPr/>
        </p:nvSpPr>
        <p:spPr>
          <a:xfrm>
            <a:off x="1801092" y="67235"/>
            <a:ext cx="7343025" cy="806824"/>
          </a:xfrm>
          <a:custGeom>
            <a:avLst/>
            <a:gdLst/>
            <a:ahLst/>
            <a:cxnLst/>
            <a:rect l="l" t="t" r="r" b="b"/>
            <a:pathLst>
              <a:path w="7973695" h="666115">
                <a:moveTo>
                  <a:pt x="28194" y="0"/>
                </a:moveTo>
                <a:lnTo>
                  <a:pt x="0" y="0"/>
                </a:lnTo>
                <a:lnTo>
                  <a:pt x="0" y="659130"/>
                </a:lnTo>
                <a:lnTo>
                  <a:pt x="6096" y="665988"/>
                </a:lnTo>
                <a:lnTo>
                  <a:pt x="13716" y="665988"/>
                </a:lnTo>
                <a:lnTo>
                  <a:pt x="13716" y="14478"/>
                </a:lnTo>
                <a:lnTo>
                  <a:pt x="28194" y="0"/>
                </a:lnTo>
                <a:close/>
              </a:path>
              <a:path w="7973695" h="666115">
                <a:moveTo>
                  <a:pt x="7973567" y="14477"/>
                </a:moveTo>
                <a:lnTo>
                  <a:pt x="7959852" y="0"/>
                </a:lnTo>
                <a:lnTo>
                  <a:pt x="28194" y="0"/>
                </a:lnTo>
                <a:lnTo>
                  <a:pt x="13716" y="14478"/>
                </a:lnTo>
                <a:lnTo>
                  <a:pt x="7973567" y="14477"/>
                </a:lnTo>
                <a:close/>
              </a:path>
              <a:path w="7973695" h="666115">
                <a:moveTo>
                  <a:pt x="28194" y="637794"/>
                </a:moveTo>
                <a:lnTo>
                  <a:pt x="28194" y="14477"/>
                </a:lnTo>
                <a:lnTo>
                  <a:pt x="13716" y="14478"/>
                </a:lnTo>
                <a:lnTo>
                  <a:pt x="13716" y="637794"/>
                </a:lnTo>
                <a:lnTo>
                  <a:pt x="28194" y="637794"/>
                </a:lnTo>
                <a:close/>
              </a:path>
              <a:path w="7973695" h="666115">
                <a:moveTo>
                  <a:pt x="7973567" y="637793"/>
                </a:moveTo>
                <a:lnTo>
                  <a:pt x="13716" y="637794"/>
                </a:lnTo>
                <a:lnTo>
                  <a:pt x="28194" y="651510"/>
                </a:lnTo>
                <a:lnTo>
                  <a:pt x="28194" y="665988"/>
                </a:lnTo>
                <a:lnTo>
                  <a:pt x="7959852" y="665987"/>
                </a:lnTo>
                <a:lnTo>
                  <a:pt x="7959852" y="651509"/>
                </a:lnTo>
                <a:lnTo>
                  <a:pt x="7973567" y="637793"/>
                </a:lnTo>
                <a:close/>
              </a:path>
              <a:path w="7973695" h="666115">
                <a:moveTo>
                  <a:pt x="28194" y="665988"/>
                </a:moveTo>
                <a:lnTo>
                  <a:pt x="28194" y="651510"/>
                </a:lnTo>
                <a:lnTo>
                  <a:pt x="13716" y="637794"/>
                </a:lnTo>
                <a:lnTo>
                  <a:pt x="13716" y="665988"/>
                </a:lnTo>
                <a:lnTo>
                  <a:pt x="28194" y="665988"/>
                </a:lnTo>
                <a:close/>
              </a:path>
              <a:path w="7973695" h="666115">
                <a:moveTo>
                  <a:pt x="7973567" y="14477"/>
                </a:moveTo>
                <a:lnTo>
                  <a:pt x="7973567" y="0"/>
                </a:lnTo>
                <a:lnTo>
                  <a:pt x="7959852" y="0"/>
                </a:lnTo>
                <a:lnTo>
                  <a:pt x="7973567" y="14477"/>
                </a:lnTo>
                <a:close/>
              </a:path>
              <a:path w="7973695" h="666115">
                <a:moveTo>
                  <a:pt x="7973567" y="637793"/>
                </a:moveTo>
                <a:lnTo>
                  <a:pt x="7973567" y="14477"/>
                </a:lnTo>
                <a:lnTo>
                  <a:pt x="7959852" y="14477"/>
                </a:lnTo>
                <a:lnTo>
                  <a:pt x="7959852" y="637793"/>
                </a:lnTo>
                <a:lnTo>
                  <a:pt x="7973567" y="637793"/>
                </a:lnTo>
                <a:close/>
              </a:path>
              <a:path w="7973695" h="666115">
                <a:moveTo>
                  <a:pt x="7973567" y="665987"/>
                </a:moveTo>
                <a:lnTo>
                  <a:pt x="7973567" y="637793"/>
                </a:lnTo>
                <a:lnTo>
                  <a:pt x="7959852" y="651509"/>
                </a:lnTo>
                <a:lnTo>
                  <a:pt x="7959852" y="665987"/>
                </a:lnTo>
                <a:lnTo>
                  <a:pt x="7973567" y="665987"/>
                </a:lnTo>
                <a:close/>
              </a:path>
            </a:pathLst>
          </a:custGeom>
          <a:solidFill>
            <a:srgbClr val="FF6600"/>
          </a:solidFill>
        </p:spPr>
        <p:txBody>
          <a:bodyPr wrap="square" lIns="0" tIns="0" rIns="0" bIns="0" rtlCol="0"/>
          <a:lstStyle/>
          <a:p>
            <a:pPr defTabSz="819815"/>
            <a:endParaRPr sz="2500" dirty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95440" y="202609"/>
            <a:ext cx="1377950" cy="353943"/>
          </a:xfrm>
        </p:spPr>
        <p:txBody>
          <a:bodyPr lIns="0" tIns="0" rIns="0" bIns="0"/>
          <a:lstStyle>
            <a:lvl1pPr>
              <a:defRPr sz="23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9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9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56566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95440" y="202609"/>
            <a:ext cx="1377950" cy="353943"/>
          </a:xfrm>
        </p:spPr>
        <p:txBody>
          <a:bodyPr lIns="0" tIns="0" rIns="0" bIns="0"/>
          <a:lstStyle>
            <a:lvl1pPr>
              <a:defRPr sz="23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0854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2079" y="127747"/>
            <a:ext cx="9140536" cy="6629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19815"/>
            <a:endParaRPr sz="2500" dirty="0">
              <a:solidFill>
                <a:prstClr val="black"/>
              </a:solidFill>
            </a:endParaRPr>
          </a:p>
        </p:txBody>
      </p:sp>
      <p:sp>
        <p:nvSpPr>
          <p:cNvPr id="17" name="bk object 17"/>
          <p:cNvSpPr/>
          <p:nvPr/>
        </p:nvSpPr>
        <p:spPr>
          <a:xfrm>
            <a:off x="355" y="404755"/>
            <a:ext cx="6904759" cy="20493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19815"/>
            <a:endParaRPr sz="2500" dirty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5391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6186" y="274642"/>
            <a:ext cx="5064369" cy="892552"/>
          </a:xfrm>
          <a:prstGeom prst="rect">
            <a:avLst/>
          </a:prstGeom>
        </p:spPr>
        <p:txBody>
          <a:bodyPr vert="horz" wrap="square" lIns="91407" tIns="45704" rIns="91407" bIns="45704" rtlCol="0" anchor="t" anchorCtr="0">
            <a:spAutoFit/>
          </a:bodyPr>
          <a:lstStyle/>
          <a:p>
            <a:r>
              <a:rPr lang="en-US"/>
              <a:t>Click to edit Master title style</a:t>
            </a:r>
            <a:br>
              <a:rPr lang="en-US"/>
            </a:b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6185" y="1336430"/>
            <a:ext cx="8581291" cy="4789733"/>
          </a:xfrm>
          <a:prstGeom prst="rect">
            <a:avLst/>
          </a:prstGeom>
        </p:spPr>
        <p:txBody>
          <a:bodyPr vert="horz" lIns="91407" tIns="45704" rIns="91407" bIns="45704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68223"/>
            <a:ext cx="2895600" cy="365125"/>
          </a:xfrm>
          <a:prstGeom prst="rect">
            <a:avLst/>
          </a:prstGeom>
        </p:spPr>
        <p:txBody>
          <a:bodyPr vert="horz" lIns="91407" tIns="45704" rIns="91407" bIns="45704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r>
              <a:rPr lang="de-DE"/>
              <a:t>© </a:t>
            </a:r>
            <a:r>
              <a:rPr lang="en-US"/>
              <a:t>Confidential &amp; Proprietary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8628" y="6368223"/>
            <a:ext cx="2133600" cy="365125"/>
          </a:xfrm>
          <a:prstGeom prst="rect">
            <a:avLst/>
          </a:prstGeom>
        </p:spPr>
        <p:txBody>
          <a:bodyPr vert="horz" lIns="91407" tIns="45704" rIns="91407" bIns="45704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fld id="{48DC9D7B-AEBF-DC42-B765-0188C73119A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0" y="6294028"/>
            <a:ext cx="914400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6231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457039" rtl="0" eaLnBrk="1" latinLnBrk="0" hangingPunct="1">
        <a:spcBef>
          <a:spcPct val="0"/>
        </a:spcBef>
        <a:buNone/>
        <a:defRPr sz="2600" b="1" kern="1200">
          <a:solidFill>
            <a:srgbClr val="F6964D"/>
          </a:solidFill>
          <a:latin typeface="Arial"/>
          <a:ea typeface="+mj-ea"/>
          <a:cs typeface="Arial"/>
        </a:defRPr>
      </a:lvl1pPr>
    </p:titleStyle>
    <p:bodyStyle>
      <a:lvl1pPr marL="342780" indent="-342780" algn="l" defTabSz="457039" rtl="0" eaLnBrk="1" latinLnBrk="0" hangingPunct="1">
        <a:spcBef>
          <a:spcPct val="20000"/>
        </a:spcBef>
        <a:buClr>
          <a:schemeClr val="accent2"/>
        </a:buClr>
        <a:buFont typeface="Arial" panose="020B0604020202020204" pitchFamily="34" charset="0"/>
        <a:buChar char="&gt;"/>
        <a:defRPr sz="1800" kern="1200">
          <a:solidFill>
            <a:schemeClr val="tx1"/>
          </a:solidFill>
          <a:latin typeface="Arial"/>
          <a:ea typeface="+mn-ea"/>
          <a:cs typeface="Arial"/>
        </a:defRPr>
      </a:lvl1pPr>
      <a:lvl2pPr marL="742689" indent="-285650" algn="l" defTabSz="457039" rtl="0" eaLnBrk="1" latinLnBrk="0" hangingPunct="1">
        <a:spcBef>
          <a:spcPct val="20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/>
          <a:ea typeface="+mn-ea"/>
          <a:cs typeface="Arial"/>
        </a:defRPr>
      </a:lvl2pPr>
      <a:lvl3pPr marL="1142599" indent="-228519" algn="l" defTabSz="457039" rtl="0" eaLnBrk="1" latinLnBrk="0" hangingPunct="1">
        <a:spcBef>
          <a:spcPct val="20000"/>
        </a:spcBef>
        <a:buClr>
          <a:schemeClr val="accent2"/>
        </a:buClr>
        <a:buFont typeface="Arial" panose="020B0604020202020204" pitchFamily="34" charset="0"/>
        <a:buChar char="−"/>
        <a:defRPr sz="1400" kern="1200">
          <a:solidFill>
            <a:schemeClr val="tx1"/>
          </a:solidFill>
          <a:latin typeface="Arial"/>
          <a:ea typeface="+mn-ea"/>
          <a:cs typeface="Arial"/>
        </a:defRPr>
      </a:lvl3pPr>
      <a:lvl4pPr marL="1599638" indent="-228519" algn="l" defTabSz="457039" rtl="0" eaLnBrk="1" latinLnBrk="0" hangingPunct="1">
        <a:spcBef>
          <a:spcPct val="20000"/>
        </a:spcBef>
        <a:buClr>
          <a:schemeClr val="accent2"/>
        </a:buClr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6678" indent="-228519" algn="l" defTabSz="457039" rtl="0" eaLnBrk="1" latinLnBrk="0" hangingPunct="1">
        <a:spcBef>
          <a:spcPct val="20000"/>
        </a:spcBef>
        <a:buClr>
          <a:schemeClr val="accent2"/>
        </a:buClr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3718" indent="-228519" algn="l" defTabSz="45703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758" indent="-228519" algn="l" defTabSz="45703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797" indent="-228519" algn="l" defTabSz="45703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837" indent="-228519" algn="l" defTabSz="45703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0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39" algn="l" defTabSz="4570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79" algn="l" defTabSz="4570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19" algn="l" defTabSz="4570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59" algn="l" defTabSz="4570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199" algn="l" defTabSz="4570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237" algn="l" defTabSz="4570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278" algn="l" defTabSz="4570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316" algn="l" defTabSz="4570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95437" y="202601"/>
            <a:ext cx="1377950" cy="400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75195" y="1496960"/>
            <a:ext cx="799361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2"/>
            <a:ext cx="2926080" cy="3907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20391"/>
            <a:endParaRPr lang="th-TH" sz="25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2"/>
            <a:ext cx="2103120" cy="3907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20391"/>
            <a:fld id="{1D8BD707-D9CF-40AE-B4C6-C98DA3205C09}" type="datetimeFigureOut">
              <a:rPr lang="en-US" sz="2500" smtClean="0">
                <a:solidFill>
                  <a:prstClr val="black">
                    <a:tint val="75000"/>
                  </a:prstClr>
                </a:solidFill>
              </a:rPr>
              <a:pPr defTabSz="820391"/>
              <a:t>4/3/2018</a:t>
            </a:fld>
            <a:endParaRPr lang="en-US" sz="25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2"/>
            <a:ext cx="2103120" cy="3907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20391"/>
            <a:fld id="{B6F15528-21DE-4FAA-801E-634DDDAF4B2B}" type="slidenum">
              <a:rPr lang="th-TH" sz="2500" smtClean="0">
                <a:solidFill>
                  <a:prstClr val="black">
                    <a:tint val="75000"/>
                  </a:prstClr>
                </a:solidFill>
              </a:rPr>
              <a:pPr defTabSz="820391"/>
              <a:t>‹#›</a:t>
            </a:fld>
            <a:endParaRPr lang="th-TH" sz="250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210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10195">
        <a:defRPr>
          <a:latin typeface="+mn-lt"/>
          <a:ea typeface="+mn-ea"/>
          <a:cs typeface="+mn-cs"/>
        </a:defRPr>
      </a:lvl2pPr>
      <a:lvl3pPr marL="820391">
        <a:defRPr>
          <a:latin typeface="+mn-lt"/>
          <a:ea typeface="+mn-ea"/>
          <a:cs typeface="+mn-cs"/>
        </a:defRPr>
      </a:lvl3pPr>
      <a:lvl4pPr marL="1230586">
        <a:defRPr>
          <a:latin typeface="+mn-lt"/>
          <a:ea typeface="+mn-ea"/>
          <a:cs typeface="+mn-cs"/>
        </a:defRPr>
      </a:lvl4pPr>
      <a:lvl5pPr marL="1640781">
        <a:defRPr>
          <a:latin typeface="+mn-lt"/>
          <a:ea typeface="+mn-ea"/>
          <a:cs typeface="+mn-cs"/>
        </a:defRPr>
      </a:lvl5pPr>
      <a:lvl6pPr marL="2050976">
        <a:defRPr>
          <a:latin typeface="+mn-lt"/>
          <a:ea typeface="+mn-ea"/>
          <a:cs typeface="+mn-cs"/>
        </a:defRPr>
      </a:lvl6pPr>
      <a:lvl7pPr marL="2461173">
        <a:defRPr>
          <a:latin typeface="+mn-lt"/>
          <a:ea typeface="+mn-ea"/>
          <a:cs typeface="+mn-cs"/>
        </a:defRPr>
      </a:lvl7pPr>
      <a:lvl8pPr marL="2871367">
        <a:defRPr>
          <a:latin typeface="+mn-lt"/>
          <a:ea typeface="+mn-ea"/>
          <a:cs typeface="+mn-cs"/>
        </a:defRPr>
      </a:lvl8pPr>
      <a:lvl9pPr marL="328156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10195">
        <a:defRPr>
          <a:latin typeface="+mn-lt"/>
          <a:ea typeface="+mn-ea"/>
          <a:cs typeface="+mn-cs"/>
        </a:defRPr>
      </a:lvl2pPr>
      <a:lvl3pPr marL="820391">
        <a:defRPr>
          <a:latin typeface="+mn-lt"/>
          <a:ea typeface="+mn-ea"/>
          <a:cs typeface="+mn-cs"/>
        </a:defRPr>
      </a:lvl3pPr>
      <a:lvl4pPr marL="1230586">
        <a:defRPr>
          <a:latin typeface="+mn-lt"/>
          <a:ea typeface="+mn-ea"/>
          <a:cs typeface="+mn-cs"/>
        </a:defRPr>
      </a:lvl4pPr>
      <a:lvl5pPr marL="1640781">
        <a:defRPr>
          <a:latin typeface="+mn-lt"/>
          <a:ea typeface="+mn-ea"/>
          <a:cs typeface="+mn-cs"/>
        </a:defRPr>
      </a:lvl5pPr>
      <a:lvl6pPr marL="2050976">
        <a:defRPr>
          <a:latin typeface="+mn-lt"/>
          <a:ea typeface="+mn-ea"/>
          <a:cs typeface="+mn-cs"/>
        </a:defRPr>
      </a:lvl6pPr>
      <a:lvl7pPr marL="2461173">
        <a:defRPr>
          <a:latin typeface="+mn-lt"/>
          <a:ea typeface="+mn-ea"/>
          <a:cs typeface="+mn-cs"/>
        </a:defRPr>
      </a:lvl7pPr>
      <a:lvl8pPr marL="2871367">
        <a:defRPr>
          <a:latin typeface="+mn-lt"/>
          <a:ea typeface="+mn-ea"/>
          <a:cs typeface="+mn-cs"/>
        </a:defRPr>
      </a:lvl8pPr>
      <a:lvl9pPr marL="3281562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95440" y="202601"/>
            <a:ext cx="1377950" cy="400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75195" y="1496966"/>
            <a:ext cx="799361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3"/>
            <a:ext cx="2926080" cy="3907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19815"/>
            <a:endParaRPr sz="25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3"/>
            <a:ext cx="2103120" cy="3907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19815"/>
            <a:fld id="{1D8BD707-D9CF-40AE-B4C6-C98DA3205C09}" type="datetimeFigureOut">
              <a:rPr lang="en-US" sz="2500">
                <a:solidFill>
                  <a:prstClr val="black">
                    <a:tint val="75000"/>
                  </a:prstClr>
                </a:solidFill>
              </a:rPr>
              <a:pPr defTabSz="819815"/>
              <a:t>4/3/2018</a:t>
            </a:fld>
            <a:endParaRPr lang="en-US" sz="25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3"/>
            <a:ext cx="2103120" cy="3907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19815"/>
            <a:fld id="{B6F15528-21DE-4FAA-801E-634DDDAF4B2B}" type="slidenum">
              <a:rPr sz="2500">
                <a:solidFill>
                  <a:prstClr val="black">
                    <a:tint val="75000"/>
                  </a:prstClr>
                </a:solidFill>
              </a:rPr>
              <a:pPr defTabSz="819815"/>
              <a:t>‹#›</a:t>
            </a:fld>
            <a:endParaRPr sz="2500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2389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09907">
        <a:defRPr>
          <a:latin typeface="+mn-lt"/>
          <a:ea typeface="+mn-ea"/>
          <a:cs typeface="+mn-cs"/>
        </a:defRPr>
      </a:lvl2pPr>
      <a:lvl3pPr marL="819815">
        <a:defRPr>
          <a:latin typeface="+mn-lt"/>
          <a:ea typeface="+mn-ea"/>
          <a:cs typeface="+mn-cs"/>
        </a:defRPr>
      </a:lvl3pPr>
      <a:lvl4pPr marL="1229723">
        <a:defRPr>
          <a:latin typeface="+mn-lt"/>
          <a:ea typeface="+mn-ea"/>
          <a:cs typeface="+mn-cs"/>
        </a:defRPr>
      </a:lvl4pPr>
      <a:lvl5pPr marL="1639630">
        <a:defRPr>
          <a:latin typeface="+mn-lt"/>
          <a:ea typeface="+mn-ea"/>
          <a:cs typeface="+mn-cs"/>
        </a:defRPr>
      </a:lvl5pPr>
      <a:lvl6pPr marL="2049538">
        <a:defRPr>
          <a:latin typeface="+mn-lt"/>
          <a:ea typeface="+mn-ea"/>
          <a:cs typeface="+mn-cs"/>
        </a:defRPr>
      </a:lvl6pPr>
      <a:lvl7pPr marL="2459446">
        <a:defRPr>
          <a:latin typeface="+mn-lt"/>
          <a:ea typeface="+mn-ea"/>
          <a:cs typeface="+mn-cs"/>
        </a:defRPr>
      </a:lvl7pPr>
      <a:lvl8pPr marL="2869353">
        <a:defRPr>
          <a:latin typeface="+mn-lt"/>
          <a:ea typeface="+mn-ea"/>
          <a:cs typeface="+mn-cs"/>
        </a:defRPr>
      </a:lvl8pPr>
      <a:lvl9pPr marL="327926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09907">
        <a:defRPr>
          <a:latin typeface="+mn-lt"/>
          <a:ea typeface="+mn-ea"/>
          <a:cs typeface="+mn-cs"/>
        </a:defRPr>
      </a:lvl2pPr>
      <a:lvl3pPr marL="819815">
        <a:defRPr>
          <a:latin typeface="+mn-lt"/>
          <a:ea typeface="+mn-ea"/>
          <a:cs typeface="+mn-cs"/>
        </a:defRPr>
      </a:lvl3pPr>
      <a:lvl4pPr marL="1229723">
        <a:defRPr>
          <a:latin typeface="+mn-lt"/>
          <a:ea typeface="+mn-ea"/>
          <a:cs typeface="+mn-cs"/>
        </a:defRPr>
      </a:lvl4pPr>
      <a:lvl5pPr marL="1639630">
        <a:defRPr>
          <a:latin typeface="+mn-lt"/>
          <a:ea typeface="+mn-ea"/>
          <a:cs typeface="+mn-cs"/>
        </a:defRPr>
      </a:lvl5pPr>
      <a:lvl6pPr marL="2049538">
        <a:defRPr>
          <a:latin typeface="+mn-lt"/>
          <a:ea typeface="+mn-ea"/>
          <a:cs typeface="+mn-cs"/>
        </a:defRPr>
      </a:lvl6pPr>
      <a:lvl7pPr marL="2459446">
        <a:defRPr>
          <a:latin typeface="+mn-lt"/>
          <a:ea typeface="+mn-ea"/>
          <a:cs typeface="+mn-cs"/>
        </a:defRPr>
      </a:lvl7pPr>
      <a:lvl8pPr marL="2869353">
        <a:defRPr>
          <a:latin typeface="+mn-lt"/>
          <a:ea typeface="+mn-ea"/>
          <a:cs typeface="+mn-cs"/>
        </a:defRPr>
      </a:lvl8pPr>
      <a:lvl9pPr marL="327926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tmp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mp"/><Relationship Id="rId2" Type="http://schemas.openxmlformats.org/officeDocument/2006/relationships/image" Target="../media/image22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mp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://www.eppo.go.th/" TargetMode="Externa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9.png"/><Relationship Id="rId4" Type="http://schemas.openxmlformats.org/officeDocument/2006/relationships/image" Target="../media/image2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19511" y="3438641"/>
            <a:ext cx="3403084" cy="319280"/>
          </a:xfrm>
          <a:prstGeom prst="rect">
            <a:avLst/>
          </a:prstGeom>
        </p:spPr>
        <p:txBody>
          <a:bodyPr vert="horz" wrap="square" lIns="0" tIns="11392" rIns="0" bIns="0" rtlCol="0">
            <a:spAutoFit/>
          </a:bodyPr>
          <a:lstStyle/>
          <a:p>
            <a:pPr marL="11392" defTabSz="820295">
              <a:spcBef>
                <a:spcPts val="90"/>
              </a:spcBef>
              <a:tabLst>
                <a:tab pos="1605270" algn="l"/>
              </a:tabLst>
            </a:pPr>
            <a:r>
              <a:rPr lang="en-US" sz="2000" b="1" spc="-36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2000" b="1" spc="-36" dirty="0" smtClean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2000" b="1" dirty="0">
                <a:solidFill>
                  <a:prstClr val="black"/>
                </a:solidFill>
                <a:latin typeface="Tahoma"/>
                <a:cs typeface="Tahoma"/>
              </a:rPr>
              <a:t>.</a:t>
            </a:r>
            <a:r>
              <a:rPr sz="2000" b="1" spc="-67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lang="en-US" sz="2000" b="1" spc="-67" dirty="0" smtClean="0">
                <a:solidFill>
                  <a:prstClr val="black"/>
                </a:solidFill>
                <a:latin typeface="Tahoma"/>
                <a:cs typeface="Tahoma"/>
              </a:rPr>
              <a:t>Wattanapong </a:t>
            </a:r>
            <a:r>
              <a:rPr lang="en-US" sz="2000" b="1" spc="-67" dirty="0" err="1" smtClean="0">
                <a:solidFill>
                  <a:prstClr val="black"/>
                </a:solidFill>
                <a:latin typeface="Tahoma"/>
                <a:cs typeface="Tahoma"/>
              </a:rPr>
              <a:t>Kurowat</a:t>
            </a:r>
            <a:endParaRPr sz="2000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11079" y="3941560"/>
            <a:ext cx="2899641" cy="446370"/>
          </a:xfrm>
          <a:prstGeom prst="rect">
            <a:avLst/>
          </a:prstGeom>
        </p:spPr>
        <p:txBody>
          <a:bodyPr vert="horz" wrap="square" lIns="0" tIns="10253" rIns="0" bIns="0" rtlCol="0">
            <a:spAutoFit/>
          </a:bodyPr>
          <a:lstStyle/>
          <a:p>
            <a:pPr algn="ctr" defTabSz="820295">
              <a:lnSpc>
                <a:spcPts val="1665"/>
              </a:lnSpc>
              <a:spcBef>
                <a:spcPts val="81"/>
              </a:spcBef>
            </a:pPr>
            <a:r>
              <a:rPr lang="en-US" sz="1400" b="1" spc="-4" dirty="0" smtClean="0">
                <a:solidFill>
                  <a:prstClr val="black"/>
                </a:solidFill>
                <a:latin typeface="Tahoma"/>
                <a:cs typeface="Tahoma"/>
              </a:rPr>
              <a:t>Deputy </a:t>
            </a:r>
            <a:r>
              <a:rPr sz="1400" b="1" spc="-4" dirty="0" smtClean="0">
                <a:solidFill>
                  <a:prstClr val="black"/>
                </a:solidFill>
                <a:latin typeface="Tahoma"/>
                <a:cs typeface="Tahoma"/>
              </a:rPr>
              <a:t>Director-General</a:t>
            </a:r>
            <a:endParaRPr sz="1400" dirty="0">
              <a:solidFill>
                <a:prstClr val="black"/>
              </a:solidFill>
              <a:latin typeface="Tahoma"/>
              <a:cs typeface="Tahoma"/>
            </a:endParaRPr>
          </a:p>
          <a:p>
            <a:pPr algn="ctr" defTabSz="820295">
              <a:lnSpc>
                <a:spcPts val="1665"/>
              </a:lnSpc>
            </a:pPr>
            <a:r>
              <a:rPr sz="1400" b="1" spc="-36" dirty="0">
                <a:solidFill>
                  <a:prstClr val="black"/>
                </a:solidFill>
                <a:latin typeface="Tahoma"/>
                <a:cs typeface="Tahoma"/>
              </a:rPr>
              <a:t>Energy Policy </a:t>
            </a:r>
            <a:r>
              <a:rPr sz="1400" b="1" spc="-27" dirty="0">
                <a:solidFill>
                  <a:prstClr val="black"/>
                </a:solidFill>
                <a:latin typeface="Tahoma"/>
                <a:cs typeface="Tahoma"/>
              </a:rPr>
              <a:t>and </a:t>
            </a:r>
            <a:r>
              <a:rPr sz="1400" b="1" spc="-36" dirty="0">
                <a:solidFill>
                  <a:prstClr val="black"/>
                </a:solidFill>
                <a:latin typeface="Tahoma"/>
                <a:cs typeface="Tahoma"/>
              </a:rPr>
              <a:t>Planning</a:t>
            </a:r>
            <a:r>
              <a:rPr sz="1400" b="1" spc="-17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b="1" spc="-36" dirty="0">
                <a:solidFill>
                  <a:prstClr val="black"/>
                </a:solidFill>
                <a:latin typeface="Tahoma"/>
                <a:cs typeface="Tahoma"/>
              </a:rPr>
              <a:t>Office</a:t>
            </a:r>
            <a:endParaRPr sz="1400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97118" y="4769886"/>
            <a:ext cx="1731240" cy="225799"/>
          </a:xfrm>
          <a:prstGeom prst="rect">
            <a:avLst/>
          </a:prstGeom>
        </p:spPr>
        <p:txBody>
          <a:bodyPr vert="horz" wrap="square" lIns="0" tIns="10253" rIns="0" bIns="0" rtlCol="0">
            <a:spAutoFit/>
          </a:bodyPr>
          <a:lstStyle/>
          <a:p>
            <a:pPr marL="11392" defTabSz="820295">
              <a:spcBef>
                <a:spcPts val="81"/>
              </a:spcBef>
            </a:pPr>
            <a:r>
              <a:rPr lang="en-US" sz="1400" b="1" spc="-9" dirty="0">
                <a:solidFill>
                  <a:prstClr val="black"/>
                </a:solidFill>
                <a:latin typeface="Tahoma"/>
                <a:cs typeface="Tahoma"/>
              </a:rPr>
              <a:t>4th</a:t>
            </a:r>
            <a:r>
              <a:rPr sz="1400" b="1" spc="-9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lang="en-US" sz="1400" b="1" spc="-9" dirty="0">
                <a:solidFill>
                  <a:prstClr val="black"/>
                </a:solidFill>
                <a:latin typeface="Tahoma"/>
                <a:cs typeface="Tahoma"/>
              </a:rPr>
              <a:t>April</a:t>
            </a:r>
            <a:r>
              <a:rPr sz="1400" b="1" spc="-22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b="1" spc="-9" dirty="0">
                <a:solidFill>
                  <a:prstClr val="black"/>
                </a:solidFill>
                <a:latin typeface="Tahoma"/>
                <a:cs typeface="Tahoma"/>
              </a:rPr>
              <a:t>2017</a:t>
            </a:r>
            <a:endParaRPr sz="1400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091151" y="197001"/>
            <a:ext cx="2916382" cy="8256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20295"/>
            <a:endParaRPr sz="250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8544" y="668534"/>
            <a:ext cx="5140486" cy="1190827"/>
          </a:xfrm>
          <a:prstGeom prst="rect">
            <a:avLst/>
          </a:prstGeom>
          <a:noFill/>
        </p:spPr>
        <p:txBody>
          <a:bodyPr wrap="none" lIns="82030" tIns="41015" rIns="82030" bIns="41015" rtlCol="0">
            <a:spAutoFit/>
          </a:bodyPr>
          <a:lstStyle/>
          <a:p>
            <a:pPr defTabSz="820295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ASEAN Summit:</a:t>
            </a:r>
          </a:p>
          <a:p>
            <a:pPr defTabSz="820295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Public-Private Partnership</a:t>
            </a:r>
            <a:endParaRPr lang="th-TH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25958" y="1876702"/>
            <a:ext cx="8097592" cy="961501"/>
          </a:xfrm>
          <a:prstGeom prst="rect">
            <a:avLst/>
          </a:prstGeom>
        </p:spPr>
        <p:txBody>
          <a:bodyPr vert="horz" wrap="square" lIns="91407" tIns="45704" rIns="91407" bIns="45704" rtlCol="0" anchor="b" anchorCtr="0">
            <a:noAutofit/>
          </a:bodyPr>
          <a:lstStyle>
            <a:lvl1pPr algn="l" defTabSz="457146" rtl="0" eaLnBrk="1" latinLnBrk="0" hangingPunct="1">
              <a:spcBef>
                <a:spcPct val="0"/>
              </a:spcBef>
              <a:buNone/>
              <a:defRPr sz="3600" b="0" kern="1200">
                <a:solidFill>
                  <a:srgbClr val="777777"/>
                </a:solidFill>
                <a:latin typeface="Arial"/>
                <a:ea typeface="+mj-ea"/>
                <a:cs typeface="Arial"/>
              </a:defRPr>
            </a:lvl1pPr>
          </a:lstStyle>
          <a:p>
            <a:pPr defTabSz="457039"/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Public – Private </a:t>
            </a: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Partnership </a:t>
            </a: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 Energy Sector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12054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3909" y="2"/>
            <a:ext cx="5260092" cy="492443"/>
          </a:xfrm>
        </p:spPr>
        <p:txBody>
          <a:bodyPr/>
          <a:lstStyle/>
          <a:p>
            <a:r>
              <a:rPr lang="en-US" dirty="0" smtClean="0"/>
              <a:t>Thailand at a glance…</a:t>
            </a:r>
            <a:endParaRPr lang="en-US" dirty="0"/>
          </a:p>
        </p:txBody>
      </p:sp>
      <p:pic>
        <p:nvPicPr>
          <p:cNvPr id="7" name="Picture 2" descr="I:\PMQA หมวด 4\food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1463" y="2644457"/>
            <a:ext cx="2274349" cy="761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https://media.dohome.co.th/sys-master/images/h0b/h3b/8874425122846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67" t="3525" r="14677" b="2654"/>
          <a:stretch/>
        </p:blipFill>
        <p:spPr bwMode="auto">
          <a:xfrm>
            <a:off x="5165111" y="611121"/>
            <a:ext cx="1546466" cy="2033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4" descr="http://img.tarad.com/shop/b/boyframe/img-lib/spd_20161129221937_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6334" y="611121"/>
            <a:ext cx="1626667" cy="2033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3" descr="http://esvector.com/home_es/images/stories/logo/12-13/Thailand-Maps-77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1119"/>
            <a:ext cx="3318038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2062259" y="3252402"/>
            <a:ext cx="2699792" cy="307777"/>
          </a:xfrm>
          <a:prstGeom prst="rect">
            <a:avLst/>
          </a:prstGeom>
        </p:spPr>
        <p:txBody>
          <a:bodyPr wrap="square" lIns="91407" tIns="45704" rIns="91407" bIns="45704">
            <a:spAutoFit/>
          </a:bodyPr>
          <a:lstStyle/>
          <a:p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  <a:sym typeface="Wingdings"/>
              </a:rPr>
              <a:t></a:t>
            </a:r>
            <a:r>
              <a:rPr lang="en-US" sz="1400" b="1" dirty="0">
                <a:latin typeface="Tahoma" pitchFamily="34" charset="0"/>
                <a:ea typeface="Tahoma" pitchFamily="34" charset="0"/>
                <a:cs typeface="Tahoma" pitchFamily="34" charset="0"/>
                <a:sym typeface="Wingdings"/>
              </a:rPr>
              <a:t>  </a:t>
            </a:r>
            <a:r>
              <a:rPr lang="en-US" sz="1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Capital City : </a:t>
            </a:r>
            <a:r>
              <a:rPr lang="en-US" sz="1400" b="1" dirty="0">
                <a:solidFill>
                  <a:srgbClr val="000099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Bangkok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966099" y="3740193"/>
            <a:ext cx="2843808" cy="523220"/>
          </a:xfrm>
          <a:prstGeom prst="rect">
            <a:avLst/>
          </a:prstGeom>
        </p:spPr>
        <p:txBody>
          <a:bodyPr wrap="square" lIns="91407" tIns="45704" rIns="91407" bIns="45704">
            <a:spAutoFit/>
          </a:bodyPr>
          <a:lstStyle/>
          <a:p>
            <a:pPr marL="285650" indent="-285650">
              <a:buFont typeface="Wingdings"/>
              <a:buChar char="n"/>
            </a:pPr>
            <a:r>
              <a:rPr lang="en-US" sz="1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GDP : </a:t>
            </a:r>
            <a:r>
              <a:rPr lang="en-US" sz="1400" b="1" dirty="0">
                <a:solidFill>
                  <a:srgbClr val="000099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272.5 Billion </a:t>
            </a:r>
          </a:p>
          <a:p>
            <a:r>
              <a:rPr lang="en-US" sz="1400" b="1" dirty="0">
                <a:solidFill>
                  <a:srgbClr val="000099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US Dollars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261100" y="4286274"/>
            <a:ext cx="3116070" cy="523220"/>
          </a:xfrm>
          <a:prstGeom prst="rect">
            <a:avLst/>
          </a:prstGeom>
        </p:spPr>
        <p:txBody>
          <a:bodyPr wrap="square" lIns="91407" tIns="45704" rIns="91407" bIns="45704">
            <a:spAutoFit/>
          </a:bodyPr>
          <a:lstStyle/>
          <a:p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  <a:sym typeface="Wingdings"/>
              </a:rPr>
              <a:t></a:t>
            </a:r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en-US" sz="1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Key Exports:  </a:t>
            </a:r>
            <a:r>
              <a:rPr lang="en-US" sz="1400" b="1" dirty="0">
                <a:solidFill>
                  <a:srgbClr val="000099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Electronic           </a:t>
            </a:r>
          </a:p>
          <a:p>
            <a:r>
              <a:rPr lang="en-US" sz="1400" b="1" dirty="0">
                <a:solidFill>
                  <a:srgbClr val="000099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and Agriculture Goods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496919" y="4880326"/>
            <a:ext cx="3377465" cy="523220"/>
          </a:xfrm>
          <a:prstGeom prst="rect">
            <a:avLst/>
          </a:prstGeom>
        </p:spPr>
        <p:txBody>
          <a:bodyPr wrap="square" lIns="91407" tIns="45704" rIns="91407" bIns="45704">
            <a:spAutoFit/>
          </a:bodyPr>
          <a:lstStyle/>
          <a:p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  <a:sym typeface="Wingdings"/>
              </a:rPr>
              <a:t></a:t>
            </a:r>
            <a:r>
              <a:rPr lang="en-US" sz="1400" b="1" dirty="0">
                <a:latin typeface="Tahoma" pitchFamily="34" charset="0"/>
                <a:ea typeface="Tahoma" pitchFamily="34" charset="0"/>
                <a:cs typeface="Tahoma" pitchFamily="34" charset="0"/>
                <a:sym typeface="Wingdings"/>
              </a:rPr>
              <a:t>  </a:t>
            </a:r>
            <a:r>
              <a:rPr lang="en-US" sz="1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Economic Drivers : </a:t>
            </a:r>
            <a:r>
              <a:rPr lang="en-US" sz="1400" b="1" dirty="0">
                <a:solidFill>
                  <a:srgbClr val="000099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Tourisms </a:t>
            </a:r>
          </a:p>
          <a:p>
            <a:r>
              <a:rPr lang="en-US" sz="1400" b="1" dirty="0">
                <a:solidFill>
                  <a:srgbClr val="000099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and Investment of Government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062257" y="5505517"/>
            <a:ext cx="2317144" cy="523188"/>
          </a:xfrm>
          <a:prstGeom prst="rect">
            <a:avLst/>
          </a:prstGeom>
        </p:spPr>
        <p:txBody>
          <a:bodyPr wrap="square" lIns="91407" tIns="45704" rIns="91407" bIns="45704">
            <a:spAutoFit/>
          </a:bodyPr>
          <a:lstStyle/>
          <a:p>
            <a:pPr marL="285650" indent="-285650">
              <a:buFont typeface="Wingdings"/>
              <a:buChar char="n"/>
            </a:pPr>
            <a:r>
              <a:rPr lang="en-US" sz="1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Electricity Demand : </a:t>
            </a:r>
          </a:p>
          <a:p>
            <a:r>
              <a:rPr lang="en-US" sz="1400" b="1" dirty="0">
                <a:solidFill>
                  <a:srgbClr val="000099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182,849 </a:t>
            </a:r>
            <a:r>
              <a:rPr lang="en-US" sz="1400" b="1" dirty="0" err="1">
                <a:solidFill>
                  <a:srgbClr val="000099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GWh</a:t>
            </a:r>
            <a:endParaRPr lang="en-US" sz="1400" b="1" dirty="0">
              <a:solidFill>
                <a:srgbClr val="000099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16" name="Chart 15"/>
          <p:cNvGraphicFramePr/>
          <p:nvPr>
            <p:extLst>
              <p:ext uri="{D42A27DB-BD31-4B8C-83A1-F6EECF244321}">
                <p14:modId xmlns:p14="http://schemas.microsoft.com/office/powerpoint/2010/main" val="3073176013"/>
              </p:ext>
            </p:extLst>
          </p:nvPr>
        </p:nvGraphicFramePr>
        <p:xfrm>
          <a:off x="4781169" y="3444320"/>
          <a:ext cx="4309492" cy="3209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7" name="Rectangle 16"/>
          <p:cNvSpPr/>
          <p:nvPr/>
        </p:nvSpPr>
        <p:spPr>
          <a:xfrm>
            <a:off x="4570150" y="3705903"/>
            <a:ext cx="1234067" cy="276999"/>
          </a:xfrm>
          <a:prstGeom prst="rect">
            <a:avLst/>
          </a:prstGeom>
        </p:spPr>
        <p:txBody>
          <a:bodyPr wrap="square" lIns="91407" tIns="45704" rIns="91407" bIns="45704">
            <a:spAutoFit/>
          </a:bodyPr>
          <a:lstStyle/>
          <a:p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  <a:sym typeface="Wingdings"/>
              </a:rPr>
              <a:t>Billion USD</a:t>
            </a:r>
            <a:endParaRPr lang="en-US" sz="1400" b="1" dirty="0">
              <a:solidFill>
                <a:srgbClr val="000099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201899" y="3458202"/>
            <a:ext cx="1793479" cy="307777"/>
          </a:xfrm>
          <a:prstGeom prst="rect">
            <a:avLst/>
          </a:prstGeom>
        </p:spPr>
        <p:txBody>
          <a:bodyPr wrap="square" lIns="91407" tIns="45704" rIns="91407" bIns="45704">
            <a:spAutoFit/>
          </a:bodyPr>
          <a:lstStyle/>
          <a:p>
            <a:pPr algn="ctr"/>
            <a:r>
              <a:rPr lang="en-US" sz="1400" b="1" dirty="0">
                <a:latin typeface="Tahoma" pitchFamily="34" charset="0"/>
                <a:ea typeface="Tahoma" pitchFamily="34" charset="0"/>
                <a:cs typeface="Tahoma" pitchFamily="34" charset="0"/>
                <a:sym typeface="Wingdings"/>
              </a:rPr>
              <a:t>GDP  2016</a:t>
            </a:r>
            <a:endParaRPr lang="en-US" sz="1600" b="1" dirty="0">
              <a:solidFill>
                <a:srgbClr val="000099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9" name="Rectangle 15"/>
          <p:cNvSpPr>
            <a:spLocks noChangeArrowheads="1"/>
          </p:cNvSpPr>
          <p:nvPr/>
        </p:nvSpPr>
        <p:spPr bwMode="auto">
          <a:xfrm>
            <a:off x="8763000" y="6629400"/>
            <a:ext cx="381000" cy="2286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7917" tIns="45504" rIns="17917" bIns="45504" anchor="ctr"/>
          <a:lstStyle/>
          <a:p>
            <a:pPr algn="ctr"/>
            <a:fld id="{C8DB9915-62CF-4887-8A12-FFF84694D780}" type="slidenum">
              <a:rPr lang="en-US" sz="1200" b="1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2</a:t>
            </a:fld>
            <a:endParaRPr lang="th-TH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833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6513" y="1"/>
            <a:ext cx="6747489" cy="49242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Energy Landscape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9" name="Rectangle 15"/>
          <p:cNvSpPr>
            <a:spLocks noChangeArrowheads="1"/>
          </p:cNvSpPr>
          <p:nvPr/>
        </p:nvSpPr>
        <p:spPr bwMode="auto">
          <a:xfrm>
            <a:off x="8763000" y="6629400"/>
            <a:ext cx="381000" cy="2286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7917" tIns="45504" rIns="17917" bIns="45504" anchor="ctr"/>
          <a:lstStyle/>
          <a:p>
            <a:pPr algn="ctr"/>
            <a:fld id="{C8DB9915-62CF-4887-8A12-FFF84694D780}" type="slidenum">
              <a:rPr lang="en-US" sz="1200" b="1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3</a:t>
            </a:fld>
            <a:endParaRPr lang="th-TH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20" name="Chart 19"/>
          <p:cNvGraphicFramePr/>
          <p:nvPr>
            <p:extLst>
              <p:ext uri="{D42A27DB-BD31-4B8C-83A1-F6EECF244321}">
                <p14:modId xmlns:p14="http://schemas.microsoft.com/office/powerpoint/2010/main" val="2025503549"/>
              </p:ext>
            </p:extLst>
          </p:nvPr>
        </p:nvGraphicFramePr>
        <p:xfrm>
          <a:off x="2339755" y="768528"/>
          <a:ext cx="3212707" cy="27403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3358272" y="2149152"/>
            <a:ext cx="1172794" cy="307777"/>
          </a:xfrm>
          <a:prstGeom prst="rect">
            <a:avLst/>
          </a:prstGeom>
          <a:noFill/>
        </p:spPr>
        <p:txBody>
          <a:bodyPr wrap="square" lIns="91407" tIns="45704" rIns="91407" bIns="45704" rtlCol="0">
            <a:spAutoFit/>
          </a:bodyPr>
          <a:lstStyle/>
          <a:p>
            <a:pPr algn="ctr"/>
            <a:r>
              <a:rPr lang="en-US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Refineries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2459774" y="595774"/>
            <a:ext cx="3288107" cy="525855"/>
            <a:chOff x="2459771" y="773199"/>
            <a:chExt cx="3288107" cy="525855"/>
          </a:xfrm>
        </p:grpSpPr>
        <p:sp>
          <p:nvSpPr>
            <p:cNvPr id="23" name="Rounded Rectangle 22"/>
            <p:cNvSpPr/>
            <p:nvPr/>
          </p:nvSpPr>
          <p:spPr>
            <a:xfrm>
              <a:off x="2459771" y="773199"/>
              <a:ext cx="3252469" cy="514842"/>
            </a:xfrm>
            <a:prstGeom prst="roundRect">
              <a:avLst>
                <a:gd name="adj" fmla="val 40774"/>
              </a:avLst>
            </a:prstGeom>
            <a:solidFill>
              <a:schemeClr val="bg1">
                <a:lumMod val="50000"/>
              </a:schemeClr>
            </a:solidFill>
            <a:ln w="38100" cmpd="thickThin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596670" y="806611"/>
              <a:ext cx="3151208" cy="492443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7 Refineries Capacity : 1,234 KBD</a:t>
              </a:r>
            </a:p>
            <a:p>
              <a:pPr algn="ctr"/>
              <a:r>
                <a:rPr lang="en-US" sz="13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Material Intake : 1,096 KBD</a:t>
              </a:r>
            </a:p>
          </p:txBody>
        </p:sp>
      </p:grpSp>
      <p:sp>
        <p:nvSpPr>
          <p:cNvPr id="25" name="Rounded Rectangle 24"/>
          <p:cNvSpPr/>
          <p:nvPr/>
        </p:nvSpPr>
        <p:spPr>
          <a:xfrm>
            <a:off x="8244411" y="680524"/>
            <a:ext cx="796243" cy="5400600"/>
          </a:xfrm>
          <a:prstGeom prst="roundRect">
            <a:avLst/>
          </a:prstGeom>
          <a:solidFill>
            <a:schemeClr val="bg2">
              <a:lumMod val="75000"/>
            </a:schemeClr>
          </a:solidFill>
          <a:ln w="635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7" tIns="45704" rIns="91407" bIns="45704"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 rot="16200000">
            <a:off x="6955151" y="2968071"/>
            <a:ext cx="3395108" cy="471250"/>
          </a:xfrm>
          <a:prstGeom prst="rect">
            <a:avLst/>
          </a:prstGeom>
          <a:noFill/>
          <a:effectLst/>
        </p:spPr>
        <p:txBody>
          <a:bodyPr wrap="square" lIns="91407" tIns="45704" rIns="91407" bIns="45704" rtlCol="0">
            <a:spAutoFit/>
          </a:bodyPr>
          <a:lstStyle/>
          <a:p>
            <a:pPr algn="ctr"/>
            <a:r>
              <a:rPr lang="en-US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End Customers</a:t>
            </a:r>
            <a:endParaRPr lang="en-US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27" name="Chart 26"/>
          <p:cNvGraphicFramePr/>
          <p:nvPr>
            <p:extLst>
              <p:ext uri="{D42A27DB-BD31-4B8C-83A1-F6EECF244321}">
                <p14:modId xmlns:p14="http://schemas.microsoft.com/office/powerpoint/2010/main" val="1453351363"/>
              </p:ext>
            </p:extLst>
          </p:nvPr>
        </p:nvGraphicFramePr>
        <p:xfrm>
          <a:off x="2354858" y="3043925"/>
          <a:ext cx="3544157" cy="2903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8" name="Group 27"/>
          <p:cNvGrpSpPr/>
          <p:nvPr/>
        </p:nvGrpSpPr>
        <p:grpSpPr>
          <a:xfrm>
            <a:off x="2730660" y="5905864"/>
            <a:ext cx="2880320" cy="324585"/>
            <a:chOff x="2603931" y="3391497"/>
            <a:chExt cx="2880320" cy="324585"/>
          </a:xfrm>
        </p:grpSpPr>
        <p:sp>
          <p:nvSpPr>
            <p:cNvPr id="29" name="Rounded Rectangle 28"/>
            <p:cNvSpPr/>
            <p:nvPr/>
          </p:nvSpPr>
          <p:spPr>
            <a:xfrm>
              <a:off x="2603931" y="3391497"/>
              <a:ext cx="2821800" cy="32458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 w="38100" cmpd="thickThin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603931" y="3415743"/>
              <a:ext cx="2880320" cy="292388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Install Capacity : 41,556 </a:t>
              </a:r>
              <a:r>
                <a:rPr lang="en-US" sz="11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MW</a:t>
              </a:r>
            </a:p>
          </p:txBody>
        </p:sp>
      </p:grpSp>
      <p:sp>
        <p:nvSpPr>
          <p:cNvPr id="31" name="Chevron 30"/>
          <p:cNvSpPr/>
          <p:nvPr/>
        </p:nvSpPr>
        <p:spPr>
          <a:xfrm>
            <a:off x="5780308" y="1465460"/>
            <a:ext cx="2254094" cy="790813"/>
          </a:xfrm>
          <a:prstGeom prst="chevron">
            <a:avLst>
              <a:gd name="adj" fmla="val 31608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7" tIns="45704" rIns="91407" bIns="45704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Chevron 31"/>
          <p:cNvSpPr/>
          <p:nvPr/>
        </p:nvSpPr>
        <p:spPr>
          <a:xfrm>
            <a:off x="5419050" y="1465460"/>
            <a:ext cx="586382" cy="790813"/>
          </a:xfrm>
          <a:prstGeom prst="chevron">
            <a:avLst>
              <a:gd name="adj" fmla="val 45054"/>
            </a:avLst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7" tIns="45704" rIns="91407" bIns="45704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Chevron 32"/>
          <p:cNvSpPr/>
          <p:nvPr/>
        </p:nvSpPr>
        <p:spPr>
          <a:xfrm>
            <a:off x="5797357" y="4712904"/>
            <a:ext cx="2254094" cy="790813"/>
          </a:xfrm>
          <a:prstGeom prst="chevron">
            <a:avLst>
              <a:gd name="adj" fmla="val 31608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7" tIns="45704" rIns="91407" bIns="45704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Chevron 33"/>
          <p:cNvSpPr/>
          <p:nvPr/>
        </p:nvSpPr>
        <p:spPr>
          <a:xfrm>
            <a:off x="5436096" y="4712904"/>
            <a:ext cx="586382" cy="790813"/>
          </a:xfrm>
          <a:prstGeom prst="chevron">
            <a:avLst>
              <a:gd name="adj" fmla="val 45054"/>
            </a:avLst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7" tIns="45704" rIns="91407" bIns="45704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808772" y="711279"/>
            <a:ext cx="1997906" cy="523220"/>
          </a:xfrm>
          <a:prstGeom prst="rect">
            <a:avLst/>
          </a:prstGeom>
          <a:noFill/>
        </p:spPr>
        <p:txBody>
          <a:bodyPr wrap="square" lIns="91407" tIns="45704" rIns="91407" bIns="45704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23%</a:t>
            </a:r>
            <a:r>
              <a:rPr lang="en-US" sz="1200" b="1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of State-Owned Refining Capacity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027688" y="1681438"/>
            <a:ext cx="1172794" cy="553998"/>
          </a:xfrm>
          <a:prstGeom prst="rect">
            <a:avLst/>
          </a:prstGeom>
          <a:noFill/>
        </p:spPr>
        <p:txBody>
          <a:bodyPr wrap="square" lIns="91407" tIns="45704" rIns="91407" bIns="45704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Domestic Supply </a:t>
            </a:r>
          </a:p>
          <a:p>
            <a:pPr algn="ctr"/>
            <a:r>
              <a:rPr lang="en-US" sz="1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22%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012162" y="4079146"/>
            <a:ext cx="1997906" cy="523220"/>
          </a:xfrm>
          <a:prstGeom prst="rect">
            <a:avLst/>
          </a:prstGeom>
          <a:noFill/>
        </p:spPr>
        <p:txBody>
          <a:bodyPr wrap="square" lIns="91407" tIns="45704" rIns="91407" bIns="45704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40%</a:t>
            </a:r>
            <a:r>
              <a:rPr lang="en-US" sz="1200" b="1" dirty="0">
                <a:solidFill>
                  <a:srgbClr val="00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of State-Owned Power Plants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396511" y="5250728"/>
            <a:ext cx="898928" cy="400110"/>
          </a:xfrm>
          <a:prstGeom prst="rect">
            <a:avLst/>
          </a:prstGeom>
          <a:noFill/>
        </p:spPr>
        <p:txBody>
          <a:bodyPr wrap="square" lIns="91407" tIns="45704" rIns="91407" bIns="45704" rtlCol="0">
            <a:spAutoFit/>
          </a:bodyPr>
          <a:lstStyle/>
          <a:p>
            <a:pPr algn="ctr"/>
            <a:r>
              <a:rPr lang="en-US" sz="1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Import</a:t>
            </a:r>
          </a:p>
          <a:p>
            <a:pPr algn="ctr"/>
            <a:r>
              <a:rPr lang="en-US" sz="1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37%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896471" y="2714172"/>
            <a:ext cx="898928" cy="400110"/>
          </a:xfrm>
          <a:prstGeom prst="rect">
            <a:avLst/>
          </a:prstGeom>
          <a:noFill/>
        </p:spPr>
        <p:txBody>
          <a:bodyPr wrap="square" lIns="91407" tIns="45704" rIns="91407" bIns="45704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Import</a:t>
            </a:r>
          </a:p>
          <a:p>
            <a:pPr algn="ctr"/>
            <a:r>
              <a:rPr lang="en-US" sz="1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78%</a:t>
            </a:r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1557076" y="1470895"/>
            <a:ext cx="871164" cy="255842"/>
          </a:xfrm>
          <a:prstGeom prst="straightConnector1">
            <a:avLst/>
          </a:prstGeom>
          <a:ln w="190500">
            <a:solidFill>
              <a:srgbClr val="FF6699"/>
            </a:solidFill>
            <a:headEnd w="lg" len="lg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V="1">
            <a:off x="1554214" y="2061511"/>
            <a:ext cx="874029" cy="242810"/>
          </a:xfrm>
          <a:prstGeom prst="straightConnector1">
            <a:avLst/>
          </a:prstGeom>
          <a:ln w="190500">
            <a:solidFill>
              <a:srgbClr val="FF7C80"/>
            </a:solidFill>
            <a:headEnd w="lg" len="lg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1617284" y="3235302"/>
            <a:ext cx="779424" cy="369159"/>
          </a:xfrm>
          <a:prstGeom prst="straightConnector1">
            <a:avLst/>
          </a:prstGeom>
          <a:ln w="190500">
            <a:solidFill>
              <a:srgbClr val="89CC40"/>
            </a:solidFill>
            <a:headEnd w="lg" len="lg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1682251" y="5785198"/>
            <a:ext cx="830688" cy="169521"/>
          </a:xfrm>
          <a:prstGeom prst="straightConnector1">
            <a:avLst/>
          </a:prstGeom>
          <a:ln w="190500">
            <a:solidFill>
              <a:srgbClr val="BEB68C"/>
            </a:solidFill>
            <a:headEnd w="lg" len="lg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V="1">
            <a:off x="1573124" y="4609284"/>
            <a:ext cx="886651" cy="104780"/>
          </a:xfrm>
          <a:prstGeom prst="straightConnector1">
            <a:avLst/>
          </a:prstGeom>
          <a:ln w="190500">
            <a:solidFill>
              <a:srgbClr val="F68222"/>
            </a:solidFill>
            <a:headEnd w="lg" len="lg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1613396" y="3989143"/>
            <a:ext cx="846376" cy="66035"/>
          </a:xfrm>
          <a:prstGeom prst="straightConnector1">
            <a:avLst/>
          </a:prstGeom>
          <a:ln w="190500">
            <a:solidFill>
              <a:srgbClr val="EEB500"/>
            </a:solidFill>
            <a:headEnd w="lg" len="lg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143272" y="3714743"/>
            <a:ext cx="1656184" cy="538543"/>
          </a:xfrm>
          <a:prstGeom prst="rect">
            <a:avLst/>
          </a:prstGeom>
          <a:solidFill>
            <a:srgbClr val="EEB500"/>
          </a:solidFill>
          <a:ln w="25400">
            <a:solidFill>
              <a:srgbClr val="BC8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7" tIns="45704" rIns="91407" bIns="45704"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143272" y="3018384"/>
            <a:ext cx="1656184" cy="504068"/>
          </a:xfrm>
          <a:prstGeom prst="rect">
            <a:avLst/>
          </a:prstGeom>
          <a:solidFill>
            <a:srgbClr val="89CC40"/>
          </a:solidFill>
          <a:ln w="25400">
            <a:solidFill>
              <a:srgbClr val="6EA9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7" tIns="45704" rIns="91407" bIns="45704" rtlCol="0" anchor="ctr"/>
          <a:lstStyle/>
          <a:p>
            <a:pPr algn="ctr"/>
            <a:endParaRPr lang="en-US"/>
          </a:p>
        </p:txBody>
      </p:sp>
      <p:sp>
        <p:nvSpPr>
          <p:cNvPr id="48" name="TextBox 47"/>
          <p:cNvSpPr txBox="1"/>
          <p:nvPr/>
        </p:nvSpPr>
        <p:spPr>
          <a:xfrm>
            <a:off x="299568" y="3122607"/>
            <a:ext cx="1368152" cy="307777"/>
          </a:xfrm>
          <a:prstGeom prst="rect">
            <a:avLst/>
          </a:prstGeom>
          <a:noFill/>
        </p:spPr>
        <p:txBody>
          <a:bodyPr wrap="square" lIns="91407" tIns="45704" rIns="91407" bIns="45704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Natural Gas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28232" y="3826857"/>
            <a:ext cx="1368152" cy="307777"/>
          </a:xfrm>
          <a:prstGeom prst="rect">
            <a:avLst/>
          </a:prstGeom>
          <a:noFill/>
        </p:spPr>
        <p:txBody>
          <a:bodyPr wrap="square" lIns="91407" tIns="45704" rIns="91407" bIns="45704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Coal/Lignite</a:t>
            </a:r>
          </a:p>
        </p:txBody>
      </p:sp>
      <p:sp>
        <p:nvSpPr>
          <p:cNvPr id="50" name="Rectangle 49"/>
          <p:cNvSpPr/>
          <p:nvPr/>
        </p:nvSpPr>
        <p:spPr>
          <a:xfrm>
            <a:off x="160668" y="5703960"/>
            <a:ext cx="1693162" cy="532238"/>
          </a:xfrm>
          <a:prstGeom prst="rect">
            <a:avLst/>
          </a:prstGeom>
          <a:solidFill>
            <a:srgbClr val="B8AF82"/>
          </a:solidFill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7" tIns="45704" rIns="91407" bIns="45704"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170568" y="4434820"/>
            <a:ext cx="1656184" cy="518418"/>
          </a:xfrm>
          <a:prstGeom prst="rect">
            <a:avLst/>
          </a:prstGeom>
          <a:solidFill>
            <a:srgbClr val="F79646"/>
          </a:solidFill>
          <a:ln w="254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7" tIns="45704" rIns="91407" bIns="45704" rtlCol="0" anchor="ctr"/>
          <a:lstStyle/>
          <a:p>
            <a:pPr algn="ctr"/>
            <a:endParaRPr lang="en-US"/>
          </a:p>
        </p:txBody>
      </p:sp>
      <p:sp>
        <p:nvSpPr>
          <p:cNvPr id="52" name="TextBox 51"/>
          <p:cNvSpPr txBox="1"/>
          <p:nvPr/>
        </p:nvSpPr>
        <p:spPr>
          <a:xfrm>
            <a:off x="326861" y="4450984"/>
            <a:ext cx="1368152" cy="523220"/>
          </a:xfrm>
          <a:prstGeom prst="rect">
            <a:avLst/>
          </a:prstGeom>
          <a:noFill/>
        </p:spPr>
        <p:txBody>
          <a:bodyPr wrap="square" lIns="91407" tIns="45704" rIns="91407" bIns="45704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Renewable Energy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39688" y="5725846"/>
            <a:ext cx="1368152" cy="523220"/>
          </a:xfrm>
          <a:prstGeom prst="rect">
            <a:avLst/>
          </a:prstGeom>
          <a:noFill/>
        </p:spPr>
        <p:txBody>
          <a:bodyPr wrap="square" lIns="91407" tIns="45704" rIns="91407" bIns="45704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Electricity</a:t>
            </a:r>
          </a:p>
          <a:p>
            <a:r>
              <a:rPr lang="en-US" sz="1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Import</a:t>
            </a:r>
          </a:p>
        </p:txBody>
      </p:sp>
      <p:sp>
        <p:nvSpPr>
          <p:cNvPr id="54" name="Rectangle 53"/>
          <p:cNvSpPr/>
          <p:nvPr/>
        </p:nvSpPr>
        <p:spPr>
          <a:xfrm>
            <a:off x="127227" y="1954102"/>
            <a:ext cx="1656184" cy="516264"/>
          </a:xfrm>
          <a:prstGeom prst="rect">
            <a:avLst/>
          </a:prstGeom>
          <a:solidFill>
            <a:srgbClr val="FF7C80"/>
          </a:solidFill>
          <a:ln w="25400">
            <a:solidFill>
              <a:srgbClr val="FF57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7" tIns="45704" rIns="91407" bIns="45704" rtlCol="0" anchor="ctr"/>
          <a:lstStyle/>
          <a:p>
            <a:pPr algn="ctr"/>
            <a:endParaRPr lang="en-US"/>
          </a:p>
        </p:txBody>
      </p:sp>
      <p:sp>
        <p:nvSpPr>
          <p:cNvPr id="55" name="TextBox 54"/>
          <p:cNvSpPr txBox="1"/>
          <p:nvPr/>
        </p:nvSpPr>
        <p:spPr>
          <a:xfrm>
            <a:off x="312189" y="2050123"/>
            <a:ext cx="1368152" cy="307777"/>
          </a:xfrm>
          <a:prstGeom prst="rect">
            <a:avLst/>
          </a:prstGeom>
          <a:noFill/>
        </p:spPr>
        <p:txBody>
          <a:bodyPr wrap="square" lIns="91407" tIns="45704" rIns="91407" bIns="45704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Crude Oil</a:t>
            </a:r>
          </a:p>
        </p:txBody>
      </p:sp>
      <p:sp>
        <p:nvSpPr>
          <p:cNvPr id="56" name="Rectangle 55"/>
          <p:cNvSpPr/>
          <p:nvPr/>
        </p:nvSpPr>
        <p:spPr>
          <a:xfrm>
            <a:off x="127227" y="1258800"/>
            <a:ext cx="1656184" cy="515438"/>
          </a:xfrm>
          <a:prstGeom prst="rect">
            <a:avLst/>
          </a:prstGeom>
          <a:solidFill>
            <a:srgbClr val="FF6699"/>
          </a:solidFill>
          <a:ln w="25400">
            <a:solidFill>
              <a:srgbClr val="FF1D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7" tIns="45704" rIns="91407" bIns="45704" rtlCol="0" anchor="ctr"/>
          <a:lstStyle/>
          <a:p>
            <a:pPr algn="ctr"/>
            <a:endParaRPr lang="en-US"/>
          </a:p>
        </p:txBody>
      </p:sp>
      <p:sp>
        <p:nvSpPr>
          <p:cNvPr id="57" name="TextBox 56"/>
          <p:cNvSpPr txBox="1"/>
          <p:nvPr/>
        </p:nvSpPr>
        <p:spPr>
          <a:xfrm>
            <a:off x="283520" y="1348743"/>
            <a:ext cx="1368152" cy="307777"/>
          </a:xfrm>
          <a:prstGeom prst="rect">
            <a:avLst/>
          </a:prstGeom>
          <a:noFill/>
        </p:spPr>
        <p:txBody>
          <a:bodyPr wrap="square" lIns="91407" tIns="45704" rIns="91407" bIns="45704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Condensate</a:t>
            </a:r>
          </a:p>
        </p:txBody>
      </p:sp>
      <p:pic>
        <p:nvPicPr>
          <p:cNvPr id="58" name="Picture 2" descr="D:\7. Infographic EPPO\Picture icon\Monthly Report Info\EPPO 2015\7-0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255411" y="1720660"/>
            <a:ext cx="827936" cy="741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TextBox 58"/>
          <p:cNvSpPr txBox="1"/>
          <p:nvPr/>
        </p:nvSpPr>
        <p:spPr>
          <a:xfrm>
            <a:off x="5911252" y="1540771"/>
            <a:ext cx="1883084" cy="523220"/>
          </a:xfrm>
          <a:prstGeom prst="rect">
            <a:avLst/>
          </a:prstGeom>
          <a:noFill/>
        </p:spPr>
        <p:txBody>
          <a:bodyPr wrap="square" lIns="91407" tIns="45704" rIns="91407" bIns="45704" rtlCol="0">
            <a:spAutoFit/>
          </a:bodyPr>
          <a:lstStyle/>
          <a:p>
            <a:pPr algn="ctr"/>
            <a:r>
              <a:rPr lang="en-US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Petroleum Product Markets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026682" y="4918422"/>
            <a:ext cx="1656184" cy="307777"/>
          </a:xfrm>
          <a:prstGeom prst="rect">
            <a:avLst/>
          </a:prstGeom>
          <a:noFill/>
        </p:spPr>
        <p:txBody>
          <a:bodyPr wrap="square" lIns="91407" tIns="45704" rIns="91407" bIns="45704" rtlCol="0">
            <a:spAutoFit/>
          </a:bodyPr>
          <a:lstStyle/>
          <a:p>
            <a:pPr algn="ctr"/>
            <a:r>
              <a:rPr lang="en-US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Power Market</a:t>
            </a:r>
          </a:p>
        </p:txBody>
      </p:sp>
      <p:cxnSp>
        <p:nvCxnSpPr>
          <p:cNvPr id="61" name="Straight Arrow Connector 60"/>
          <p:cNvCxnSpPr/>
          <p:nvPr/>
        </p:nvCxnSpPr>
        <p:spPr>
          <a:xfrm flipV="1">
            <a:off x="1582065" y="5234784"/>
            <a:ext cx="886651" cy="104780"/>
          </a:xfrm>
          <a:prstGeom prst="straightConnector1">
            <a:avLst/>
          </a:prstGeom>
          <a:ln w="190500">
            <a:solidFill>
              <a:srgbClr val="67B9CF"/>
            </a:solidFill>
            <a:headEnd w="lg" len="lg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179512" y="5060320"/>
            <a:ext cx="1656184" cy="518418"/>
          </a:xfrm>
          <a:prstGeom prst="rect">
            <a:avLst/>
          </a:prstGeom>
          <a:solidFill>
            <a:srgbClr val="67B9CF"/>
          </a:solidFill>
          <a:ln w="254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7" tIns="45704" rIns="91407" bIns="45704" rtlCol="0" anchor="ctr"/>
          <a:lstStyle/>
          <a:p>
            <a:pPr algn="ctr"/>
            <a:endParaRPr lang="en-US"/>
          </a:p>
        </p:txBody>
      </p:sp>
      <p:sp>
        <p:nvSpPr>
          <p:cNvPr id="63" name="TextBox 62"/>
          <p:cNvSpPr txBox="1"/>
          <p:nvPr/>
        </p:nvSpPr>
        <p:spPr>
          <a:xfrm>
            <a:off x="331739" y="5161033"/>
            <a:ext cx="1368152" cy="307777"/>
          </a:xfrm>
          <a:prstGeom prst="rect">
            <a:avLst/>
          </a:prstGeom>
          <a:noFill/>
        </p:spPr>
        <p:txBody>
          <a:bodyPr wrap="square" lIns="91407" tIns="45704" rIns="91407" bIns="45704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Hydro</a:t>
            </a:r>
          </a:p>
        </p:txBody>
      </p:sp>
      <p:pic>
        <p:nvPicPr>
          <p:cNvPr id="64" name="Picture 63" descr="D:\7. Infographic EPPO\Picture icon\Monthly Report Info\EPPO 2016\9-0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976261" y="5139133"/>
            <a:ext cx="1089108" cy="600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5" name="Chart 64"/>
          <p:cNvGraphicFramePr/>
          <p:nvPr>
            <p:extLst>
              <p:ext uri="{D42A27DB-BD31-4B8C-83A1-F6EECF244321}">
                <p14:modId xmlns:p14="http://schemas.microsoft.com/office/powerpoint/2010/main" val="441602016"/>
              </p:ext>
            </p:extLst>
          </p:nvPr>
        </p:nvGraphicFramePr>
        <p:xfrm>
          <a:off x="2776253" y="3386821"/>
          <a:ext cx="2694153" cy="22223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66" name="TextBox 65"/>
          <p:cNvSpPr txBox="1"/>
          <p:nvPr/>
        </p:nvSpPr>
        <p:spPr>
          <a:xfrm>
            <a:off x="3707501" y="3819909"/>
            <a:ext cx="790404" cy="338554"/>
          </a:xfrm>
          <a:prstGeom prst="rect">
            <a:avLst/>
          </a:prstGeom>
          <a:noFill/>
          <a:effectLst>
            <a:outerShdw blurRad="50800" dist="38100" dir="2700000" sx="131000" sy="131000" algn="tl" rotWithShape="0">
              <a:prstClr val="black">
                <a:alpha val="68000"/>
              </a:prstClr>
            </a:outerShdw>
          </a:effectLst>
        </p:spPr>
        <p:txBody>
          <a:bodyPr wrap="square" lIns="91407" tIns="45704" rIns="91407" bIns="45704" rtlCol="0">
            <a:spAutoFit/>
          </a:bodyPr>
          <a:lstStyle/>
          <a:p>
            <a:pPr algn="ctr"/>
            <a:r>
              <a:rPr lang="en-US" sz="800" b="1" dirty="0">
                <a:latin typeface="Tahoma" pitchFamily="34" charset="0"/>
                <a:ea typeface="Tahoma" pitchFamily="34" charset="0"/>
                <a:cs typeface="Tahoma" pitchFamily="34" charset="0"/>
              </a:rPr>
              <a:t>Natural Gas 47%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3449204" y="5057230"/>
            <a:ext cx="660269" cy="415498"/>
          </a:xfrm>
          <a:prstGeom prst="rect">
            <a:avLst/>
          </a:prstGeom>
          <a:noFill/>
          <a:effectLst>
            <a:outerShdw blurRad="50800" dist="38100" dir="2700000" sx="131000" sy="131000" algn="tl" rotWithShape="0">
              <a:prstClr val="black">
                <a:alpha val="68000"/>
              </a:prstClr>
            </a:outerShdw>
          </a:effectLst>
        </p:spPr>
        <p:txBody>
          <a:bodyPr wrap="square" lIns="91407" tIns="45704" rIns="91407" bIns="45704" rtlCol="0">
            <a:spAutoFit/>
          </a:bodyPr>
          <a:lstStyle/>
          <a:p>
            <a:pPr algn="ctr"/>
            <a:r>
              <a:rPr lang="en-US" sz="700" b="1" dirty="0">
                <a:latin typeface="Tahoma" pitchFamily="34" charset="0"/>
                <a:ea typeface="Tahoma" pitchFamily="34" charset="0"/>
                <a:cs typeface="Tahoma" pitchFamily="34" charset="0"/>
              </a:rPr>
              <a:t>Electricity</a:t>
            </a:r>
          </a:p>
          <a:p>
            <a:pPr algn="ctr"/>
            <a:r>
              <a:rPr lang="en-US" sz="700" b="1" dirty="0">
                <a:latin typeface="Tahoma" pitchFamily="34" charset="0"/>
                <a:ea typeface="Tahoma" pitchFamily="34" charset="0"/>
                <a:cs typeface="Tahoma" pitchFamily="34" charset="0"/>
              </a:rPr>
              <a:t>Import</a:t>
            </a:r>
          </a:p>
          <a:p>
            <a:pPr algn="ctr"/>
            <a:r>
              <a:rPr lang="en-US" sz="700" b="1" dirty="0">
                <a:latin typeface="Tahoma" pitchFamily="34" charset="0"/>
                <a:ea typeface="Tahoma" pitchFamily="34" charset="0"/>
                <a:cs typeface="Tahoma" pitchFamily="34" charset="0"/>
              </a:rPr>
              <a:t>10%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4520281" y="4716096"/>
            <a:ext cx="496253" cy="307777"/>
          </a:xfrm>
          <a:prstGeom prst="rect">
            <a:avLst/>
          </a:prstGeom>
          <a:noFill/>
          <a:effectLst>
            <a:outerShdw blurRad="50800" dist="38100" dir="2700000" sx="131000" sy="131000" algn="tl" rotWithShape="0">
              <a:prstClr val="black">
                <a:alpha val="68000"/>
              </a:prstClr>
            </a:outerShdw>
          </a:effectLst>
        </p:spPr>
        <p:txBody>
          <a:bodyPr wrap="square" lIns="91407" tIns="45704" rIns="91407" bIns="45704" rtlCol="0">
            <a:spAutoFit/>
          </a:bodyPr>
          <a:lstStyle/>
          <a:p>
            <a:pPr algn="ctr"/>
            <a:r>
              <a:rPr lang="en-US" sz="700" b="1" dirty="0">
                <a:latin typeface="Tahoma" pitchFamily="34" charset="0"/>
                <a:ea typeface="Tahoma" pitchFamily="34" charset="0"/>
                <a:cs typeface="Tahoma" pitchFamily="34" charset="0"/>
              </a:rPr>
              <a:t>Renew 6%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3973066" y="5099495"/>
            <a:ext cx="560489" cy="415498"/>
          </a:xfrm>
          <a:prstGeom prst="rect">
            <a:avLst/>
          </a:prstGeom>
          <a:noFill/>
          <a:effectLst>
            <a:outerShdw blurRad="50800" dist="38100" dir="2700000" sx="131000" sy="131000" algn="tl" rotWithShape="0">
              <a:prstClr val="black">
                <a:alpha val="68000"/>
              </a:prstClr>
            </a:outerShdw>
          </a:effectLst>
        </p:spPr>
        <p:txBody>
          <a:bodyPr wrap="square" lIns="91407" tIns="45704" rIns="91407" bIns="45704" rtlCol="0">
            <a:spAutoFit/>
          </a:bodyPr>
          <a:lstStyle/>
          <a:p>
            <a:pPr algn="ctr"/>
            <a:r>
              <a:rPr lang="en-US" sz="700" b="1" dirty="0">
                <a:latin typeface="Tahoma" pitchFamily="34" charset="0"/>
                <a:ea typeface="Tahoma" pitchFamily="34" charset="0"/>
                <a:cs typeface="Tahoma" pitchFamily="34" charset="0"/>
              </a:rPr>
              <a:t>Coal/</a:t>
            </a:r>
          </a:p>
          <a:p>
            <a:pPr algn="ctr"/>
            <a:r>
              <a:rPr lang="en-US" sz="700" b="1" dirty="0">
                <a:latin typeface="Tahoma" pitchFamily="34" charset="0"/>
                <a:ea typeface="Tahoma" pitchFamily="34" charset="0"/>
                <a:cs typeface="Tahoma" pitchFamily="34" charset="0"/>
              </a:rPr>
              <a:t>Lignite</a:t>
            </a:r>
          </a:p>
          <a:p>
            <a:pPr algn="ctr"/>
            <a:r>
              <a:rPr lang="en-US" sz="700" b="1" dirty="0">
                <a:latin typeface="Tahoma" pitchFamily="34" charset="0"/>
                <a:ea typeface="Tahoma" pitchFamily="34" charset="0"/>
                <a:cs typeface="Tahoma" pitchFamily="34" charset="0"/>
              </a:rPr>
              <a:t>11%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3034231" y="4657917"/>
            <a:ext cx="755122" cy="307777"/>
          </a:xfrm>
          <a:prstGeom prst="rect">
            <a:avLst/>
          </a:prstGeom>
          <a:noFill/>
          <a:effectLst>
            <a:outerShdw blurRad="50800" dist="38100" dir="2700000" sx="131000" sy="131000" algn="tl" rotWithShape="0">
              <a:prstClr val="black">
                <a:alpha val="68000"/>
              </a:prstClr>
            </a:outerShdw>
          </a:effectLst>
        </p:spPr>
        <p:txBody>
          <a:bodyPr wrap="square" lIns="91407" tIns="45704" rIns="91407" bIns="45704" rtlCol="0">
            <a:spAutoFit/>
          </a:bodyPr>
          <a:lstStyle/>
          <a:p>
            <a:pPr algn="ctr"/>
            <a:r>
              <a:rPr lang="en-US" sz="700" b="1" dirty="0">
                <a:latin typeface="Tahoma" pitchFamily="34" charset="0"/>
                <a:ea typeface="Tahoma" pitchFamily="34" charset="0"/>
                <a:cs typeface="Tahoma" pitchFamily="34" charset="0"/>
              </a:rPr>
              <a:t>Natural Gas 16%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791884" y="4556899"/>
            <a:ext cx="496253" cy="307777"/>
          </a:xfrm>
          <a:prstGeom prst="rect">
            <a:avLst/>
          </a:prstGeom>
          <a:noFill/>
          <a:effectLst>
            <a:outerShdw blurRad="50800" dist="38100" dir="2700000" sx="131000" sy="131000" algn="tl" rotWithShape="0">
              <a:prstClr val="black">
                <a:alpha val="68000"/>
              </a:prstClr>
            </a:outerShdw>
          </a:effectLst>
        </p:spPr>
        <p:txBody>
          <a:bodyPr wrap="square" lIns="91407" tIns="45704" rIns="91407" bIns="45704" rtlCol="0">
            <a:spAutoFit/>
          </a:bodyPr>
          <a:lstStyle/>
          <a:p>
            <a:pPr algn="ctr"/>
            <a:r>
              <a:rPr lang="en-US" sz="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Hydro</a:t>
            </a:r>
          </a:p>
          <a:p>
            <a:pPr algn="ctr"/>
            <a:r>
              <a:rPr lang="en-US" sz="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2%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3604046" y="4368016"/>
            <a:ext cx="1018564" cy="523220"/>
          </a:xfrm>
          <a:prstGeom prst="rect">
            <a:avLst/>
          </a:prstGeom>
          <a:noFill/>
        </p:spPr>
        <p:txBody>
          <a:bodyPr wrap="square" lIns="91407" tIns="45704" rIns="91407" bIns="45704" rtlCol="0">
            <a:spAutoFit/>
          </a:bodyPr>
          <a:lstStyle/>
          <a:p>
            <a:pPr algn="ctr"/>
            <a:r>
              <a:rPr lang="en-US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Power Plants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906270" y="3569135"/>
            <a:ext cx="1292438" cy="400110"/>
          </a:xfrm>
          <a:prstGeom prst="rect">
            <a:avLst/>
          </a:prstGeom>
          <a:noFill/>
        </p:spPr>
        <p:txBody>
          <a:bodyPr wrap="square" lIns="91407" tIns="45704" rIns="91407" bIns="45704" rtlCol="0">
            <a:spAutoFit/>
          </a:bodyPr>
          <a:lstStyle/>
          <a:p>
            <a:pPr algn="ctr"/>
            <a:r>
              <a:rPr lang="en-US" sz="1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Domestic Supply </a:t>
            </a:r>
          </a:p>
          <a:p>
            <a:pPr algn="ctr"/>
            <a:r>
              <a:rPr lang="en-US" sz="1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63%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5332190" y="2454221"/>
            <a:ext cx="2337190" cy="523220"/>
          </a:xfrm>
          <a:prstGeom prst="rect">
            <a:avLst/>
          </a:prstGeom>
          <a:noFill/>
        </p:spPr>
        <p:txBody>
          <a:bodyPr wrap="square" lIns="91407" tIns="45704" rIns="91407" bIns="45704" rtlCol="0">
            <a:spAutoFit/>
          </a:bodyPr>
          <a:lstStyle/>
          <a:p>
            <a:r>
              <a:rPr lang="en-US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Domestic Consumption </a:t>
            </a:r>
          </a:p>
          <a:p>
            <a:r>
              <a:rPr lang="en-US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: 860 KBD</a:t>
            </a:r>
            <a:endParaRPr lang="en-US" sz="11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4349606" y="4953047"/>
            <a:ext cx="560489" cy="415498"/>
          </a:xfrm>
          <a:prstGeom prst="rect">
            <a:avLst/>
          </a:prstGeom>
          <a:noFill/>
          <a:effectLst>
            <a:outerShdw blurRad="50800" dist="38100" dir="2700000" sx="131000" sy="131000" algn="tl" rotWithShape="0">
              <a:prstClr val="black">
                <a:alpha val="68000"/>
              </a:prstClr>
            </a:outerShdw>
          </a:effectLst>
        </p:spPr>
        <p:txBody>
          <a:bodyPr wrap="square" lIns="91407" tIns="45704" rIns="91407" bIns="45704" rtlCol="0">
            <a:spAutoFit/>
          </a:bodyPr>
          <a:lstStyle/>
          <a:p>
            <a:pPr algn="ctr"/>
            <a:r>
              <a:rPr lang="en-US" sz="700" b="1" dirty="0">
                <a:latin typeface="Tahoma" pitchFamily="34" charset="0"/>
                <a:ea typeface="Tahoma" pitchFamily="34" charset="0"/>
                <a:cs typeface="Tahoma" pitchFamily="34" charset="0"/>
              </a:rPr>
              <a:t>Coal/</a:t>
            </a:r>
          </a:p>
          <a:p>
            <a:pPr algn="ctr"/>
            <a:r>
              <a:rPr lang="en-US" sz="700" b="1" dirty="0">
                <a:latin typeface="Tahoma" pitchFamily="34" charset="0"/>
                <a:ea typeface="Tahoma" pitchFamily="34" charset="0"/>
                <a:cs typeface="Tahoma" pitchFamily="34" charset="0"/>
              </a:rPr>
              <a:t>Lignite</a:t>
            </a:r>
          </a:p>
          <a:p>
            <a:pPr algn="ctr"/>
            <a:r>
              <a:rPr lang="en-US" sz="700" b="1" dirty="0">
                <a:latin typeface="Tahoma" pitchFamily="34" charset="0"/>
                <a:ea typeface="Tahoma" pitchFamily="34" charset="0"/>
                <a:cs typeface="Tahoma" pitchFamily="34" charset="0"/>
              </a:rPr>
              <a:t>8%</a:t>
            </a:r>
          </a:p>
        </p:txBody>
      </p:sp>
    </p:spTree>
    <p:extLst>
      <p:ext uri="{BB962C8B-B14F-4D97-AF65-F5344CB8AC3E}">
        <p14:creationId xmlns:p14="http://schemas.microsoft.com/office/powerpoint/2010/main" val="2198592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3805" y="1"/>
            <a:ext cx="7220197" cy="861742"/>
          </a:xfrm>
        </p:spPr>
        <p:txBody>
          <a:bodyPr/>
          <a:lstStyle/>
          <a:p>
            <a:r>
              <a:rPr lang="en-US" sz="2400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Public – Private Partnership in Energy Sectors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9" name="Rectangle 15"/>
          <p:cNvSpPr>
            <a:spLocks noChangeArrowheads="1"/>
          </p:cNvSpPr>
          <p:nvPr/>
        </p:nvSpPr>
        <p:spPr bwMode="auto">
          <a:xfrm>
            <a:off x="8763000" y="6629400"/>
            <a:ext cx="381000" cy="2286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7917" tIns="45504" rIns="17917" bIns="45504" anchor="ctr"/>
          <a:lstStyle/>
          <a:p>
            <a:pPr algn="ctr"/>
            <a:fld id="{C8DB9915-62CF-4887-8A12-FFF84694D780}" type="slidenum">
              <a:rPr lang="en-US" sz="1200" b="1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4</a:t>
            </a:fld>
            <a:endParaRPr lang="th-TH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4394"/>
            <a:ext cx="9144000" cy="5729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122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0680" y="1"/>
            <a:ext cx="7113319" cy="49242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Electricity Supply Industry (ESI)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9" name="Rectangle 15"/>
          <p:cNvSpPr>
            <a:spLocks noChangeArrowheads="1"/>
          </p:cNvSpPr>
          <p:nvPr/>
        </p:nvSpPr>
        <p:spPr bwMode="auto">
          <a:xfrm>
            <a:off x="8763000" y="6629400"/>
            <a:ext cx="381000" cy="2286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7917" tIns="45504" rIns="17917" bIns="45504" anchor="ctr"/>
          <a:lstStyle/>
          <a:p>
            <a:pPr algn="ctr"/>
            <a:fld id="{C8DB9915-62CF-4887-8A12-FFF84694D780}" type="slidenum">
              <a:rPr lang="en-US" sz="1200" b="1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5</a:t>
            </a:fld>
            <a:endParaRPr lang="th-TH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69" t="19419" r="17539" b="10428"/>
          <a:stretch/>
        </p:blipFill>
        <p:spPr bwMode="auto">
          <a:xfrm>
            <a:off x="140678" y="576104"/>
            <a:ext cx="8949205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6" t="13035" r="9727" b="9099"/>
          <a:stretch/>
        </p:blipFill>
        <p:spPr bwMode="auto">
          <a:xfrm>
            <a:off x="3200402" y="1424786"/>
            <a:ext cx="735497" cy="735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21" r="8651"/>
          <a:stretch/>
        </p:blipFill>
        <p:spPr bwMode="auto">
          <a:xfrm>
            <a:off x="4174030" y="1424783"/>
            <a:ext cx="835292" cy="835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7452320" y="1339875"/>
            <a:ext cx="1501180" cy="45648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7" tIns="45704" rIns="91407" bIns="45704"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011889" y="2736347"/>
            <a:ext cx="1941612" cy="14620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7" tIns="45704" rIns="91407" bIns="45704"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 rot="5400000">
            <a:off x="6940424" y="3089748"/>
            <a:ext cx="2952318" cy="373322"/>
          </a:xfrm>
          <a:prstGeom prst="rect">
            <a:avLst/>
          </a:prstGeom>
          <a:solidFill>
            <a:srgbClr val="339966"/>
          </a:solidFill>
          <a:ln>
            <a:solidFill>
              <a:srgbClr val="339966"/>
            </a:solidFill>
          </a:ln>
        </p:spPr>
        <p:txBody>
          <a:bodyPr wrap="square" lIns="91407" tIns="45704" rIns="91407" bIns="45704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ERC</a:t>
            </a:r>
            <a:endParaRPr lang="en-US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Left Arrow 11"/>
          <p:cNvSpPr/>
          <p:nvPr/>
        </p:nvSpPr>
        <p:spPr>
          <a:xfrm>
            <a:off x="7023569" y="2963290"/>
            <a:ext cx="1191022" cy="1008112"/>
          </a:xfrm>
          <a:prstGeom prst="lef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7" tIns="45704" rIns="91407" bIns="45704"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386190" y="3217607"/>
            <a:ext cx="816720" cy="261610"/>
          </a:xfrm>
          <a:prstGeom prst="rect">
            <a:avLst/>
          </a:prstGeom>
          <a:noFill/>
        </p:spPr>
        <p:txBody>
          <a:bodyPr wrap="square" lIns="91407" tIns="45704" rIns="91407" bIns="45704" rtlCol="0">
            <a:spAutoFit/>
          </a:bodyPr>
          <a:lstStyle/>
          <a:p>
            <a:r>
              <a:rPr lang="en-US" sz="11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Policy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7452320" y="3479218"/>
            <a:ext cx="5303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380312" y="3443354"/>
            <a:ext cx="816720" cy="261610"/>
          </a:xfrm>
          <a:prstGeom prst="rect">
            <a:avLst/>
          </a:prstGeom>
          <a:noFill/>
        </p:spPr>
        <p:txBody>
          <a:bodyPr wrap="square" lIns="91407" tIns="45704" rIns="91407" bIns="45704" rtlCol="0">
            <a:spAutoFit/>
          </a:bodyPr>
          <a:lstStyle/>
          <a:p>
            <a:r>
              <a:rPr lang="en-US" sz="11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Regulate</a:t>
            </a:r>
          </a:p>
        </p:txBody>
      </p:sp>
    </p:spTree>
    <p:extLst>
      <p:ext uri="{BB962C8B-B14F-4D97-AF65-F5344CB8AC3E}">
        <p14:creationId xmlns:p14="http://schemas.microsoft.com/office/powerpoint/2010/main" val="864610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0058" y="1"/>
            <a:ext cx="7053943" cy="49242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Future Trends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9" name="Rectangle 15"/>
          <p:cNvSpPr>
            <a:spLocks noChangeArrowheads="1"/>
          </p:cNvSpPr>
          <p:nvPr/>
        </p:nvSpPr>
        <p:spPr bwMode="auto">
          <a:xfrm>
            <a:off x="8763000" y="6629400"/>
            <a:ext cx="381000" cy="2286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7917" tIns="45504" rIns="17917" bIns="45504" anchor="ctr"/>
          <a:lstStyle/>
          <a:p>
            <a:pPr algn="ctr"/>
            <a:fld id="{C8DB9915-62CF-4887-8A12-FFF84694D780}" type="slidenum">
              <a:rPr lang="en-US" sz="1200" b="1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6</a:t>
            </a:fld>
            <a:endParaRPr lang="th-TH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2971799" y="3425677"/>
            <a:ext cx="1536807" cy="235994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7" name="Group 6"/>
          <p:cNvGrpSpPr/>
          <p:nvPr/>
        </p:nvGrpSpPr>
        <p:grpSpPr>
          <a:xfrm>
            <a:off x="4648199" y="3425677"/>
            <a:ext cx="4191000" cy="2365375"/>
            <a:chOff x="4495800" y="4114800"/>
            <a:chExt cx="4191000" cy="2365375"/>
          </a:xfrm>
        </p:grpSpPr>
        <p:pic>
          <p:nvPicPr>
            <p:cNvPr id="8" name="Picture 7" descr="Screen Clippi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5800" y="4114800"/>
              <a:ext cx="4191000" cy="2365375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016990" y="4262167"/>
              <a:ext cx="314861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AU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The Solar Disruption</a:t>
              </a:r>
              <a:endParaRPr lang="th-TH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0" name="Rectangle 9"/>
          <p:cNvSpPr/>
          <p:nvPr/>
        </p:nvSpPr>
        <p:spPr>
          <a:xfrm>
            <a:off x="3352799" y="2289880"/>
            <a:ext cx="58674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Solar at/below grid parity </a:t>
            </a:r>
            <a:r>
              <a:rPr lang="en-A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</a:t>
            </a:r>
          </a:p>
          <a:p>
            <a:pPr algn="ctr"/>
            <a:r>
              <a:rPr lang="en-A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A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 to 80% markets </a:t>
            </a:r>
            <a:r>
              <a:rPr lang="en-A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globally TODAY</a:t>
            </a:r>
            <a:endParaRPr lang="th-TH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056" b="95972" l="1094" r="36875">
                        <a14:foregroundMark x1="31563" y1="14861" x2="31563" y2="14861"/>
                        <a14:foregroundMark x1="31641" y1="13611" x2="31641" y2="13611"/>
                        <a14:foregroundMark x1="33672" y1="14028" x2="33672" y2="14028"/>
                        <a14:foregroundMark x1="34141" y1="13333" x2="34141" y2="13333"/>
                        <a14:foregroundMark x1="35391" y1="20000" x2="35391" y2="20000"/>
                        <a14:foregroundMark x1="28672" y1="20000" x2="28672" y2="20000"/>
                        <a14:foregroundMark x1="29609" y1="20972" x2="29609" y2="20972"/>
                        <a14:foregroundMark x1="29297" y1="19722" x2="29297" y2="19722"/>
                        <a14:foregroundMark x1="35469" y1="19167" x2="35469" y2="19167"/>
                        <a14:foregroundMark x1="35703" y1="18750" x2="35703" y2="18750"/>
                        <a14:foregroundMark x1="35938" y1="18472" x2="35938" y2="18472"/>
                        <a14:foregroundMark x1="36016" y1="18056" x2="36016" y2="18056"/>
                        <a14:foregroundMark x1="31641" y1="12778" x2="31641" y2="12778"/>
                        <a14:foregroundMark x1="34844" y1="14722" x2="34844" y2="14722"/>
                        <a14:foregroundMark x1="35000" y1="14306" x2="35000" y2="14306"/>
                        <a14:foregroundMark x1="34531" y1="16389" x2="34531" y2="16389"/>
                        <a14:foregroundMark x1="34063" y1="18056" x2="34063" y2="18056"/>
                        <a14:foregroundMark x1="33359" y1="15694" x2="33359" y2="15694"/>
                        <a14:foregroundMark x1="33125" y1="17222" x2="33125" y2="17222"/>
                        <a14:foregroundMark x1="33203" y1="16389" x2="33203" y2="16389"/>
                        <a14:foregroundMark x1="33672" y1="15139" x2="33672" y2="15139"/>
                        <a14:foregroundMark x1="34766" y1="15556" x2="34766" y2="15556"/>
                        <a14:foregroundMark x1="33828" y1="19306" x2="33828" y2="19306"/>
                        <a14:foregroundMark x1="35000" y1="20972" x2="35000" y2="20972"/>
                        <a14:foregroundMark x1="31484" y1="16389" x2="31484" y2="16389"/>
                        <a14:foregroundMark x1="31563" y1="17778" x2="31563" y2="17778"/>
                        <a14:foregroundMark x1="31797" y1="19028" x2="31797" y2="19028"/>
                        <a14:backgroundMark x1="32578" y1="14583" x2="32578" y2="14583"/>
                        <a14:backgroundMark x1="32344" y1="15694" x2="32344" y2="15694"/>
                        <a14:backgroundMark x1="32266" y1="17083" x2="32266" y2="17083"/>
                        <a14:backgroundMark x1="32188" y1="17639" x2="32188" y2="17639"/>
                        <a14:backgroundMark x1="35078" y1="18611" x2="35078" y2="18611"/>
                        <a14:backgroundMark x1="35234" y1="17778" x2="35234" y2="17778"/>
                        <a14:backgroundMark x1="35469" y1="15972" x2="35469" y2="15972"/>
                        <a14:backgroundMark x1="34531" y1="20000" x2="34531" y2="20000"/>
                        <a14:backgroundMark x1="34688" y1="19028" x2="34688" y2="19028"/>
                        <a14:backgroundMark x1="34219" y1="14861" x2="34219" y2="14861"/>
                        <a14:backgroundMark x1="34453" y1="14028" x2="34453" y2="140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2976"/>
          <a:stretch/>
        </p:blipFill>
        <p:spPr>
          <a:xfrm>
            <a:off x="69514" y="817036"/>
            <a:ext cx="3207085" cy="4872501"/>
          </a:xfrm>
          <a:prstGeom prst="rect">
            <a:avLst/>
          </a:prstGeom>
          <a:effectLst>
            <a:outerShdw blurRad="50800" dist="38100" dir="8400000" algn="tr" rotWithShape="0">
              <a:prstClr val="black">
                <a:alpha val="60000"/>
              </a:prstClr>
            </a:outerShdw>
          </a:effectLst>
        </p:spPr>
      </p:pic>
      <p:sp>
        <p:nvSpPr>
          <p:cNvPr id="12" name="Rectangle 11"/>
          <p:cNvSpPr/>
          <p:nvPr/>
        </p:nvSpPr>
        <p:spPr>
          <a:xfrm>
            <a:off x="3559628" y="1033457"/>
            <a:ext cx="5584371" cy="1077218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A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CLEAN DISRUPTION</a:t>
            </a:r>
          </a:p>
          <a:p>
            <a:pPr algn="ctr"/>
            <a:r>
              <a:rPr lang="en-AU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CONVENTIONAL ENERGY AND</a:t>
            </a:r>
          </a:p>
          <a:p>
            <a:pPr algn="ctr"/>
            <a:r>
              <a:rPr lang="en-AU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TRNAPORTATION WILL BE OBSOLETE BY 2030</a:t>
            </a:r>
            <a:endParaRPr lang="th-TH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39618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0058" y="1"/>
            <a:ext cx="7053943" cy="49242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Energy conservation Fund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9" name="Rectangle 15"/>
          <p:cNvSpPr>
            <a:spLocks noChangeArrowheads="1"/>
          </p:cNvSpPr>
          <p:nvPr/>
        </p:nvSpPr>
        <p:spPr bwMode="auto">
          <a:xfrm>
            <a:off x="8763000" y="6629400"/>
            <a:ext cx="381000" cy="2286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7917" tIns="45504" rIns="17917" bIns="45504" anchor="ctr"/>
          <a:lstStyle/>
          <a:p>
            <a:pPr algn="ctr"/>
            <a:fld id="{C8DB9915-62CF-4887-8A12-FFF84694D780}" type="slidenum">
              <a:rPr lang="en-US" sz="1200" b="1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7</a:t>
            </a:fld>
            <a:endParaRPr lang="th-TH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63" y="650211"/>
            <a:ext cx="8826279" cy="5443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485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1932" y="0"/>
            <a:ext cx="7042068" cy="49243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Renewable Support Scheme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9" name="Rectangle 15"/>
          <p:cNvSpPr>
            <a:spLocks noChangeArrowheads="1"/>
          </p:cNvSpPr>
          <p:nvPr/>
        </p:nvSpPr>
        <p:spPr bwMode="auto">
          <a:xfrm>
            <a:off x="8763000" y="6629400"/>
            <a:ext cx="381000" cy="2286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7917" tIns="45504" rIns="17917" bIns="45504" anchor="ctr"/>
          <a:lstStyle/>
          <a:p>
            <a:pPr algn="ctr"/>
            <a:fld id="{C8DB9915-62CF-4887-8A12-FFF84694D780}" type="slidenum">
              <a:rPr lang="en-US" sz="1200" b="1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8</a:t>
            </a:fld>
            <a:endParaRPr lang="th-TH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2273"/>
            <a:ext cx="9144000" cy="5767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320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1932" y="0"/>
            <a:ext cx="7042068" cy="492430"/>
          </a:xfrm>
        </p:spPr>
        <p:txBody>
          <a:bodyPr/>
          <a:lstStyle/>
          <a:p>
            <a:pPr algn="ctr"/>
            <a:r>
              <a:rPr lang="en-US" dirty="0" err="1" smtClean="0">
                <a:solidFill>
                  <a:schemeClr val="bg1"/>
                </a:solidFill>
              </a:rPr>
              <a:t>Gas&amp;Power</a:t>
            </a:r>
            <a:r>
              <a:rPr lang="en-US" dirty="0" smtClean="0">
                <a:solidFill>
                  <a:schemeClr val="bg1"/>
                </a:solidFill>
              </a:rPr>
              <a:t> Liberalization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9" name="Rectangle 15"/>
          <p:cNvSpPr>
            <a:spLocks noChangeArrowheads="1"/>
          </p:cNvSpPr>
          <p:nvPr/>
        </p:nvSpPr>
        <p:spPr bwMode="auto">
          <a:xfrm>
            <a:off x="8763000" y="6629400"/>
            <a:ext cx="381000" cy="2286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7917" tIns="45504" rIns="17917" bIns="45504" anchor="ctr"/>
          <a:lstStyle/>
          <a:p>
            <a:pPr algn="ctr"/>
            <a:fld id="{C8DB9915-62CF-4887-8A12-FFF84694D780}" type="slidenum">
              <a:rPr lang="en-US" sz="1200" b="1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9</a:t>
            </a:fld>
            <a:endParaRPr lang="th-TH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948" y="1151904"/>
            <a:ext cx="3761916" cy="5030268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523948" y="742599"/>
            <a:ext cx="3761916" cy="369300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91407" tIns="45704" rIns="91407" bIns="45704" rtlCol="0" anchor="t" anchorCtr="0">
            <a:spAutoFit/>
          </a:bodyPr>
          <a:lstStyle>
            <a:lvl1pPr algn="l" defTabSz="457039" rtl="0" eaLnBrk="1" latinLnBrk="0" hangingPunct="1">
              <a:spcBef>
                <a:spcPct val="0"/>
              </a:spcBef>
              <a:buNone/>
              <a:defRPr sz="2600" b="1" kern="1200">
                <a:solidFill>
                  <a:srgbClr val="F6964D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1800" dirty="0" smtClean="0">
                <a:solidFill>
                  <a:schemeClr val="tx1"/>
                </a:solidFill>
              </a:rPr>
              <a:t>Gas Liberalization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4668436" y="742599"/>
            <a:ext cx="3761916" cy="369300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91407" tIns="45704" rIns="91407" bIns="45704" rtlCol="0" anchor="t" anchorCtr="0">
            <a:spAutoFit/>
          </a:bodyPr>
          <a:lstStyle>
            <a:lvl1pPr algn="l" defTabSz="457039" rtl="0" eaLnBrk="1" latinLnBrk="0" hangingPunct="1">
              <a:spcBef>
                <a:spcPct val="0"/>
              </a:spcBef>
              <a:buNone/>
              <a:defRPr sz="2600" b="1" kern="1200">
                <a:solidFill>
                  <a:srgbClr val="F6964D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1800" dirty="0" smtClean="0">
                <a:solidFill>
                  <a:schemeClr val="tx1"/>
                </a:solidFill>
              </a:rPr>
              <a:t>Power Liberalization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68436" y="1187529"/>
            <a:ext cx="2005939" cy="1143000"/>
          </a:xfrm>
          <a:prstGeom prst="roundRect">
            <a:avLst>
              <a:gd name="adj" fmla="val 9459"/>
            </a:avLst>
          </a:prstGeom>
          <a:noFill/>
          <a:ln w="25400">
            <a:noFill/>
            <a:prstDash val="sysDash"/>
          </a:ln>
        </p:spPr>
        <p:txBody>
          <a:bodyPr wrap="square" lIns="91431" tIns="45715" rIns="91431" bIns="45715" rtlCol="0" anchor="ctr" anchorCtr="0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lvl="1">
              <a:spcBef>
                <a:spcPts val="0"/>
              </a:spcBef>
              <a:defRPr/>
            </a:pPr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TPA </a:t>
            </a:r>
            <a:r>
              <a:rPr lang="en-US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Code</a:t>
            </a:r>
            <a:endParaRPr lang="th-TH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lvl="1">
              <a:spcBef>
                <a:spcPts val="0"/>
              </a:spcBef>
              <a:defRPr/>
            </a:pPr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Regulation</a:t>
            </a:r>
            <a:endParaRPr lang="th-TH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lvl="1">
              <a:spcBef>
                <a:spcPts val="0"/>
              </a:spcBef>
              <a:defRPr/>
            </a:pPr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TSO</a:t>
            </a:r>
          </a:p>
          <a:p>
            <a:pPr marL="0" lvl="1">
              <a:spcBef>
                <a:spcPts val="0"/>
              </a:spcBef>
              <a:defRPr/>
            </a:pPr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LNG Shipper</a:t>
            </a:r>
            <a:endParaRPr lang="th-TH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8436" y="1142993"/>
            <a:ext cx="3761916" cy="512123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668436" y="1142993"/>
            <a:ext cx="3761916" cy="1279573"/>
          </a:xfrm>
          <a:prstGeom prst="roundRect">
            <a:avLst>
              <a:gd name="adj" fmla="val 9459"/>
            </a:avLst>
          </a:prstGeom>
          <a:solidFill>
            <a:srgbClr val="FFFF00">
              <a:alpha val="61176"/>
            </a:srgbClr>
          </a:solidFill>
          <a:ln w="25400">
            <a:noFill/>
            <a:prstDash val="sysDash"/>
          </a:ln>
        </p:spPr>
        <p:txBody>
          <a:bodyPr wrap="square" lIns="91431" tIns="45715" rIns="91431" bIns="45715" rtlCol="0" anchor="ctr" anchorCtr="0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lvl="1" algn="ctr">
              <a:spcBef>
                <a:spcPts val="0"/>
              </a:spcBef>
              <a:defRPr/>
            </a:pPr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Grid </a:t>
            </a:r>
            <a:r>
              <a:rPr lang="en-US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Code</a:t>
            </a:r>
            <a:endParaRPr lang="th-TH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lvl="1" algn="ctr">
              <a:spcBef>
                <a:spcPts val="0"/>
              </a:spcBef>
              <a:defRPr/>
            </a:pPr>
            <a:r>
              <a:rPr lang="en-US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Private PPA &amp;</a:t>
            </a:r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TPA</a:t>
            </a:r>
            <a:endParaRPr lang="en-US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3948" y="1151904"/>
            <a:ext cx="3761916" cy="1279573"/>
          </a:xfrm>
          <a:prstGeom prst="roundRect">
            <a:avLst>
              <a:gd name="adj" fmla="val 9459"/>
            </a:avLst>
          </a:prstGeom>
          <a:solidFill>
            <a:srgbClr val="FFFF00">
              <a:alpha val="47843"/>
            </a:srgbClr>
          </a:solidFill>
          <a:ln w="25400">
            <a:noFill/>
            <a:prstDash val="sysDash"/>
          </a:ln>
        </p:spPr>
        <p:txBody>
          <a:bodyPr wrap="square" lIns="91431" tIns="45715" rIns="91431" bIns="45715" rtlCol="0" anchor="ctr" anchorCtr="0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lvl="1" algn="ctr">
              <a:spcBef>
                <a:spcPts val="0"/>
              </a:spcBef>
              <a:defRPr/>
            </a:pPr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TPA </a:t>
            </a:r>
            <a:r>
              <a:rPr lang="en-US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Code</a:t>
            </a:r>
            <a:endParaRPr lang="th-TH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lvl="1" algn="ctr">
              <a:spcBef>
                <a:spcPts val="0"/>
              </a:spcBef>
              <a:defRPr/>
            </a:pPr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Regulation</a:t>
            </a:r>
            <a:endParaRPr lang="th-TH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lvl="1" algn="ctr">
              <a:spcBef>
                <a:spcPts val="0"/>
              </a:spcBef>
              <a:defRPr/>
            </a:pPr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TSO</a:t>
            </a:r>
          </a:p>
          <a:p>
            <a:pPr marL="0" lvl="1" algn="ctr">
              <a:spcBef>
                <a:spcPts val="0"/>
              </a:spcBef>
              <a:defRPr/>
            </a:pPr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LNG Shipper</a:t>
            </a:r>
            <a:endParaRPr lang="th-TH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080" y="5209216"/>
            <a:ext cx="3336519" cy="864360"/>
          </a:xfrm>
          <a:prstGeom prst="rect">
            <a:avLst/>
          </a:prstGeom>
          <a:solidFill>
            <a:srgbClr val="FFFFFF">
              <a:alpha val="65098"/>
            </a:srgbClr>
          </a:solidFill>
        </p:spPr>
      </p:pic>
    </p:spTree>
    <p:extLst>
      <p:ext uri="{BB962C8B-B14F-4D97-AF65-F5344CB8AC3E}">
        <p14:creationId xmlns:p14="http://schemas.microsoft.com/office/powerpoint/2010/main" val="1626882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7558" y="0"/>
            <a:ext cx="7006442" cy="49243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Conclusion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9" name="Rectangle 15"/>
          <p:cNvSpPr>
            <a:spLocks noChangeArrowheads="1"/>
          </p:cNvSpPr>
          <p:nvPr/>
        </p:nvSpPr>
        <p:spPr bwMode="auto">
          <a:xfrm>
            <a:off x="8763000" y="6629400"/>
            <a:ext cx="381000" cy="2286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7917" tIns="45504" rIns="17917" bIns="45504" anchor="ctr"/>
          <a:lstStyle/>
          <a:p>
            <a:pPr algn="ctr"/>
            <a:fld id="{C8DB9915-62CF-4887-8A12-FFF84694D780}" type="slidenum">
              <a:rPr lang="en-US" sz="1200" b="1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10</a:t>
            </a:fld>
            <a:endParaRPr lang="th-TH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0134" y="789846"/>
            <a:ext cx="8953500" cy="5078281"/>
          </a:xfrm>
          <a:prstGeom prst="rect">
            <a:avLst/>
          </a:prstGeom>
          <a:noFill/>
        </p:spPr>
        <p:txBody>
          <a:bodyPr wrap="square" lIns="91407" tIns="45704" rIns="91407" bIns="45704" rtlCol="0">
            <a:spAutoFit/>
          </a:bodyPr>
          <a:lstStyle/>
          <a:p>
            <a:pPr marL="457039" indent="-457039">
              <a:buFont typeface="Arial" pitchFamily="34" charset="0"/>
              <a:buChar char="•"/>
            </a:pPr>
            <a:r>
              <a:rPr lang="en-AU" sz="2200" spc="-50" dirty="0" smtClean="0"/>
              <a:t>Various of </a:t>
            </a:r>
            <a:r>
              <a:rPr lang="en-AU" sz="2200" spc="-50" dirty="0"/>
              <a:t>public-private partnerships (PPPs</a:t>
            </a:r>
            <a:r>
              <a:rPr lang="en-AU" sz="2200" spc="-50" dirty="0" smtClean="0"/>
              <a:t>) project in energy sector has </a:t>
            </a:r>
            <a:r>
              <a:rPr lang="en-AU" sz="2200" spc="-50" dirty="0"/>
              <a:t>been </a:t>
            </a:r>
            <a:r>
              <a:rPr lang="en-AU" sz="2200" spc="-50" dirty="0" smtClean="0"/>
              <a:t>implemented </a:t>
            </a:r>
            <a:r>
              <a:rPr lang="en-AU" sz="2200" spc="-50" dirty="0"/>
              <a:t>in </a:t>
            </a:r>
            <a:r>
              <a:rPr lang="en-AU" sz="2200" spc="-50" dirty="0" smtClean="0"/>
              <a:t>Thailand for last two decades</a:t>
            </a:r>
          </a:p>
          <a:p>
            <a:pPr marL="457039" indent="-457039">
              <a:spcBef>
                <a:spcPts val="1200"/>
              </a:spcBef>
              <a:buFont typeface="Arial" pitchFamily="34" charset="0"/>
              <a:buChar char="•"/>
            </a:pPr>
            <a:r>
              <a:rPr lang="en-US" sz="2200" spc="-50" dirty="0" err="1" smtClean="0"/>
              <a:t>FiT</a:t>
            </a:r>
            <a:r>
              <a:rPr lang="en-US" sz="2200" spc="-50" dirty="0" smtClean="0"/>
              <a:t> &amp; </a:t>
            </a:r>
            <a:r>
              <a:rPr lang="en-US" sz="2200" spc="-50" dirty="0" err="1" smtClean="0"/>
              <a:t>Encon</a:t>
            </a:r>
            <a:r>
              <a:rPr lang="en-US" sz="2200" spc="-50" dirty="0" smtClean="0"/>
              <a:t> Fund play key role to support RE power PPP Project</a:t>
            </a:r>
          </a:p>
          <a:p>
            <a:pPr marL="457039" indent="-457039">
              <a:spcBef>
                <a:spcPts val="1200"/>
              </a:spcBef>
              <a:buFont typeface="Arial" pitchFamily="34" charset="0"/>
              <a:buChar char="•"/>
            </a:pPr>
            <a:r>
              <a:rPr lang="en-US" sz="2200" spc="-50" dirty="0" smtClean="0"/>
              <a:t>Disruption Technology </a:t>
            </a:r>
            <a:r>
              <a:rPr lang="en-AU" sz="2200" dirty="0" smtClean="0"/>
              <a:t>a</a:t>
            </a:r>
            <a:r>
              <a:rPr lang="en-AU" sz="2200" dirty="0" smtClean="0"/>
              <a:t>ccelerate promotion of private investment in the near future </a:t>
            </a:r>
          </a:p>
          <a:p>
            <a:pPr marL="457039" indent="-457039">
              <a:spcBef>
                <a:spcPts val="1200"/>
              </a:spcBef>
              <a:buFont typeface="Arial" pitchFamily="34" charset="0"/>
              <a:buChar char="•"/>
            </a:pPr>
            <a:r>
              <a:rPr lang="en-AU" sz="2200" dirty="0" smtClean="0"/>
              <a:t>Gas &amp; Power Liberalization is need to support change</a:t>
            </a:r>
          </a:p>
          <a:p>
            <a:pPr marL="457039" lvl="0" indent="-457039">
              <a:spcBef>
                <a:spcPts val="1200"/>
              </a:spcBef>
              <a:buFont typeface="Arial" pitchFamily="34" charset="0"/>
              <a:buChar char="•"/>
            </a:pPr>
            <a:r>
              <a:rPr lang="en-AU" sz="2200" dirty="0" smtClean="0"/>
              <a:t>PPP </a:t>
            </a:r>
            <a:r>
              <a:rPr lang="en-US" sz="2200" dirty="0" smtClean="0"/>
              <a:t>support development of </a:t>
            </a:r>
            <a:r>
              <a:rPr lang="en-US" sz="2200" dirty="0"/>
              <a:t>infrastructure constructions and various other forms of public </a:t>
            </a:r>
            <a:r>
              <a:rPr lang="en-US" sz="2200" dirty="0" smtClean="0"/>
              <a:t>services  &amp; </a:t>
            </a:r>
            <a:r>
              <a:rPr lang="en-AU" sz="2200" dirty="0" smtClean="0"/>
              <a:t>maximising </a:t>
            </a:r>
            <a:r>
              <a:rPr lang="en-AU" sz="2200" dirty="0"/>
              <a:t>state resources</a:t>
            </a:r>
            <a:endParaRPr lang="en-US" sz="2200" dirty="0"/>
          </a:p>
          <a:p>
            <a:pPr marL="457039" indent="-457039">
              <a:spcBef>
                <a:spcPts val="1200"/>
              </a:spcBef>
              <a:buFont typeface="Arial" pitchFamily="34" charset="0"/>
              <a:buChar char="•"/>
            </a:pPr>
            <a:endParaRPr lang="en-AU" sz="2200" dirty="0" smtClean="0"/>
          </a:p>
          <a:p>
            <a:pPr marL="457039" indent="-457039">
              <a:spcBef>
                <a:spcPts val="1200"/>
              </a:spcBef>
              <a:buFont typeface="Arial" pitchFamily="34" charset="0"/>
              <a:buChar char="•"/>
            </a:pPr>
            <a:endParaRPr lang="en-US" sz="2200" spc="-50" dirty="0" smtClean="0"/>
          </a:p>
          <a:p>
            <a:endParaRPr lang="en-US" sz="2200" spc="-5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052" y="4692791"/>
            <a:ext cx="3940845" cy="1886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5153" y="4697285"/>
            <a:ext cx="2659578" cy="128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038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85671" y="2084299"/>
            <a:ext cx="3430155" cy="778504"/>
          </a:xfrm>
          <a:prstGeom prst="rect">
            <a:avLst/>
          </a:prstGeom>
        </p:spPr>
        <p:txBody>
          <a:bodyPr vert="horz" wrap="square" lIns="0" tIns="10816" rIns="0" bIns="0" rtlCol="0">
            <a:spAutoFit/>
          </a:bodyPr>
          <a:lstStyle/>
          <a:p>
            <a:pPr marL="11385" marR="4559" indent="342688" algn="ctr">
              <a:lnSpc>
                <a:spcPct val="100600"/>
              </a:lnSpc>
              <a:spcBef>
                <a:spcPts val="85"/>
              </a:spcBef>
            </a:pPr>
            <a:r>
              <a:rPr sz="3100" dirty="0">
                <a:solidFill>
                  <a:srgbClr val="585858"/>
                </a:solidFill>
              </a:rPr>
              <a:t>- Thank </a:t>
            </a:r>
            <a:r>
              <a:rPr sz="3100" spc="4" dirty="0">
                <a:solidFill>
                  <a:srgbClr val="585858"/>
                </a:solidFill>
              </a:rPr>
              <a:t>you </a:t>
            </a:r>
            <a:r>
              <a:rPr sz="3100" dirty="0">
                <a:solidFill>
                  <a:srgbClr val="585858"/>
                </a:solidFill>
              </a:rPr>
              <a:t>- </a:t>
            </a:r>
            <a:r>
              <a:rPr sz="3100" dirty="0">
                <a:solidFill>
                  <a:srgbClr val="7E7E7E"/>
                </a:solidFill>
              </a:rPr>
              <a:t> </a:t>
            </a:r>
            <a:r>
              <a:rPr sz="2000" b="0" dirty="0">
                <a:solidFill>
                  <a:srgbClr val="7E7E7E"/>
                </a:solidFill>
                <a:hlinkClick r:id="rId2"/>
              </a:rPr>
              <a:t>www.eppo.go.th</a:t>
            </a:r>
            <a:endParaRPr sz="2000" b="0" dirty="0"/>
          </a:p>
        </p:txBody>
      </p:sp>
      <p:sp>
        <p:nvSpPr>
          <p:cNvPr id="3" name="object 3"/>
          <p:cNvSpPr/>
          <p:nvPr/>
        </p:nvSpPr>
        <p:spPr>
          <a:xfrm>
            <a:off x="609602" y="4894059"/>
            <a:ext cx="7982295" cy="13588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19719"/>
            <a:endParaRPr sz="2500" dirty="0">
              <a:solidFill>
                <a:prstClr val="black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609599" y="6387353"/>
            <a:ext cx="7982527" cy="0"/>
          </a:xfrm>
          <a:custGeom>
            <a:avLst/>
            <a:gdLst/>
            <a:ahLst/>
            <a:cxnLst/>
            <a:rect l="l" t="t" r="r" b="b"/>
            <a:pathLst>
              <a:path w="8780780">
                <a:moveTo>
                  <a:pt x="0" y="0"/>
                </a:moveTo>
                <a:lnTo>
                  <a:pt x="8780525" y="0"/>
                </a:lnTo>
              </a:path>
            </a:pathLst>
          </a:custGeom>
          <a:ln w="83820">
            <a:solidFill>
              <a:srgbClr val="17375E"/>
            </a:solidFill>
          </a:ln>
        </p:spPr>
        <p:txBody>
          <a:bodyPr wrap="square" lIns="0" tIns="0" rIns="0" bIns="0" rtlCol="0"/>
          <a:lstStyle/>
          <a:p>
            <a:pPr defTabSz="819719"/>
            <a:endParaRPr sz="2500" dirty="0">
              <a:solidFill>
                <a:prstClr val="black"/>
              </a:solidFill>
            </a:endParaRPr>
          </a:p>
        </p:txBody>
      </p:sp>
      <p:sp>
        <p:nvSpPr>
          <p:cNvPr id="5" name="object 5"/>
          <p:cNvSpPr/>
          <p:nvPr/>
        </p:nvSpPr>
        <p:spPr>
          <a:xfrm>
            <a:off x="76199" y="162711"/>
            <a:ext cx="1230745" cy="1193426"/>
          </a:xfrm>
          <a:custGeom>
            <a:avLst/>
            <a:gdLst/>
            <a:ahLst/>
            <a:cxnLst/>
            <a:rect l="l" t="t" r="r" b="b"/>
            <a:pathLst>
              <a:path w="1353820" h="1352550">
                <a:moveTo>
                  <a:pt x="1353312" y="0"/>
                </a:moveTo>
                <a:lnTo>
                  <a:pt x="0" y="0"/>
                </a:lnTo>
                <a:lnTo>
                  <a:pt x="0" y="1352550"/>
                </a:lnTo>
                <a:lnTo>
                  <a:pt x="193548" y="1159002"/>
                </a:lnTo>
                <a:lnTo>
                  <a:pt x="193547" y="192785"/>
                </a:lnTo>
                <a:lnTo>
                  <a:pt x="1159764" y="192785"/>
                </a:lnTo>
                <a:lnTo>
                  <a:pt x="1353312" y="0"/>
                </a:lnTo>
                <a:close/>
              </a:path>
            </a:pathLst>
          </a:custGeom>
          <a:solidFill>
            <a:srgbClr val="E46C0A"/>
          </a:solidFill>
        </p:spPr>
        <p:txBody>
          <a:bodyPr wrap="square" lIns="0" tIns="0" rIns="0" bIns="0" rtlCol="0"/>
          <a:lstStyle/>
          <a:p>
            <a:pPr defTabSz="819719"/>
            <a:endParaRPr sz="2500" dirty="0">
              <a:solidFill>
                <a:prstClr val="black"/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63730" y="149936"/>
            <a:ext cx="1256145" cy="1219760"/>
          </a:xfrm>
          <a:custGeom>
            <a:avLst/>
            <a:gdLst/>
            <a:ahLst/>
            <a:cxnLst/>
            <a:rect l="l" t="t" r="r" b="b"/>
            <a:pathLst>
              <a:path w="1381760" h="1382395">
                <a:moveTo>
                  <a:pt x="1381506" y="14477"/>
                </a:moveTo>
                <a:lnTo>
                  <a:pt x="1379220" y="9143"/>
                </a:lnTo>
                <a:lnTo>
                  <a:pt x="1377696" y="3809"/>
                </a:lnTo>
                <a:lnTo>
                  <a:pt x="1372362" y="0"/>
                </a:lnTo>
                <a:lnTo>
                  <a:pt x="6095" y="0"/>
                </a:lnTo>
                <a:lnTo>
                  <a:pt x="0" y="6857"/>
                </a:lnTo>
                <a:lnTo>
                  <a:pt x="0" y="1372361"/>
                </a:lnTo>
                <a:lnTo>
                  <a:pt x="3810" y="1377695"/>
                </a:lnTo>
                <a:lnTo>
                  <a:pt x="4572" y="1378077"/>
                </a:lnTo>
                <a:lnTo>
                  <a:pt x="4572" y="1357121"/>
                </a:lnTo>
                <a:lnTo>
                  <a:pt x="13716" y="1347941"/>
                </a:lnTo>
                <a:lnTo>
                  <a:pt x="13716" y="28193"/>
                </a:lnTo>
                <a:lnTo>
                  <a:pt x="28193" y="14477"/>
                </a:lnTo>
                <a:lnTo>
                  <a:pt x="28193" y="28193"/>
                </a:lnTo>
                <a:lnTo>
                  <a:pt x="1333406" y="28193"/>
                </a:lnTo>
                <a:lnTo>
                  <a:pt x="1357122" y="4571"/>
                </a:lnTo>
                <a:lnTo>
                  <a:pt x="1367028" y="28193"/>
                </a:lnTo>
                <a:lnTo>
                  <a:pt x="1367028" y="33527"/>
                </a:lnTo>
                <a:lnTo>
                  <a:pt x="1380744" y="19811"/>
                </a:lnTo>
                <a:lnTo>
                  <a:pt x="1381506" y="14477"/>
                </a:lnTo>
                <a:close/>
              </a:path>
              <a:path w="1381760" h="1382395">
                <a:moveTo>
                  <a:pt x="197358" y="1163573"/>
                </a:moveTo>
                <a:lnTo>
                  <a:pt x="4572" y="1357121"/>
                </a:lnTo>
                <a:lnTo>
                  <a:pt x="28194" y="1367027"/>
                </a:lnTo>
                <a:lnTo>
                  <a:pt x="28194" y="1372361"/>
                </a:lnTo>
                <a:lnTo>
                  <a:pt x="193548" y="1207008"/>
                </a:lnTo>
                <a:lnTo>
                  <a:pt x="193548" y="1173480"/>
                </a:lnTo>
                <a:lnTo>
                  <a:pt x="197358" y="1163573"/>
                </a:lnTo>
                <a:close/>
              </a:path>
              <a:path w="1381760" h="1382395">
                <a:moveTo>
                  <a:pt x="28194" y="1372361"/>
                </a:moveTo>
                <a:lnTo>
                  <a:pt x="28194" y="1367027"/>
                </a:lnTo>
                <a:lnTo>
                  <a:pt x="4572" y="1357121"/>
                </a:lnTo>
                <a:lnTo>
                  <a:pt x="4572" y="1378077"/>
                </a:lnTo>
                <a:lnTo>
                  <a:pt x="8382" y="1379981"/>
                </a:lnTo>
                <a:lnTo>
                  <a:pt x="13716" y="1382267"/>
                </a:lnTo>
                <a:lnTo>
                  <a:pt x="19812" y="1380743"/>
                </a:lnTo>
                <a:lnTo>
                  <a:pt x="28194" y="1372361"/>
                </a:lnTo>
                <a:close/>
              </a:path>
              <a:path w="1381760" h="1382395">
                <a:moveTo>
                  <a:pt x="28193" y="28193"/>
                </a:moveTo>
                <a:lnTo>
                  <a:pt x="28193" y="14477"/>
                </a:lnTo>
                <a:lnTo>
                  <a:pt x="13716" y="28193"/>
                </a:lnTo>
                <a:lnTo>
                  <a:pt x="28193" y="28193"/>
                </a:lnTo>
                <a:close/>
              </a:path>
              <a:path w="1381760" h="1382395">
                <a:moveTo>
                  <a:pt x="28194" y="1333406"/>
                </a:moveTo>
                <a:lnTo>
                  <a:pt x="28193" y="28193"/>
                </a:lnTo>
                <a:lnTo>
                  <a:pt x="13716" y="28193"/>
                </a:lnTo>
                <a:lnTo>
                  <a:pt x="13716" y="1347941"/>
                </a:lnTo>
                <a:lnTo>
                  <a:pt x="28194" y="1333406"/>
                </a:lnTo>
                <a:close/>
              </a:path>
              <a:path w="1381760" h="1382395">
                <a:moveTo>
                  <a:pt x="1167399" y="193547"/>
                </a:moveTo>
                <a:lnTo>
                  <a:pt x="199644" y="193547"/>
                </a:lnTo>
                <a:lnTo>
                  <a:pt x="193548" y="199643"/>
                </a:lnTo>
                <a:lnTo>
                  <a:pt x="193548" y="1167399"/>
                </a:lnTo>
                <a:lnTo>
                  <a:pt x="197358" y="1163573"/>
                </a:lnTo>
                <a:lnTo>
                  <a:pt x="197358" y="1203197"/>
                </a:lnTo>
                <a:lnTo>
                  <a:pt x="207264" y="1193291"/>
                </a:lnTo>
                <a:lnTo>
                  <a:pt x="207264" y="221741"/>
                </a:lnTo>
                <a:lnTo>
                  <a:pt x="220979" y="207263"/>
                </a:lnTo>
                <a:lnTo>
                  <a:pt x="220979" y="221741"/>
                </a:lnTo>
                <a:lnTo>
                  <a:pt x="1163574" y="221741"/>
                </a:lnTo>
                <a:lnTo>
                  <a:pt x="1163574" y="197357"/>
                </a:lnTo>
                <a:lnTo>
                  <a:pt x="1167399" y="193547"/>
                </a:lnTo>
                <a:close/>
              </a:path>
              <a:path w="1381760" h="1382395">
                <a:moveTo>
                  <a:pt x="197358" y="1203197"/>
                </a:moveTo>
                <a:lnTo>
                  <a:pt x="197358" y="1163573"/>
                </a:lnTo>
                <a:lnTo>
                  <a:pt x="193548" y="1173480"/>
                </a:lnTo>
                <a:lnTo>
                  <a:pt x="193548" y="1207008"/>
                </a:lnTo>
                <a:lnTo>
                  <a:pt x="197358" y="1203197"/>
                </a:lnTo>
                <a:close/>
              </a:path>
              <a:path w="1381760" h="1382395">
                <a:moveTo>
                  <a:pt x="220979" y="221741"/>
                </a:moveTo>
                <a:lnTo>
                  <a:pt x="220979" y="207263"/>
                </a:lnTo>
                <a:lnTo>
                  <a:pt x="207264" y="221741"/>
                </a:lnTo>
                <a:lnTo>
                  <a:pt x="220979" y="221741"/>
                </a:lnTo>
                <a:close/>
              </a:path>
              <a:path w="1381760" h="1382395">
                <a:moveTo>
                  <a:pt x="220979" y="1177290"/>
                </a:moveTo>
                <a:lnTo>
                  <a:pt x="220979" y="221741"/>
                </a:lnTo>
                <a:lnTo>
                  <a:pt x="207264" y="221741"/>
                </a:lnTo>
                <a:lnTo>
                  <a:pt x="207264" y="1193291"/>
                </a:lnTo>
                <a:lnTo>
                  <a:pt x="219456" y="1181099"/>
                </a:lnTo>
                <a:lnTo>
                  <a:pt x="220979" y="1177290"/>
                </a:lnTo>
                <a:close/>
              </a:path>
              <a:path w="1381760" h="1382395">
                <a:moveTo>
                  <a:pt x="1173480" y="193547"/>
                </a:moveTo>
                <a:lnTo>
                  <a:pt x="1167399" y="193547"/>
                </a:lnTo>
                <a:lnTo>
                  <a:pt x="1163574" y="197357"/>
                </a:lnTo>
                <a:lnTo>
                  <a:pt x="1173480" y="193547"/>
                </a:lnTo>
                <a:close/>
              </a:path>
              <a:path w="1381760" h="1382395">
                <a:moveTo>
                  <a:pt x="1173480" y="221741"/>
                </a:moveTo>
                <a:lnTo>
                  <a:pt x="1173480" y="193547"/>
                </a:lnTo>
                <a:lnTo>
                  <a:pt x="1163574" y="197357"/>
                </a:lnTo>
                <a:lnTo>
                  <a:pt x="1163574" y="221741"/>
                </a:lnTo>
                <a:lnTo>
                  <a:pt x="1173480" y="221741"/>
                </a:lnTo>
                <a:close/>
              </a:path>
              <a:path w="1381760" h="1382395">
                <a:moveTo>
                  <a:pt x="1367028" y="33527"/>
                </a:moveTo>
                <a:lnTo>
                  <a:pt x="1367028" y="28193"/>
                </a:lnTo>
                <a:lnTo>
                  <a:pt x="1333406" y="28193"/>
                </a:lnTo>
                <a:lnTo>
                  <a:pt x="1167399" y="193547"/>
                </a:lnTo>
                <a:lnTo>
                  <a:pt x="1173480" y="193547"/>
                </a:lnTo>
                <a:lnTo>
                  <a:pt x="1173480" y="221741"/>
                </a:lnTo>
                <a:lnTo>
                  <a:pt x="1177290" y="221741"/>
                </a:lnTo>
                <a:lnTo>
                  <a:pt x="1180338" y="220217"/>
                </a:lnTo>
                <a:lnTo>
                  <a:pt x="1367028" y="33527"/>
                </a:lnTo>
                <a:close/>
              </a:path>
              <a:path w="1381760" h="1382395">
                <a:moveTo>
                  <a:pt x="1367028" y="28193"/>
                </a:moveTo>
                <a:lnTo>
                  <a:pt x="1357122" y="4571"/>
                </a:lnTo>
                <a:lnTo>
                  <a:pt x="1333406" y="28193"/>
                </a:lnTo>
                <a:lnTo>
                  <a:pt x="1367028" y="28193"/>
                </a:lnTo>
                <a:close/>
              </a:path>
            </a:pathLst>
          </a:custGeom>
          <a:solidFill>
            <a:srgbClr val="E46C0A"/>
          </a:solidFill>
        </p:spPr>
        <p:txBody>
          <a:bodyPr wrap="square" lIns="0" tIns="0" rIns="0" bIns="0" rtlCol="0"/>
          <a:lstStyle/>
          <a:p>
            <a:pPr defTabSz="819719"/>
            <a:endParaRPr sz="2500" dirty="0">
              <a:solidFill>
                <a:prstClr val="black"/>
              </a:solidFill>
            </a:endParaRPr>
          </a:p>
        </p:txBody>
      </p:sp>
      <p:sp>
        <p:nvSpPr>
          <p:cNvPr id="7" name="object 7"/>
          <p:cNvSpPr/>
          <p:nvPr/>
        </p:nvSpPr>
        <p:spPr>
          <a:xfrm>
            <a:off x="7850677" y="5502538"/>
            <a:ext cx="1229591" cy="1193426"/>
          </a:xfrm>
          <a:custGeom>
            <a:avLst/>
            <a:gdLst/>
            <a:ahLst/>
            <a:cxnLst/>
            <a:rect l="l" t="t" r="r" b="b"/>
            <a:pathLst>
              <a:path w="1352550" h="1352550">
                <a:moveTo>
                  <a:pt x="1352550" y="1352550"/>
                </a:moveTo>
                <a:lnTo>
                  <a:pt x="1352550" y="0"/>
                </a:lnTo>
                <a:lnTo>
                  <a:pt x="1159764" y="193547"/>
                </a:lnTo>
                <a:lnTo>
                  <a:pt x="1159764" y="1159764"/>
                </a:lnTo>
                <a:lnTo>
                  <a:pt x="193547" y="1159764"/>
                </a:lnTo>
                <a:lnTo>
                  <a:pt x="0" y="1352550"/>
                </a:lnTo>
                <a:lnTo>
                  <a:pt x="1352550" y="135255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defTabSz="819719"/>
            <a:endParaRPr sz="2500" dirty="0">
              <a:solidFill>
                <a:prstClr val="black"/>
              </a:solidFill>
            </a:endParaRPr>
          </a:p>
        </p:txBody>
      </p:sp>
      <p:sp>
        <p:nvSpPr>
          <p:cNvPr id="8" name="object 8"/>
          <p:cNvSpPr/>
          <p:nvPr/>
        </p:nvSpPr>
        <p:spPr>
          <a:xfrm>
            <a:off x="7836834" y="5489094"/>
            <a:ext cx="1256723" cy="1219760"/>
          </a:xfrm>
          <a:custGeom>
            <a:avLst/>
            <a:gdLst/>
            <a:ahLst/>
            <a:cxnLst/>
            <a:rect l="l" t="t" r="r" b="b"/>
            <a:pathLst>
              <a:path w="1382395" h="1382395">
                <a:moveTo>
                  <a:pt x="1175004" y="1160526"/>
                </a:moveTo>
                <a:lnTo>
                  <a:pt x="204978" y="1160526"/>
                </a:lnTo>
                <a:lnTo>
                  <a:pt x="201168" y="1162050"/>
                </a:lnTo>
                <a:lnTo>
                  <a:pt x="198882" y="1165098"/>
                </a:lnTo>
                <a:lnTo>
                  <a:pt x="5334" y="1357884"/>
                </a:lnTo>
                <a:lnTo>
                  <a:pt x="1524" y="1362456"/>
                </a:lnTo>
                <a:lnTo>
                  <a:pt x="0" y="1367789"/>
                </a:lnTo>
                <a:lnTo>
                  <a:pt x="4572" y="1378458"/>
                </a:lnTo>
                <a:lnTo>
                  <a:pt x="9906" y="1382267"/>
                </a:lnTo>
                <a:lnTo>
                  <a:pt x="15240" y="1382267"/>
                </a:lnTo>
                <a:lnTo>
                  <a:pt x="15240" y="1354073"/>
                </a:lnTo>
                <a:lnTo>
                  <a:pt x="48861" y="1354073"/>
                </a:lnTo>
                <a:lnTo>
                  <a:pt x="208788" y="1194776"/>
                </a:lnTo>
                <a:lnTo>
                  <a:pt x="208788" y="1188720"/>
                </a:lnTo>
                <a:lnTo>
                  <a:pt x="218694" y="1184910"/>
                </a:lnTo>
                <a:lnTo>
                  <a:pt x="218694" y="1188720"/>
                </a:lnTo>
                <a:lnTo>
                  <a:pt x="1160526" y="1188720"/>
                </a:lnTo>
                <a:lnTo>
                  <a:pt x="1160526" y="1175004"/>
                </a:lnTo>
                <a:lnTo>
                  <a:pt x="1175004" y="1160526"/>
                </a:lnTo>
                <a:close/>
              </a:path>
              <a:path w="1382395" h="1382395">
                <a:moveTo>
                  <a:pt x="48861" y="1354073"/>
                </a:moveTo>
                <a:lnTo>
                  <a:pt x="15240" y="1354073"/>
                </a:lnTo>
                <a:lnTo>
                  <a:pt x="25146" y="1377695"/>
                </a:lnTo>
                <a:lnTo>
                  <a:pt x="48861" y="1354073"/>
                </a:lnTo>
                <a:close/>
              </a:path>
              <a:path w="1382395" h="1382395">
                <a:moveTo>
                  <a:pt x="1367790" y="1354073"/>
                </a:moveTo>
                <a:lnTo>
                  <a:pt x="48861" y="1354073"/>
                </a:lnTo>
                <a:lnTo>
                  <a:pt x="25146" y="1377695"/>
                </a:lnTo>
                <a:lnTo>
                  <a:pt x="15240" y="1354073"/>
                </a:lnTo>
                <a:lnTo>
                  <a:pt x="15240" y="1382267"/>
                </a:lnTo>
                <a:lnTo>
                  <a:pt x="1354074" y="1382267"/>
                </a:lnTo>
                <a:lnTo>
                  <a:pt x="1354074" y="1367789"/>
                </a:lnTo>
                <a:lnTo>
                  <a:pt x="1367790" y="1354073"/>
                </a:lnTo>
                <a:close/>
              </a:path>
              <a:path w="1382395" h="1382395">
                <a:moveTo>
                  <a:pt x="218694" y="1184910"/>
                </a:moveTo>
                <a:lnTo>
                  <a:pt x="208788" y="1188720"/>
                </a:lnTo>
                <a:lnTo>
                  <a:pt x="214868" y="1188720"/>
                </a:lnTo>
                <a:lnTo>
                  <a:pt x="218694" y="1184910"/>
                </a:lnTo>
                <a:close/>
              </a:path>
              <a:path w="1382395" h="1382395">
                <a:moveTo>
                  <a:pt x="214868" y="1188720"/>
                </a:moveTo>
                <a:lnTo>
                  <a:pt x="208788" y="1188720"/>
                </a:lnTo>
                <a:lnTo>
                  <a:pt x="208788" y="1194776"/>
                </a:lnTo>
                <a:lnTo>
                  <a:pt x="214868" y="1188720"/>
                </a:lnTo>
                <a:close/>
              </a:path>
              <a:path w="1382395" h="1382395">
                <a:moveTo>
                  <a:pt x="218694" y="1188720"/>
                </a:moveTo>
                <a:lnTo>
                  <a:pt x="218694" y="1184910"/>
                </a:lnTo>
                <a:lnTo>
                  <a:pt x="214868" y="1188720"/>
                </a:lnTo>
                <a:lnTo>
                  <a:pt x="218694" y="1188720"/>
                </a:lnTo>
                <a:close/>
              </a:path>
              <a:path w="1382395" h="1382395">
                <a:moveTo>
                  <a:pt x="1382268" y="1375409"/>
                </a:moveTo>
                <a:lnTo>
                  <a:pt x="1382268" y="9905"/>
                </a:lnTo>
                <a:lnTo>
                  <a:pt x="1378458" y="4571"/>
                </a:lnTo>
                <a:lnTo>
                  <a:pt x="1367790" y="0"/>
                </a:lnTo>
                <a:lnTo>
                  <a:pt x="1361694" y="1523"/>
                </a:lnTo>
                <a:lnTo>
                  <a:pt x="1165098" y="198881"/>
                </a:lnTo>
                <a:lnTo>
                  <a:pt x="1162050" y="201167"/>
                </a:lnTo>
                <a:lnTo>
                  <a:pt x="1160526" y="204977"/>
                </a:lnTo>
                <a:lnTo>
                  <a:pt x="1160526" y="1160526"/>
                </a:lnTo>
                <a:lnTo>
                  <a:pt x="1175004" y="1160526"/>
                </a:lnTo>
                <a:lnTo>
                  <a:pt x="1175004" y="1188720"/>
                </a:lnTo>
                <a:lnTo>
                  <a:pt x="1182624" y="1188720"/>
                </a:lnTo>
                <a:lnTo>
                  <a:pt x="1184910" y="1186433"/>
                </a:lnTo>
                <a:lnTo>
                  <a:pt x="1184910" y="218693"/>
                </a:lnTo>
                <a:lnTo>
                  <a:pt x="1188720" y="208787"/>
                </a:lnTo>
                <a:lnTo>
                  <a:pt x="1188720" y="214868"/>
                </a:lnTo>
                <a:lnTo>
                  <a:pt x="1354074" y="48861"/>
                </a:lnTo>
                <a:lnTo>
                  <a:pt x="1354074" y="15239"/>
                </a:lnTo>
                <a:lnTo>
                  <a:pt x="1377696" y="25145"/>
                </a:lnTo>
                <a:lnTo>
                  <a:pt x="1377696" y="1379981"/>
                </a:lnTo>
                <a:lnTo>
                  <a:pt x="1382268" y="1375409"/>
                </a:lnTo>
                <a:close/>
              </a:path>
              <a:path w="1382395" h="1382395">
                <a:moveTo>
                  <a:pt x="1175004" y="1188720"/>
                </a:moveTo>
                <a:lnTo>
                  <a:pt x="1175004" y="1160526"/>
                </a:lnTo>
                <a:lnTo>
                  <a:pt x="1160526" y="1175004"/>
                </a:lnTo>
                <a:lnTo>
                  <a:pt x="1160526" y="1188720"/>
                </a:lnTo>
                <a:lnTo>
                  <a:pt x="1175004" y="1188720"/>
                </a:lnTo>
                <a:close/>
              </a:path>
              <a:path w="1382395" h="1382395">
                <a:moveTo>
                  <a:pt x="1188720" y="214868"/>
                </a:moveTo>
                <a:lnTo>
                  <a:pt x="1188720" y="208787"/>
                </a:lnTo>
                <a:lnTo>
                  <a:pt x="1184910" y="218693"/>
                </a:lnTo>
                <a:lnTo>
                  <a:pt x="1188720" y="214868"/>
                </a:lnTo>
                <a:close/>
              </a:path>
              <a:path w="1382395" h="1382395">
                <a:moveTo>
                  <a:pt x="1188720" y="1182623"/>
                </a:moveTo>
                <a:lnTo>
                  <a:pt x="1188720" y="214868"/>
                </a:lnTo>
                <a:lnTo>
                  <a:pt x="1184910" y="218693"/>
                </a:lnTo>
                <a:lnTo>
                  <a:pt x="1184910" y="1186433"/>
                </a:lnTo>
                <a:lnTo>
                  <a:pt x="1188720" y="1182623"/>
                </a:lnTo>
                <a:close/>
              </a:path>
              <a:path w="1382395" h="1382395">
                <a:moveTo>
                  <a:pt x="1377696" y="25145"/>
                </a:moveTo>
                <a:lnTo>
                  <a:pt x="1354074" y="15239"/>
                </a:lnTo>
                <a:lnTo>
                  <a:pt x="1354074" y="48861"/>
                </a:lnTo>
                <a:lnTo>
                  <a:pt x="1377696" y="25145"/>
                </a:lnTo>
                <a:close/>
              </a:path>
              <a:path w="1382395" h="1382395">
                <a:moveTo>
                  <a:pt x="1377696" y="1379981"/>
                </a:moveTo>
                <a:lnTo>
                  <a:pt x="1377696" y="25145"/>
                </a:lnTo>
                <a:lnTo>
                  <a:pt x="1354074" y="48861"/>
                </a:lnTo>
                <a:lnTo>
                  <a:pt x="1354074" y="1354073"/>
                </a:lnTo>
                <a:lnTo>
                  <a:pt x="1367790" y="1354073"/>
                </a:lnTo>
                <a:lnTo>
                  <a:pt x="1367790" y="1382267"/>
                </a:lnTo>
                <a:lnTo>
                  <a:pt x="1375410" y="1382267"/>
                </a:lnTo>
                <a:lnTo>
                  <a:pt x="1377696" y="1379981"/>
                </a:lnTo>
                <a:close/>
              </a:path>
              <a:path w="1382395" h="1382395">
                <a:moveTo>
                  <a:pt x="1367790" y="1382267"/>
                </a:moveTo>
                <a:lnTo>
                  <a:pt x="1367790" y="1354073"/>
                </a:lnTo>
                <a:lnTo>
                  <a:pt x="1354074" y="1367789"/>
                </a:lnTo>
                <a:lnTo>
                  <a:pt x="1354074" y="1382267"/>
                </a:lnTo>
                <a:lnTo>
                  <a:pt x="1367790" y="1382267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pPr defTabSz="819719"/>
            <a:endParaRPr sz="2500" dirty="0">
              <a:solidFill>
                <a:prstClr val="black"/>
              </a:solidFill>
            </a:endParaRPr>
          </a:p>
        </p:txBody>
      </p:sp>
      <p:sp>
        <p:nvSpPr>
          <p:cNvPr id="9" name="object 9"/>
          <p:cNvSpPr/>
          <p:nvPr/>
        </p:nvSpPr>
        <p:spPr>
          <a:xfrm>
            <a:off x="277091" y="360687"/>
            <a:ext cx="2867197" cy="81152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19719"/>
            <a:endParaRPr sz="2500" dirty="0">
              <a:solidFill>
                <a:prstClr val="black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3041" y="3012699"/>
            <a:ext cx="2959629" cy="466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7416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4">
      <a:dk1>
        <a:sysClr val="windowText" lastClr="000000"/>
      </a:dk1>
      <a:lt1>
        <a:sysClr val="window" lastClr="FFFFFF"/>
      </a:lt1>
      <a:dk2>
        <a:srgbClr val="777777"/>
      </a:dk2>
      <a:lt2>
        <a:srgbClr val="EEECE1"/>
      </a:lt2>
      <a:accent1>
        <a:srgbClr val="0B7E9D"/>
      </a:accent1>
      <a:accent2>
        <a:srgbClr val="F6961E"/>
      </a:accent2>
      <a:accent3>
        <a:srgbClr val="0B7E9D"/>
      </a:accent3>
      <a:accent4>
        <a:srgbClr val="F6961E"/>
      </a:accent4>
      <a:accent5>
        <a:srgbClr val="0E9BC4"/>
      </a:accent5>
      <a:accent6>
        <a:srgbClr val="F6961E"/>
      </a:accent6>
      <a:hlink>
        <a:srgbClr val="0B7E9D"/>
      </a:hlink>
      <a:folHlink>
        <a:srgbClr val="F6961E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 cmpd="sng">
          <a:solidFill>
            <a:schemeClr val="tx2"/>
          </a:solidFill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E7E7E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E7E7E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14495BF39B417428A35061CD5F87E39" ma:contentTypeVersion="4" ma:contentTypeDescription="Create a new document." ma:contentTypeScope="" ma:versionID="bec932a0e1eb12493f5d8ab56853c23f">
  <xsd:schema xmlns:xsd="http://www.w3.org/2001/XMLSchema" xmlns:xs="http://www.w3.org/2001/XMLSchema" xmlns:p="http://schemas.microsoft.com/office/2006/metadata/properties" xmlns:ns2="f597f484-563b-4202-a08e-1ea2d0beabb5" targetNamespace="http://schemas.microsoft.com/office/2006/metadata/properties" ma:root="true" ma:fieldsID="a16a8cc040d93548c756a4ee90649291" ns2:_="">
    <xsd:import namespace="f597f484-563b-4202-a08e-1ea2d0beabb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97f484-563b-4202-a08e-1ea2d0beabb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06EEA7F-2C18-4BCB-ADA5-EC331D6D2D7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DD7F42A-9B83-4AFB-B29C-BD2EDB2F3086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f597f484-563b-4202-a08e-1ea2d0beabb5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C25BEA3-808E-4666-9B6D-5D3E2FF3717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597f484-563b-4202-a08e-1ea2d0beabb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912</TotalTime>
  <Words>334</Words>
  <Application>Microsoft Office PowerPoint</Application>
  <PresentationFormat>On-screen Show (4:3)</PresentationFormat>
  <Paragraphs>106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Office Theme</vt:lpstr>
      <vt:lpstr>1_Office Theme</vt:lpstr>
      <vt:lpstr>2_Office Theme</vt:lpstr>
      <vt:lpstr>PowerPoint Presentation</vt:lpstr>
      <vt:lpstr>Thailand at a glance…</vt:lpstr>
      <vt:lpstr>Energy Landscape</vt:lpstr>
      <vt:lpstr>Public – Private Partnership in Energy Sectors </vt:lpstr>
      <vt:lpstr>Electricity Supply Industry (ESI)</vt:lpstr>
      <vt:lpstr>Future Trends</vt:lpstr>
      <vt:lpstr>Energy conservation Fund</vt:lpstr>
      <vt:lpstr>Renewable Support Scheme</vt:lpstr>
      <vt:lpstr>Gas&amp;Power Liberalization</vt:lpstr>
      <vt:lpstr>Conclusion</vt:lpstr>
      <vt:lpstr>- Thank you -  www.eppo.go.th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Left Align the Title, 36 Pt. Font, Arial Two lines is okay</dc:title>
  <dc:creator>Susanne</dc:creator>
  <cp:lastModifiedBy>Sittichai</cp:lastModifiedBy>
  <cp:revision>53</cp:revision>
  <cp:lastPrinted>2018-04-02T08:46:06Z</cp:lastPrinted>
  <dcterms:modified xsi:type="dcterms:W3CDTF">2018-04-03T05:08:28Z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0x010100514495BF39B417428A35061CD5F87E39</vt:lpwstr>
  </property>
</Properties>
</file>