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7" r:id="rId2"/>
    <p:sldId id="263" r:id="rId3"/>
    <p:sldId id="265" r:id="rId4"/>
    <p:sldId id="280" r:id="rId5"/>
    <p:sldId id="269" r:id="rId6"/>
    <p:sldId id="267" r:id="rId7"/>
    <p:sldId id="268" r:id="rId8"/>
    <p:sldId id="271" r:id="rId9"/>
    <p:sldId id="273" r:id="rId10"/>
    <p:sldId id="272" r:id="rId11"/>
    <p:sldId id="276" r:id="rId12"/>
    <p:sldId id="274" r:id="rId13"/>
    <p:sldId id="275" r:id="rId14"/>
    <p:sldId id="278" r:id="rId1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2060"/>
    <a:srgbClr val="EAB200"/>
    <a:srgbClr val="FFC000"/>
    <a:srgbClr val="92D050"/>
    <a:srgbClr val="ED7D31"/>
    <a:srgbClr val="0070C0"/>
    <a:srgbClr val="C55A11"/>
    <a:srgbClr val="D9D9D9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การขาย</c:v>
                </c:pt>
              </c:strCache>
            </c:strRef>
          </c:tx>
          <c:dPt>
            <c:idx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Sheet1!$A$2:$A$6</c:f>
              <c:strCache>
                <c:ptCount val="5"/>
                <c:pt idx="0">
                  <c:v>Borrowing</c:v>
                </c:pt>
                <c:pt idx="1">
                  <c:v>PPP</c:v>
                </c:pt>
                <c:pt idx="2">
                  <c:v>Budget</c:v>
                </c:pt>
                <c:pt idx="3">
                  <c:v>SOE's Revenue</c:v>
                </c:pt>
                <c:pt idx="4">
                  <c:v>Revolving Fund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70.459999999999994</c:v>
                </c:pt>
                <c:pt idx="1">
                  <c:v>20.979999999999997</c:v>
                </c:pt>
                <c:pt idx="2">
                  <c:v>4.68</c:v>
                </c:pt>
                <c:pt idx="3">
                  <c:v>3.09</c:v>
                </c:pt>
                <c:pt idx="4">
                  <c:v>0.79</c:v>
                </c:pt>
              </c:numCache>
            </c:numRef>
          </c:val>
        </c:ser>
        <c:dLbls/>
        <c:firstSliceAng val="335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การขาย</c:v>
                </c:pt>
              </c:strCache>
            </c:strRef>
          </c:tx>
          <c:dPt>
            <c:idx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Sheet1!$A$2:$A$6</c:f>
              <c:strCache>
                <c:ptCount val="5"/>
                <c:pt idx="0">
                  <c:v>Borrowing</c:v>
                </c:pt>
                <c:pt idx="1">
                  <c:v>PPP</c:v>
                </c:pt>
                <c:pt idx="2">
                  <c:v>Budget</c:v>
                </c:pt>
                <c:pt idx="3">
                  <c:v>SOE's Revenue</c:v>
                </c:pt>
                <c:pt idx="4">
                  <c:v>TFF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64.290000000000006</c:v>
                </c:pt>
                <c:pt idx="1">
                  <c:v>22.05</c:v>
                </c:pt>
                <c:pt idx="2">
                  <c:v>8.2800000000000011</c:v>
                </c:pt>
                <c:pt idx="3">
                  <c:v>0.38000000000000006</c:v>
                </c:pt>
                <c:pt idx="4">
                  <c:v>5</c:v>
                </c:pt>
              </c:numCache>
            </c:numRef>
          </c:val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การขาย</c:v>
                </c:pt>
              </c:strCache>
            </c:strRef>
          </c:tx>
          <c:dPt>
            <c:idx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Sheet1!$A$2:$A$7</c:f>
              <c:strCache>
                <c:ptCount val="6"/>
                <c:pt idx="0">
                  <c:v>Borrowing</c:v>
                </c:pt>
                <c:pt idx="1">
                  <c:v>PPP</c:v>
                </c:pt>
                <c:pt idx="2">
                  <c:v>Budget</c:v>
                </c:pt>
                <c:pt idx="3">
                  <c:v>SOE's Revenue</c:v>
                </c:pt>
                <c:pt idx="4">
                  <c:v>TFF</c:v>
                </c:pt>
                <c:pt idx="5">
                  <c:v>N/A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46.42</c:v>
                </c:pt>
                <c:pt idx="1">
                  <c:v>24.85</c:v>
                </c:pt>
                <c:pt idx="2">
                  <c:v>5.78</c:v>
                </c:pt>
                <c:pt idx="3">
                  <c:v>0.05</c:v>
                </c:pt>
                <c:pt idx="4">
                  <c:v>2.3699999999999997</c:v>
                </c:pt>
                <c:pt idx="5">
                  <c:v>20.53</c:v>
                </c:pt>
              </c:numCache>
            </c:numRef>
          </c:val>
        </c:ser>
        <c:dLbls/>
        <c:firstSliceAng val="53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E40586-20F6-4A35-9A1C-3A53C5598737}" type="doc">
      <dgm:prSet loTypeId="urn:microsoft.com/office/officeart/2008/layout/VerticalCurvedList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th-TH"/>
        </a:p>
      </dgm:t>
    </dgm:pt>
    <dgm:pt modelId="{5864012C-0901-459C-963C-665220ADA27D}">
      <dgm:prSet phldrT="[ข้อความ]"/>
      <dgm:spPr/>
      <dgm:t>
        <a:bodyPr/>
        <a:lstStyle/>
        <a:p>
          <a:r>
            <a:rPr lang="en-US" b="1" smtClean="0">
              <a:latin typeface="+mn-lt"/>
              <a:cs typeface="TH SarabunPSK" panose="020B0500040200020003" pitchFamily="34" charset="-34"/>
            </a:rPr>
            <a:t>Financing for Infrastructure</a:t>
          </a:r>
          <a:endParaRPr lang="en-US" b="1" dirty="0"/>
        </a:p>
      </dgm:t>
    </dgm:pt>
    <dgm:pt modelId="{C444DAFF-737B-4F5F-9CFE-E030B90DBD0F}" type="parTrans" cxnId="{BA50274D-FE1E-485F-B260-D21FE32D5278}">
      <dgm:prSet/>
      <dgm:spPr/>
      <dgm:t>
        <a:bodyPr/>
        <a:lstStyle/>
        <a:p>
          <a:endParaRPr lang="th-TH"/>
        </a:p>
      </dgm:t>
    </dgm:pt>
    <dgm:pt modelId="{D84B791D-66BB-452D-A979-700331562D6D}" type="sibTrans" cxnId="{BA50274D-FE1E-485F-B260-D21FE32D5278}">
      <dgm:prSet/>
      <dgm:spPr/>
      <dgm:t>
        <a:bodyPr/>
        <a:lstStyle/>
        <a:p>
          <a:endParaRPr lang="th-TH"/>
        </a:p>
      </dgm:t>
    </dgm:pt>
    <dgm:pt modelId="{9588A60E-9776-4CC0-B77A-302EFC5E9857}">
      <dgm:prSet/>
      <dgm:spPr/>
      <dgm:t>
        <a:bodyPr/>
        <a:lstStyle/>
        <a:p>
          <a:r>
            <a:rPr lang="en-US" b="1" dirty="0"/>
            <a:t>Action </a:t>
          </a:r>
          <a:r>
            <a:rPr lang="en-US" b="1" dirty="0" smtClean="0"/>
            <a:t>Plan </a:t>
          </a:r>
          <a:r>
            <a:rPr lang="th-TH" b="1" dirty="0" smtClean="0"/>
            <a:t>(</a:t>
          </a:r>
          <a:r>
            <a:rPr lang="en-US" b="1" dirty="0" smtClean="0"/>
            <a:t>2016-2018</a:t>
          </a:r>
          <a:r>
            <a:rPr lang="th-TH" b="1" dirty="0" smtClean="0"/>
            <a:t>)</a:t>
          </a:r>
          <a:endParaRPr lang="th-TH" b="1" dirty="0"/>
        </a:p>
      </dgm:t>
    </dgm:pt>
    <dgm:pt modelId="{0A8536D9-805C-4D3D-8D28-30EE03B9C558}" type="parTrans" cxnId="{3EFFADCD-1928-4928-84E8-40E5759F43DD}">
      <dgm:prSet/>
      <dgm:spPr/>
      <dgm:t>
        <a:bodyPr/>
        <a:lstStyle/>
        <a:p>
          <a:endParaRPr lang="th-TH"/>
        </a:p>
      </dgm:t>
    </dgm:pt>
    <dgm:pt modelId="{7B2F68D5-4032-44D5-B749-D096708552F6}" type="sibTrans" cxnId="{3EFFADCD-1928-4928-84E8-40E5759F43DD}">
      <dgm:prSet/>
      <dgm:spPr/>
      <dgm:t>
        <a:bodyPr/>
        <a:lstStyle/>
        <a:p>
          <a:endParaRPr lang="th-TH"/>
        </a:p>
      </dgm:t>
    </dgm:pt>
    <dgm:pt modelId="{EC1C401B-4AFF-4816-B0DB-B2C031114366}">
      <dgm:prSet/>
      <dgm:spPr/>
      <dgm:t>
        <a:bodyPr/>
        <a:lstStyle/>
        <a:p>
          <a:r>
            <a:rPr lang="en-US" b="1" dirty="0" smtClean="0">
              <a:cs typeface="TH SarabunPSK" pitchFamily="34" charset="-34"/>
            </a:rPr>
            <a:t>Thailand’s Transport Infrastructure Development 2015-2022</a:t>
          </a:r>
          <a:endParaRPr lang="en-US" b="1" spc="0" dirty="0"/>
        </a:p>
      </dgm:t>
    </dgm:pt>
    <dgm:pt modelId="{5AEEF123-018D-40E9-8801-35E44C6187AE}" type="sibTrans" cxnId="{F94752AF-516B-4842-8087-C55768F797A5}">
      <dgm:prSet/>
      <dgm:spPr/>
      <dgm:t>
        <a:bodyPr/>
        <a:lstStyle/>
        <a:p>
          <a:endParaRPr lang="th-TH"/>
        </a:p>
      </dgm:t>
    </dgm:pt>
    <dgm:pt modelId="{18529377-88B7-4178-A64D-23F61B686617}" type="parTrans" cxnId="{F94752AF-516B-4842-8087-C55768F797A5}">
      <dgm:prSet/>
      <dgm:spPr/>
      <dgm:t>
        <a:bodyPr/>
        <a:lstStyle/>
        <a:p>
          <a:endParaRPr lang="th-TH"/>
        </a:p>
      </dgm:t>
    </dgm:pt>
    <dgm:pt modelId="{9A44C6DD-C98D-4476-A552-CA85557B04B1}">
      <dgm:prSet/>
      <dgm:spPr/>
      <dgm:t>
        <a:bodyPr/>
        <a:lstStyle/>
        <a:p>
          <a:r>
            <a:rPr lang="en-US" b="1" dirty="0" smtClean="0"/>
            <a:t>PPP in Thailand</a:t>
          </a:r>
          <a:endParaRPr lang="en-US" b="1" dirty="0"/>
        </a:p>
      </dgm:t>
    </dgm:pt>
    <dgm:pt modelId="{6EA78142-6F0B-4FBE-9807-E319CEAAB3AE}" type="parTrans" cxnId="{EF81DDE2-A93A-4D05-81A3-D09FDF75B064}">
      <dgm:prSet/>
      <dgm:spPr/>
      <dgm:t>
        <a:bodyPr/>
        <a:lstStyle/>
        <a:p>
          <a:endParaRPr lang="en-US"/>
        </a:p>
      </dgm:t>
    </dgm:pt>
    <dgm:pt modelId="{D1377C3B-61D0-4967-9D25-EB5B1C889A29}" type="sibTrans" cxnId="{EF81DDE2-A93A-4D05-81A3-D09FDF75B064}">
      <dgm:prSet/>
      <dgm:spPr/>
      <dgm:t>
        <a:bodyPr/>
        <a:lstStyle/>
        <a:p>
          <a:endParaRPr lang="en-US"/>
        </a:p>
      </dgm:t>
    </dgm:pt>
    <dgm:pt modelId="{3AC8C6B4-F5BD-46F4-B6F4-82628F2AF28A}">
      <dgm:prSet/>
      <dgm:spPr/>
      <dgm:t>
        <a:bodyPr/>
        <a:lstStyle/>
        <a:p>
          <a:r>
            <a:rPr lang="en-US" b="1" dirty="0" smtClean="0"/>
            <a:t>Projects under PPP Fast Track</a:t>
          </a:r>
          <a:endParaRPr lang="en-US" b="1" dirty="0"/>
        </a:p>
      </dgm:t>
    </dgm:pt>
    <dgm:pt modelId="{6E3CD26C-242E-492F-8580-CFB9DB01DCDD}" type="parTrans" cxnId="{F1CF0C0B-3BF9-4184-B151-55683D43C5D4}">
      <dgm:prSet/>
      <dgm:spPr/>
      <dgm:t>
        <a:bodyPr/>
        <a:lstStyle/>
        <a:p>
          <a:endParaRPr lang="en-US"/>
        </a:p>
      </dgm:t>
    </dgm:pt>
    <dgm:pt modelId="{91A7ED9E-ABA8-4792-9851-42868C23B480}" type="sibTrans" cxnId="{F1CF0C0B-3BF9-4184-B151-55683D43C5D4}">
      <dgm:prSet/>
      <dgm:spPr/>
      <dgm:t>
        <a:bodyPr/>
        <a:lstStyle/>
        <a:p>
          <a:endParaRPr lang="en-US"/>
        </a:p>
      </dgm:t>
    </dgm:pt>
    <dgm:pt modelId="{58DF47C7-1136-4CB8-A101-B6F025016B73}" type="pres">
      <dgm:prSet presAssocID="{2DE40586-20F6-4A35-9A1C-3A53C559873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h-TH"/>
        </a:p>
      </dgm:t>
    </dgm:pt>
    <dgm:pt modelId="{94AC18FE-2393-4B4F-9BCF-C31B23618170}" type="pres">
      <dgm:prSet presAssocID="{2DE40586-20F6-4A35-9A1C-3A53C5598737}" presName="Name1" presStyleCnt="0"/>
      <dgm:spPr/>
      <dgm:t>
        <a:bodyPr/>
        <a:lstStyle/>
        <a:p>
          <a:endParaRPr lang="th-TH"/>
        </a:p>
      </dgm:t>
    </dgm:pt>
    <dgm:pt modelId="{8FC6C80F-A85A-493E-AAEB-8018F10A830F}" type="pres">
      <dgm:prSet presAssocID="{2DE40586-20F6-4A35-9A1C-3A53C5598737}" presName="cycle" presStyleCnt="0"/>
      <dgm:spPr/>
      <dgm:t>
        <a:bodyPr/>
        <a:lstStyle/>
        <a:p>
          <a:endParaRPr lang="th-TH"/>
        </a:p>
      </dgm:t>
    </dgm:pt>
    <dgm:pt modelId="{A7CCD785-83FE-4D76-9AB3-C9923958FBE0}" type="pres">
      <dgm:prSet presAssocID="{2DE40586-20F6-4A35-9A1C-3A53C5598737}" presName="srcNode" presStyleLbl="node1" presStyleIdx="0" presStyleCnt="5"/>
      <dgm:spPr/>
      <dgm:t>
        <a:bodyPr/>
        <a:lstStyle/>
        <a:p>
          <a:endParaRPr lang="th-TH"/>
        </a:p>
      </dgm:t>
    </dgm:pt>
    <dgm:pt modelId="{064A23A1-1AE7-4F23-A0E4-2EC7660E5019}" type="pres">
      <dgm:prSet presAssocID="{2DE40586-20F6-4A35-9A1C-3A53C5598737}" presName="conn" presStyleLbl="parChTrans1D2" presStyleIdx="0" presStyleCnt="1"/>
      <dgm:spPr/>
      <dgm:t>
        <a:bodyPr/>
        <a:lstStyle/>
        <a:p>
          <a:endParaRPr lang="th-TH"/>
        </a:p>
      </dgm:t>
    </dgm:pt>
    <dgm:pt modelId="{64FDEDC8-BF69-4AF1-B692-88119CB1168C}" type="pres">
      <dgm:prSet presAssocID="{2DE40586-20F6-4A35-9A1C-3A53C5598737}" presName="extraNode" presStyleLbl="node1" presStyleIdx="0" presStyleCnt="5"/>
      <dgm:spPr/>
      <dgm:t>
        <a:bodyPr/>
        <a:lstStyle/>
        <a:p>
          <a:endParaRPr lang="th-TH"/>
        </a:p>
      </dgm:t>
    </dgm:pt>
    <dgm:pt modelId="{70C486FA-927C-4211-9C0C-71D980DBDBEA}" type="pres">
      <dgm:prSet presAssocID="{2DE40586-20F6-4A35-9A1C-3A53C5598737}" presName="dstNode" presStyleLbl="node1" presStyleIdx="0" presStyleCnt="5"/>
      <dgm:spPr/>
      <dgm:t>
        <a:bodyPr/>
        <a:lstStyle/>
        <a:p>
          <a:endParaRPr lang="th-TH"/>
        </a:p>
      </dgm:t>
    </dgm:pt>
    <dgm:pt modelId="{220EC2F9-016C-496D-9AF7-2223BE5C2506}" type="pres">
      <dgm:prSet presAssocID="{EC1C401B-4AFF-4816-B0DB-B2C031114366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1911BD2-7CD8-4A18-84A1-848ED51172A7}" type="pres">
      <dgm:prSet presAssocID="{EC1C401B-4AFF-4816-B0DB-B2C031114366}" presName="accent_1" presStyleCnt="0"/>
      <dgm:spPr/>
      <dgm:t>
        <a:bodyPr/>
        <a:lstStyle/>
        <a:p>
          <a:endParaRPr lang="th-TH"/>
        </a:p>
      </dgm:t>
    </dgm:pt>
    <dgm:pt modelId="{FB78534A-E202-4771-8F91-7B6B7200D824}" type="pres">
      <dgm:prSet presAssocID="{EC1C401B-4AFF-4816-B0DB-B2C031114366}" presName="accentRepeatNode" presStyleLbl="solidFgAcc1" presStyleIdx="0" presStyleCnt="5"/>
      <dgm:spPr/>
      <dgm:t>
        <a:bodyPr/>
        <a:lstStyle/>
        <a:p>
          <a:endParaRPr lang="th-TH"/>
        </a:p>
      </dgm:t>
    </dgm:pt>
    <dgm:pt modelId="{7DF69DC3-0769-49E5-B3E3-2720E2215142}" type="pres">
      <dgm:prSet presAssocID="{9588A60E-9776-4CC0-B77A-302EFC5E9857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7602B24-4B41-401F-803B-C8F18310CCFF}" type="pres">
      <dgm:prSet presAssocID="{9588A60E-9776-4CC0-B77A-302EFC5E9857}" presName="accent_2" presStyleCnt="0"/>
      <dgm:spPr/>
      <dgm:t>
        <a:bodyPr/>
        <a:lstStyle/>
        <a:p>
          <a:endParaRPr lang="th-TH"/>
        </a:p>
      </dgm:t>
    </dgm:pt>
    <dgm:pt modelId="{5026A8A6-25C0-44E9-A1D9-E41745B8FE14}" type="pres">
      <dgm:prSet presAssocID="{9588A60E-9776-4CC0-B77A-302EFC5E9857}" presName="accentRepeatNode" presStyleLbl="solidFgAcc1" presStyleIdx="1" presStyleCnt="5"/>
      <dgm:spPr/>
      <dgm:t>
        <a:bodyPr/>
        <a:lstStyle/>
        <a:p>
          <a:endParaRPr lang="th-TH"/>
        </a:p>
      </dgm:t>
    </dgm:pt>
    <dgm:pt modelId="{7E75C8EC-1646-462F-9C51-145DFD908877}" type="pres">
      <dgm:prSet presAssocID="{5864012C-0901-459C-963C-665220ADA27D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6646FDC-E26C-4B0A-9FD3-8F37141DBA82}" type="pres">
      <dgm:prSet presAssocID="{5864012C-0901-459C-963C-665220ADA27D}" presName="accent_3" presStyleCnt="0"/>
      <dgm:spPr/>
      <dgm:t>
        <a:bodyPr/>
        <a:lstStyle/>
        <a:p>
          <a:endParaRPr lang="th-TH"/>
        </a:p>
      </dgm:t>
    </dgm:pt>
    <dgm:pt modelId="{2FC4306E-8EDC-477C-A745-778ECFBAAA94}" type="pres">
      <dgm:prSet presAssocID="{5864012C-0901-459C-963C-665220ADA27D}" presName="accentRepeatNode" presStyleLbl="solidFgAcc1" presStyleIdx="2" presStyleCnt="5"/>
      <dgm:spPr/>
      <dgm:t>
        <a:bodyPr/>
        <a:lstStyle/>
        <a:p>
          <a:endParaRPr lang="th-TH"/>
        </a:p>
      </dgm:t>
    </dgm:pt>
    <dgm:pt modelId="{8970D73B-D8CA-4E2D-AF2C-6483E758A811}" type="pres">
      <dgm:prSet presAssocID="{9A44C6DD-C98D-4476-A552-CA85557B04B1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CEB1F94-BEDC-4F65-BDAD-44AC09E290B6}" type="pres">
      <dgm:prSet presAssocID="{9A44C6DD-C98D-4476-A552-CA85557B04B1}" presName="accent_4" presStyleCnt="0"/>
      <dgm:spPr/>
      <dgm:t>
        <a:bodyPr/>
        <a:lstStyle/>
        <a:p>
          <a:endParaRPr lang="th-TH"/>
        </a:p>
      </dgm:t>
    </dgm:pt>
    <dgm:pt modelId="{3954A196-3BC4-43A6-A811-6BED4B4B987A}" type="pres">
      <dgm:prSet presAssocID="{9A44C6DD-C98D-4476-A552-CA85557B04B1}" presName="accentRepeatNode" presStyleLbl="solidFgAcc1" presStyleIdx="3" presStyleCnt="5"/>
      <dgm:spPr/>
      <dgm:t>
        <a:bodyPr/>
        <a:lstStyle/>
        <a:p>
          <a:endParaRPr lang="th-TH"/>
        </a:p>
      </dgm:t>
    </dgm:pt>
    <dgm:pt modelId="{646774C4-875D-45EA-BA4F-69DFBDFD59AF}" type="pres">
      <dgm:prSet presAssocID="{3AC8C6B4-F5BD-46F4-B6F4-82628F2AF28A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67710C2-1CBE-4A18-AE4A-93F22934497E}" type="pres">
      <dgm:prSet presAssocID="{3AC8C6B4-F5BD-46F4-B6F4-82628F2AF28A}" presName="accent_5" presStyleCnt="0"/>
      <dgm:spPr/>
      <dgm:t>
        <a:bodyPr/>
        <a:lstStyle/>
        <a:p>
          <a:endParaRPr lang="th-TH"/>
        </a:p>
      </dgm:t>
    </dgm:pt>
    <dgm:pt modelId="{CBD58AC8-EBE0-40CE-8F54-2FD3EDC3E03C}" type="pres">
      <dgm:prSet presAssocID="{3AC8C6B4-F5BD-46F4-B6F4-82628F2AF28A}" presName="accentRepeatNode" presStyleLbl="solidFgAcc1" presStyleIdx="4" presStyleCnt="5"/>
      <dgm:spPr/>
      <dgm:t>
        <a:bodyPr/>
        <a:lstStyle/>
        <a:p>
          <a:endParaRPr lang="th-TH"/>
        </a:p>
      </dgm:t>
    </dgm:pt>
  </dgm:ptLst>
  <dgm:cxnLst>
    <dgm:cxn modelId="{002F4569-3A38-40EA-B47C-C3CCD30FE425}" type="presOf" srcId="{5AEEF123-018D-40E9-8801-35E44C6187AE}" destId="{064A23A1-1AE7-4F23-A0E4-2EC7660E5019}" srcOrd="0" destOrd="0" presId="urn:microsoft.com/office/officeart/2008/layout/VerticalCurvedList"/>
    <dgm:cxn modelId="{4C6D0FCA-D8FD-4FCB-8139-944B4CD768EB}" type="presOf" srcId="{9588A60E-9776-4CC0-B77A-302EFC5E9857}" destId="{7DF69DC3-0769-49E5-B3E3-2720E2215142}" srcOrd="0" destOrd="0" presId="urn:microsoft.com/office/officeart/2008/layout/VerticalCurvedList"/>
    <dgm:cxn modelId="{BA50274D-FE1E-485F-B260-D21FE32D5278}" srcId="{2DE40586-20F6-4A35-9A1C-3A53C5598737}" destId="{5864012C-0901-459C-963C-665220ADA27D}" srcOrd="2" destOrd="0" parTransId="{C444DAFF-737B-4F5F-9CFE-E030B90DBD0F}" sibTransId="{D84B791D-66BB-452D-A979-700331562D6D}"/>
    <dgm:cxn modelId="{F1CF0C0B-3BF9-4184-B151-55683D43C5D4}" srcId="{2DE40586-20F6-4A35-9A1C-3A53C5598737}" destId="{3AC8C6B4-F5BD-46F4-B6F4-82628F2AF28A}" srcOrd="4" destOrd="0" parTransId="{6E3CD26C-242E-492F-8580-CFB9DB01DCDD}" sibTransId="{91A7ED9E-ABA8-4792-9851-42868C23B480}"/>
    <dgm:cxn modelId="{8AC058E7-A0F7-45CC-9BE1-D048F8ABD51B}" type="presOf" srcId="{2DE40586-20F6-4A35-9A1C-3A53C5598737}" destId="{58DF47C7-1136-4CB8-A101-B6F025016B73}" srcOrd="0" destOrd="0" presId="urn:microsoft.com/office/officeart/2008/layout/VerticalCurvedList"/>
    <dgm:cxn modelId="{EF81DDE2-A93A-4D05-81A3-D09FDF75B064}" srcId="{2DE40586-20F6-4A35-9A1C-3A53C5598737}" destId="{9A44C6DD-C98D-4476-A552-CA85557B04B1}" srcOrd="3" destOrd="0" parTransId="{6EA78142-6F0B-4FBE-9807-E319CEAAB3AE}" sibTransId="{D1377C3B-61D0-4967-9D25-EB5B1C889A29}"/>
    <dgm:cxn modelId="{3EFFADCD-1928-4928-84E8-40E5759F43DD}" srcId="{2DE40586-20F6-4A35-9A1C-3A53C5598737}" destId="{9588A60E-9776-4CC0-B77A-302EFC5E9857}" srcOrd="1" destOrd="0" parTransId="{0A8536D9-805C-4D3D-8D28-30EE03B9C558}" sibTransId="{7B2F68D5-4032-44D5-B749-D096708552F6}"/>
    <dgm:cxn modelId="{6D3880CD-7C69-4798-90AB-403723DC58B1}" type="presOf" srcId="{5864012C-0901-459C-963C-665220ADA27D}" destId="{7E75C8EC-1646-462F-9C51-145DFD908877}" srcOrd="0" destOrd="0" presId="urn:microsoft.com/office/officeart/2008/layout/VerticalCurvedList"/>
    <dgm:cxn modelId="{AC900295-11F3-4713-8461-F089BCA41E6E}" type="presOf" srcId="{EC1C401B-4AFF-4816-B0DB-B2C031114366}" destId="{220EC2F9-016C-496D-9AF7-2223BE5C2506}" srcOrd="0" destOrd="0" presId="urn:microsoft.com/office/officeart/2008/layout/VerticalCurvedList"/>
    <dgm:cxn modelId="{95B4D37A-5BF5-4FBF-B5F3-772CBB16EEA3}" type="presOf" srcId="{3AC8C6B4-F5BD-46F4-B6F4-82628F2AF28A}" destId="{646774C4-875D-45EA-BA4F-69DFBDFD59AF}" srcOrd="0" destOrd="0" presId="urn:microsoft.com/office/officeart/2008/layout/VerticalCurvedList"/>
    <dgm:cxn modelId="{F94752AF-516B-4842-8087-C55768F797A5}" srcId="{2DE40586-20F6-4A35-9A1C-3A53C5598737}" destId="{EC1C401B-4AFF-4816-B0DB-B2C031114366}" srcOrd="0" destOrd="0" parTransId="{18529377-88B7-4178-A64D-23F61B686617}" sibTransId="{5AEEF123-018D-40E9-8801-35E44C6187AE}"/>
    <dgm:cxn modelId="{9D136A86-118A-498A-984D-D96F363EB58B}" type="presOf" srcId="{9A44C6DD-C98D-4476-A552-CA85557B04B1}" destId="{8970D73B-D8CA-4E2D-AF2C-6483E758A811}" srcOrd="0" destOrd="0" presId="urn:microsoft.com/office/officeart/2008/layout/VerticalCurvedList"/>
    <dgm:cxn modelId="{1FA88B52-A262-4F82-BF8A-D9E07FDCA4B5}" type="presParOf" srcId="{58DF47C7-1136-4CB8-A101-B6F025016B73}" destId="{94AC18FE-2393-4B4F-9BCF-C31B23618170}" srcOrd="0" destOrd="0" presId="urn:microsoft.com/office/officeart/2008/layout/VerticalCurvedList"/>
    <dgm:cxn modelId="{09CA99E4-F86B-4AB1-A1A9-21E198CAEEC1}" type="presParOf" srcId="{94AC18FE-2393-4B4F-9BCF-C31B23618170}" destId="{8FC6C80F-A85A-493E-AAEB-8018F10A830F}" srcOrd="0" destOrd="0" presId="urn:microsoft.com/office/officeart/2008/layout/VerticalCurvedList"/>
    <dgm:cxn modelId="{034BD527-1BE1-4854-80A7-FF8DD7278119}" type="presParOf" srcId="{8FC6C80F-A85A-493E-AAEB-8018F10A830F}" destId="{A7CCD785-83FE-4D76-9AB3-C9923958FBE0}" srcOrd="0" destOrd="0" presId="urn:microsoft.com/office/officeart/2008/layout/VerticalCurvedList"/>
    <dgm:cxn modelId="{9D908D01-6EE4-4039-B726-6B3BB55059E5}" type="presParOf" srcId="{8FC6C80F-A85A-493E-AAEB-8018F10A830F}" destId="{064A23A1-1AE7-4F23-A0E4-2EC7660E5019}" srcOrd="1" destOrd="0" presId="urn:microsoft.com/office/officeart/2008/layout/VerticalCurvedList"/>
    <dgm:cxn modelId="{C5A632D6-8C59-4938-8C09-ED01B6A89184}" type="presParOf" srcId="{8FC6C80F-A85A-493E-AAEB-8018F10A830F}" destId="{64FDEDC8-BF69-4AF1-B692-88119CB1168C}" srcOrd="2" destOrd="0" presId="urn:microsoft.com/office/officeart/2008/layout/VerticalCurvedList"/>
    <dgm:cxn modelId="{57632ADA-F87F-444C-8E0A-9ADF3CB964DC}" type="presParOf" srcId="{8FC6C80F-A85A-493E-AAEB-8018F10A830F}" destId="{70C486FA-927C-4211-9C0C-71D980DBDBEA}" srcOrd="3" destOrd="0" presId="urn:microsoft.com/office/officeart/2008/layout/VerticalCurvedList"/>
    <dgm:cxn modelId="{33463D41-413C-4A5C-B27B-CC4BBDEE0B5D}" type="presParOf" srcId="{94AC18FE-2393-4B4F-9BCF-C31B23618170}" destId="{220EC2F9-016C-496D-9AF7-2223BE5C2506}" srcOrd="1" destOrd="0" presId="urn:microsoft.com/office/officeart/2008/layout/VerticalCurvedList"/>
    <dgm:cxn modelId="{7C775EF5-801D-4949-9531-3C32D4E1A4A3}" type="presParOf" srcId="{94AC18FE-2393-4B4F-9BCF-C31B23618170}" destId="{91911BD2-7CD8-4A18-84A1-848ED51172A7}" srcOrd="2" destOrd="0" presId="urn:microsoft.com/office/officeart/2008/layout/VerticalCurvedList"/>
    <dgm:cxn modelId="{B06F7715-706C-493F-9E7B-409A61C061A2}" type="presParOf" srcId="{91911BD2-7CD8-4A18-84A1-848ED51172A7}" destId="{FB78534A-E202-4771-8F91-7B6B7200D824}" srcOrd="0" destOrd="0" presId="urn:microsoft.com/office/officeart/2008/layout/VerticalCurvedList"/>
    <dgm:cxn modelId="{25E682C3-2F86-4918-AA8E-3895820E24B7}" type="presParOf" srcId="{94AC18FE-2393-4B4F-9BCF-C31B23618170}" destId="{7DF69DC3-0769-49E5-B3E3-2720E2215142}" srcOrd="3" destOrd="0" presId="urn:microsoft.com/office/officeart/2008/layout/VerticalCurvedList"/>
    <dgm:cxn modelId="{781F7DC5-A61A-4C58-9875-F908472C24DA}" type="presParOf" srcId="{94AC18FE-2393-4B4F-9BCF-C31B23618170}" destId="{D7602B24-4B41-401F-803B-C8F18310CCFF}" srcOrd="4" destOrd="0" presId="urn:microsoft.com/office/officeart/2008/layout/VerticalCurvedList"/>
    <dgm:cxn modelId="{0D2A4892-0A3B-4DE3-AC45-4FF9514ECCD8}" type="presParOf" srcId="{D7602B24-4B41-401F-803B-C8F18310CCFF}" destId="{5026A8A6-25C0-44E9-A1D9-E41745B8FE14}" srcOrd="0" destOrd="0" presId="urn:microsoft.com/office/officeart/2008/layout/VerticalCurvedList"/>
    <dgm:cxn modelId="{980C9ED9-041A-494F-BE53-46CA2CECD1A7}" type="presParOf" srcId="{94AC18FE-2393-4B4F-9BCF-C31B23618170}" destId="{7E75C8EC-1646-462F-9C51-145DFD908877}" srcOrd="5" destOrd="0" presId="urn:microsoft.com/office/officeart/2008/layout/VerticalCurvedList"/>
    <dgm:cxn modelId="{5FF064FB-F887-4A6F-910E-421E31A13530}" type="presParOf" srcId="{94AC18FE-2393-4B4F-9BCF-C31B23618170}" destId="{86646FDC-E26C-4B0A-9FD3-8F37141DBA82}" srcOrd="6" destOrd="0" presId="urn:microsoft.com/office/officeart/2008/layout/VerticalCurvedList"/>
    <dgm:cxn modelId="{CD93B7AF-5286-4267-B2BE-342D981B098F}" type="presParOf" srcId="{86646FDC-E26C-4B0A-9FD3-8F37141DBA82}" destId="{2FC4306E-8EDC-477C-A745-778ECFBAAA94}" srcOrd="0" destOrd="0" presId="urn:microsoft.com/office/officeart/2008/layout/VerticalCurvedList"/>
    <dgm:cxn modelId="{12DB9CD6-61C5-4496-B479-F9C1C8849506}" type="presParOf" srcId="{94AC18FE-2393-4B4F-9BCF-C31B23618170}" destId="{8970D73B-D8CA-4E2D-AF2C-6483E758A811}" srcOrd="7" destOrd="0" presId="urn:microsoft.com/office/officeart/2008/layout/VerticalCurvedList"/>
    <dgm:cxn modelId="{4994901D-6CF0-413B-BBBF-283F47E64DA8}" type="presParOf" srcId="{94AC18FE-2393-4B4F-9BCF-C31B23618170}" destId="{3CEB1F94-BEDC-4F65-BDAD-44AC09E290B6}" srcOrd="8" destOrd="0" presId="urn:microsoft.com/office/officeart/2008/layout/VerticalCurvedList"/>
    <dgm:cxn modelId="{5B502438-301E-439A-A55A-E91EDE42AFB0}" type="presParOf" srcId="{3CEB1F94-BEDC-4F65-BDAD-44AC09E290B6}" destId="{3954A196-3BC4-43A6-A811-6BED4B4B987A}" srcOrd="0" destOrd="0" presId="urn:microsoft.com/office/officeart/2008/layout/VerticalCurvedList"/>
    <dgm:cxn modelId="{DE8C2834-6775-4A7F-9A03-E01BF4F39DA5}" type="presParOf" srcId="{94AC18FE-2393-4B4F-9BCF-C31B23618170}" destId="{646774C4-875D-45EA-BA4F-69DFBDFD59AF}" srcOrd="9" destOrd="0" presId="urn:microsoft.com/office/officeart/2008/layout/VerticalCurvedList"/>
    <dgm:cxn modelId="{209466B2-F825-4AD2-A5D2-8DF423880032}" type="presParOf" srcId="{94AC18FE-2393-4B4F-9BCF-C31B23618170}" destId="{167710C2-1CBE-4A18-AE4A-93F22934497E}" srcOrd="10" destOrd="0" presId="urn:microsoft.com/office/officeart/2008/layout/VerticalCurvedList"/>
    <dgm:cxn modelId="{2304B441-5910-46C2-B83C-5AC7D0851538}" type="presParOf" srcId="{167710C2-1CBE-4A18-AE4A-93F22934497E}" destId="{CBD58AC8-EBE0-40CE-8F54-2FD3EDC3E03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7AFCF2-6B52-4DA4-9AAE-8315855EDF61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h-TH"/>
        </a:p>
      </dgm:t>
    </dgm:pt>
    <dgm:pt modelId="{80F76BF6-E232-47AC-8E34-B76451B6DD03}">
      <dgm:prSet phldrT="[ข้อความ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Source of Financing</a:t>
          </a:r>
          <a:endParaRPr lang="th-TH" sz="2400" dirty="0">
            <a:solidFill>
              <a:schemeClr val="bg1"/>
            </a:solidFill>
            <a:latin typeface="+mn-lt"/>
            <a:cs typeface="TH SarabunIT๙" panose="020B0500040200020003" pitchFamily="34" charset="-34"/>
          </a:endParaRPr>
        </a:p>
      </dgm:t>
    </dgm:pt>
    <dgm:pt modelId="{308E04E9-C7CF-49EF-B27C-0F5A8F888DFB}" type="parTrans" cxnId="{C9EF8F88-C288-4BD3-9487-0FB2FABB5CC3}">
      <dgm:prSet/>
      <dgm:spPr/>
      <dgm:t>
        <a:bodyPr/>
        <a:lstStyle/>
        <a:p>
          <a:endParaRPr lang="th-TH" sz="36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B2A4B11B-608C-48AE-91A5-9E9DE77C4B02}" type="sibTrans" cxnId="{C9EF8F88-C288-4BD3-9487-0FB2FABB5CC3}">
      <dgm:prSet/>
      <dgm:spPr/>
      <dgm:t>
        <a:bodyPr/>
        <a:lstStyle/>
        <a:p>
          <a:endParaRPr lang="th-TH" sz="36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50A94CCE-BAE2-4A40-8032-F36C3971BC52}">
      <dgm:prSet phldrT="[ข้อความ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2000" b="1" spc="-3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Government Budget</a:t>
          </a:r>
          <a:endParaRPr lang="th-TH" sz="2000" b="1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8C8129C1-F2CD-4279-873D-1D7E1771613D}" type="parTrans" cxnId="{EC0B9E17-F9BF-43D8-9D2C-46B720A0E68D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th-TH" sz="2400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2FA87D4A-C8AD-463B-8F79-FD066ECFC5B7}" type="sibTrans" cxnId="{EC0B9E17-F9BF-43D8-9D2C-46B720A0E68D}">
      <dgm:prSet/>
      <dgm:spPr/>
      <dgm:t>
        <a:bodyPr/>
        <a:lstStyle/>
        <a:p>
          <a:endParaRPr lang="th-TH" sz="36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358A843B-86BB-4B7A-9060-F9BF0B5DAE04}">
      <dgm:prSet phldrT="[ข้อความ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Loans</a:t>
          </a:r>
          <a:endParaRPr lang="th-TH" sz="2000" b="1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F9A5E7B0-ABC8-4CC6-A36B-30EF05AA9E1A}" type="parTrans" cxnId="{6E395F28-9116-4E89-9DC2-565F4D02B119}">
      <dgm:prSet custT="1"/>
      <dgm:spPr/>
      <dgm:t>
        <a:bodyPr/>
        <a:lstStyle/>
        <a:p>
          <a:endParaRPr lang="th-TH" sz="24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DE6D1B34-A4A8-4469-844B-F660457E5420}" type="sibTrans" cxnId="{6E395F28-9116-4E89-9DC2-565F4D02B119}">
      <dgm:prSet/>
      <dgm:spPr/>
      <dgm:t>
        <a:bodyPr/>
        <a:lstStyle/>
        <a:p>
          <a:endParaRPr lang="th-TH" sz="36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7423B9D1-D806-41B7-8780-66F247BA29D2}">
      <dgm:prSet phldrT="[ข้อความ]" custT="1"/>
      <dgm:spPr/>
      <dgm:t>
        <a:bodyPr/>
        <a:lstStyle/>
        <a:p>
          <a:r>
            <a:rPr lang="en-US" sz="2000" b="1" spc="-1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SOE Revenue</a:t>
          </a:r>
          <a:r>
            <a:rPr lang="th-TH" sz="2000" b="1" spc="-1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 </a:t>
          </a:r>
          <a:endParaRPr lang="th-TH" sz="2000" b="1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72464A23-6364-42C0-A3F5-68D4079D485D}" type="parTrans" cxnId="{B8F581D3-1D2F-4275-8BBB-203CF46143F8}">
      <dgm:prSet custT="1"/>
      <dgm:spPr/>
      <dgm:t>
        <a:bodyPr/>
        <a:lstStyle/>
        <a:p>
          <a:endParaRPr lang="th-TH" sz="24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B1A7B871-4BD2-4420-9D9C-0908873AEB6A}" type="sibTrans" cxnId="{B8F581D3-1D2F-4275-8BBB-203CF46143F8}">
      <dgm:prSet/>
      <dgm:spPr/>
      <dgm:t>
        <a:bodyPr/>
        <a:lstStyle/>
        <a:p>
          <a:endParaRPr lang="th-TH" sz="36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E0F138CB-6A85-473C-8BD7-4BED9C231B3E}">
      <dgm:prSet phldrT="[ข้อความ]" custT="1"/>
      <dgm:spPr/>
      <dgm:t>
        <a:bodyPr/>
        <a:lstStyle/>
        <a:p>
          <a:r>
            <a:rPr lang="en-US" sz="2000" b="1" spc="-1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Others</a:t>
          </a:r>
          <a:endParaRPr lang="th-TH" sz="2000" b="1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84CF3D84-AB93-4FDB-AA96-19009EF85248}" type="parTrans" cxnId="{973F109B-6A1B-45BA-8EE9-84C79B05E83A}">
      <dgm:prSet custT="1"/>
      <dgm:spPr/>
      <dgm:t>
        <a:bodyPr/>
        <a:lstStyle/>
        <a:p>
          <a:endParaRPr lang="th-TH" sz="24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46CF5014-B9EF-4389-A92E-6DC80917BC61}" type="sibTrans" cxnId="{973F109B-6A1B-45BA-8EE9-84C79B05E83A}">
      <dgm:prSet/>
      <dgm:spPr/>
      <dgm:t>
        <a:bodyPr/>
        <a:lstStyle/>
        <a:p>
          <a:endParaRPr lang="th-TH" sz="36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FEAE3577-2828-453C-B02A-C96343CB2E8B}">
      <dgm:prSet phldrT="[ข้อความ]" custT="1"/>
      <dgm:spPr/>
      <dgm:t>
        <a:bodyPr/>
        <a:lstStyle/>
        <a:p>
          <a:r>
            <a:rPr lang="en-US" sz="2000" b="1" spc="-1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Infrastructure Fund</a:t>
          </a:r>
          <a:endParaRPr lang="th-TH" sz="2000" b="1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8A6BD678-2BFF-4931-AC89-5F53BF6ECF59}" type="parTrans" cxnId="{FF0EC352-A661-43EB-A12B-72029F554EB1}">
      <dgm:prSet custT="1"/>
      <dgm:spPr/>
      <dgm:t>
        <a:bodyPr/>
        <a:lstStyle/>
        <a:p>
          <a:endParaRPr lang="th-TH" sz="24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0B7A0B39-F0EA-474A-8288-8D987DDDA8F4}" type="sibTrans" cxnId="{FF0EC352-A661-43EB-A12B-72029F554EB1}">
      <dgm:prSet/>
      <dgm:spPr/>
      <dgm:t>
        <a:bodyPr/>
        <a:lstStyle/>
        <a:p>
          <a:endParaRPr lang="th-TH" sz="36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B53C601E-6654-42F3-A4BD-EE7C17E68AF9}">
      <dgm:prSet phldrT="[ข้อความ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+mn-lt"/>
              <a:cs typeface="TH SarabunIT๙" panose="020B0500040200020003" pitchFamily="34" charset="-34"/>
            </a:rPr>
            <a:t>PPPs</a:t>
          </a:r>
          <a:endParaRPr lang="th-TH" sz="2000" b="1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gm:t>
    </dgm:pt>
    <dgm:pt modelId="{51360BBB-9315-482E-85BE-CCC0712C5C6B}" type="parTrans" cxnId="{0FC5E39A-407B-43B6-B804-C701726619BE}">
      <dgm:prSet custT="1"/>
      <dgm:spPr/>
      <dgm:t>
        <a:bodyPr/>
        <a:lstStyle/>
        <a:p>
          <a:endParaRPr lang="th-TH" sz="1600">
            <a:latin typeface="+mn-lt"/>
          </a:endParaRPr>
        </a:p>
      </dgm:t>
    </dgm:pt>
    <dgm:pt modelId="{2C134C4A-5C12-4AE8-8E60-7D8483F6BFE5}" type="sibTrans" cxnId="{0FC5E39A-407B-43B6-B804-C701726619BE}">
      <dgm:prSet/>
      <dgm:spPr/>
      <dgm:t>
        <a:bodyPr/>
        <a:lstStyle/>
        <a:p>
          <a:endParaRPr lang="th-TH" sz="1600">
            <a:latin typeface="+mn-lt"/>
          </a:endParaRPr>
        </a:p>
      </dgm:t>
    </dgm:pt>
    <dgm:pt modelId="{5AA4ADD1-7B0E-4007-8531-82CBA05AE6A2}">
      <dgm:prSet/>
      <dgm:spPr/>
      <dgm:t>
        <a:bodyPr/>
        <a:lstStyle/>
        <a:p>
          <a:endParaRPr lang="th-TH" sz="1600">
            <a:latin typeface="+mn-lt"/>
          </a:endParaRPr>
        </a:p>
      </dgm:t>
    </dgm:pt>
    <dgm:pt modelId="{AFD91595-CD05-4A62-978B-A0F6B53CADB7}" type="parTrans" cxnId="{DA226587-3B05-441F-9281-C1BF5AB49424}">
      <dgm:prSet/>
      <dgm:spPr/>
      <dgm:t>
        <a:bodyPr/>
        <a:lstStyle/>
        <a:p>
          <a:endParaRPr lang="th-TH" sz="1600">
            <a:latin typeface="+mn-lt"/>
          </a:endParaRPr>
        </a:p>
      </dgm:t>
    </dgm:pt>
    <dgm:pt modelId="{B80B698C-9797-4E96-B9D5-D60600887DB4}" type="sibTrans" cxnId="{DA226587-3B05-441F-9281-C1BF5AB49424}">
      <dgm:prSet/>
      <dgm:spPr/>
      <dgm:t>
        <a:bodyPr/>
        <a:lstStyle/>
        <a:p>
          <a:endParaRPr lang="th-TH" sz="1600">
            <a:latin typeface="+mn-lt"/>
          </a:endParaRPr>
        </a:p>
      </dgm:t>
    </dgm:pt>
    <dgm:pt modelId="{10F285AA-B6C7-432F-9873-08EE1A1D48BB}" type="pres">
      <dgm:prSet presAssocID="{617AFCF2-6B52-4DA4-9AAE-8315855EDF6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16D9D385-5ECC-482E-8055-16FF6000B1C0}" type="pres">
      <dgm:prSet presAssocID="{80F76BF6-E232-47AC-8E34-B76451B6DD03}" presName="centerShape" presStyleLbl="node0" presStyleIdx="0" presStyleCnt="1" custScaleX="138956" custScaleY="87301"/>
      <dgm:spPr/>
      <dgm:t>
        <a:bodyPr/>
        <a:lstStyle/>
        <a:p>
          <a:endParaRPr lang="th-TH"/>
        </a:p>
      </dgm:t>
    </dgm:pt>
    <dgm:pt modelId="{622A61F4-858C-4514-973D-BDA0927C1ED1}" type="pres">
      <dgm:prSet presAssocID="{8C8129C1-F2CD-4279-873D-1D7E1771613D}" presName="parTrans" presStyleLbl="sibTrans2D1" presStyleIdx="0" presStyleCnt="6"/>
      <dgm:spPr/>
      <dgm:t>
        <a:bodyPr/>
        <a:lstStyle/>
        <a:p>
          <a:endParaRPr lang="th-TH"/>
        </a:p>
      </dgm:t>
    </dgm:pt>
    <dgm:pt modelId="{64B7D457-4ADA-482B-8698-D9EBFD44CDA2}" type="pres">
      <dgm:prSet presAssocID="{8C8129C1-F2CD-4279-873D-1D7E1771613D}" presName="connectorText" presStyleLbl="sibTrans2D1" presStyleIdx="0" presStyleCnt="6"/>
      <dgm:spPr/>
      <dgm:t>
        <a:bodyPr/>
        <a:lstStyle/>
        <a:p>
          <a:endParaRPr lang="th-TH"/>
        </a:p>
      </dgm:t>
    </dgm:pt>
    <dgm:pt modelId="{FF8E58EC-3A56-4CF9-8BF0-8BDDC638F842}" type="pres">
      <dgm:prSet presAssocID="{50A94CCE-BAE2-4A40-8032-F36C3971BC52}" presName="node" presStyleLbl="node1" presStyleIdx="0" presStyleCnt="6" custScaleX="141114" custRadScaleRad="95033" custRadScaleInc="422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FD83D4D-FA5A-45F3-A780-DBA63CB0734D}" type="pres">
      <dgm:prSet presAssocID="{F9A5E7B0-ABC8-4CC6-A36B-30EF05AA9E1A}" presName="parTrans" presStyleLbl="sibTrans2D1" presStyleIdx="1" presStyleCnt="6"/>
      <dgm:spPr/>
      <dgm:t>
        <a:bodyPr/>
        <a:lstStyle/>
        <a:p>
          <a:endParaRPr lang="th-TH"/>
        </a:p>
      </dgm:t>
    </dgm:pt>
    <dgm:pt modelId="{1F804868-8CBE-491A-9D8C-6610C897E807}" type="pres">
      <dgm:prSet presAssocID="{F9A5E7B0-ABC8-4CC6-A36B-30EF05AA9E1A}" presName="connectorText" presStyleLbl="sibTrans2D1" presStyleIdx="1" presStyleCnt="6"/>
      <dgm:spPr/>
      <dgm:t>
        <a:bodyPr/>
        <a:lstStyle/>
        <a:p>
          <a:endParaRPr lang="th-TH"/>
        </a:p>
      </dgm:t>
    </dgm:pt>
    <dgm:pt modelId="{C7CBE61F-24A3-4877-82ED-52DBA1E6BA62}" type="pres">
      <dgm:prSet presAssocID="{358A843B-86BB-4B7A-9060-F9BF0B5DAE04}" presName="node" presStyleLbl="node1" presStyleIdx="1" presStyleCnt="6" custScaleX="141114" custRadScaleRad="119180" custRadScaleInc="3223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B5B3F27-A647-41D4-9B8E-B4F3B01C3DAE}" type="pres">
      <dgm:prSet presAssocID="{72464A23-6364-42C0-A3F5-68D4079D485D}" presName="parTrans" presStyleLbl="sibTrans2D1" presStyleIdx="2" presStyleCnt="6"/>
      <dgm:spPr/>
      <dgm:t>
        <a:bodyPr/>
        <a:lstStyle/>
        <a:p>
          <a:endParaRPr lang="th-TH"/>
        </a:p>
      </dgm:t>
    </dgm:pt>
    <dgm:pt modelId="{3A7146A4-999C-49D8-A7F2-5B4956DFCE96}" type="pres">
      <dgm:prSet presAssocID="{72464A23-6364-42C0-A3F5-68D4079D485D}" presName="connectorText" presStyleLbl="sibTrans2D1" presStyleIdx="2" presStyleCnt="6"/>
      <dgm:spPr/>
      <dgm:t>
        <a:bodyPr/>
        <a:lstStyle/>
        <a:p>
          <a:endParaRPr lang="th-TH"/>
        </a:p>
      </dgm:t>
    </dgm:pt>
    <dgm:pt modelId="{B20DA854-EC85-426B-8192-334D6A394B71}" type="pres">
      <dgm:prSet presAssocID="{7423B9D1-D806-41B7-8780-66F247BA29D2}" presName="node" presStyleLbl="node1" presStyleIdx="2" presStyleCnt="6" custScaleX="141114" custRadScaleRad="127637" custRadScaleInc="-2823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E0AF697-820B-4027-8397-02A09E8AAF77}" type="pres">
      <dgm:prSet presAssocID="{84CF3D84-AB93-4FDB-AA96-19009EF85248}" presName="parTrans" presStyleLbl="sibTrans2D1" presStyleIdx="3" presStyleCnt="6" custScaleX="145290"/>
      <dgm:spPr/>
      <dgm:t>
        <a:bodyPr/>
        <a:lstStyle/>
        <a:p>
          <a:endParaRPr lang="th-TH"/>
        </a:p>
      </dgm:t>
    </dgm:pt>
    <dgm:pt modelId="{9E5E75C2-93F9-416D-A464-47A5CBB79BC6}" type="pres">
      <dgm:prSet presAssocID="{84CF3D84-AB93-4FDB-AA96-19009EF85248}" presName="connectorText" presStyleLbl="sibTrans2D1" presStyleIdx="3" presStyleCnt="6"/>
      <dgm:spPr/>
      <dgm:t>
        <a:bodyPr/>
        <a:lstStyle/>
        <a:p>
          <a:endParaRPr lang="th-TH"/>
        </a:p>
      </dgm:t>
    </dgm:pt>
    <dgm:pt modelId="{21506660-7C0B-4DC5-872F-48926F47D859}" type="pres">
      <dgm:prSet presAssocID="{E0F138CB-6A85-473C-8BD7-4BED9C231B3E}" presName="node" presStyleLbl="node1" presStyleIdx="3" presStyleCnt="6" custScaleX="141114" custRadScaleRad="86785" custRadScaleInc="-968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936C9D7-2820-4E1A-951C-30F644FFF42D}" type="pres">
      <dgm:prSet presAssocID="{51360BBB-9315-482E-85BE-CCC0712C5C6B}" presName="parTrans" presStyleLbl="sibTrans2D1" presStyleIdx="4" presStyleCnt="6" custScaleX="149555"/>
      <dgm:spPr/>
      <dgm:t>
        <a:bodyPr/>
        <a:lstStyle/>
        <a:p>
          <a:endParaRPr lang="th-TH"/>
        </a:p>
      </dgm:t>
    </dgm:pt>
    <dgm:pt modelId="{8AEF4FAE-F004-47C9-B9B8-BAC45DFA1BE0}" type="pres">
      <dgm:prSet presAssocID="{51360BBB-9315-482E-85BE-CCC0712C5C6B}" presName="connectorText" presStyleLbl="sibTrans2D1" presStyleIdx="4" presStyleCnt="6"/>
      <dgm:spPr/>
      <dgm:t>
        <a:bodyPr/>
        <a:lstStyle/>
        <a:p>
          <a:endParaRPr lang="th-TH"/>
        </a:p>
      </dgm:t>
    </dgm:pt>
    <dgm:pt modelId="{D2D8165F-A10B-4A77-805D-D58B021BC408}" type="pres">
      <dgm:prSet presAssocID="{B53C601E-6654-42F3-A4BD-EE7C17E68AF9}" presName="node" presStyleLbl="node1" presStyleIdx="4" presStyleCnt="6" custScaleX="143808" custRadScaleRad="113034" custRadScaleInc="3861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827FFB5-3408-41E7-8028-C237CFDBA217}" type="pres">
      <dgm:prSet presAssocID="{8A6BD678-2BFF-4931-AC89-5F53BF6ECF59}" presName="parTrans" presStyleLbl="sibTrans2D1" presStyleIdx="5" presStyleCnt="6"/>
      <dgm:spPr/>
      <dgm:t>
        <a:bodyPr/>
        <a:lstStyle/>
        <a:p>
          <a:endParaRPr lang="th-TH"/>
        </a:p>
      </dgm:t>
    </dgm:pt>
    <dgm:pt modelId="{FC168A52-0CC7-4E6B-9F96-832AD4EE69B2}" type="pres">
      <dgm:prSet presAssocID="{8A6BD678-2BFF-4931-AC89-5F53BF6ECF59}" presName="connectorText" presStyleLbl="sibTrans2D1" presStyleIdx="5" presStyleCnt="6"/>
      <dgm:spPr/>
      <dgm:t>
        <a:bodyPr/>
        <a:lstStyle/>
        <a:p>
          <a:endParaRPr lang="th-TH"/>
        </a:p>
      </dgm:t>
    </dgm:pt>
    <dgm:pt modelId="{AED62156-41D2-4DD2-83F2-8AF11AAE589B}" type="pres">
      <dgm:prSet presAssocID="{FEAE3577-2828-453C-B02A-C96343CB2E8B}" presName="node" presStyleLbl="node1" presStyleIdx="5" presStyleCnt="6" custScaleX="141114" custRadScaleRad="128816" custRadScaleInc="-596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950A55EC-026F-4109-8014-7F672C331297}" type="presOf" srcId="{84CF3D84-AB93-4FDB-AA96-19009EF85248}" destId="{9E0AF697-820B-4027-8397-02A09E8AAF77}" srcOrd="0" destOrd="0" presId="urn:microsoft.com/office/officeart/2005/8/layout/radial5"/>
    <dgm:cxn modelId="{0FC5E39A-407B-43B6-B804-C701726619BE}" srcId="{80F76BF6-E232-47AC-8E34-B76451B6DD03}" destId="{B53C601E-6654-42F3-A4BD-EE7C17E68AF9}" srcOrd="4" destOrd="0" parTransId="{51360BBB-9315-482E-85BE-CCC0712C5C6B}" sibTransId="{2C134C4A-5C12-4AE8-8E60-7D8483F6BFE5}"/>
    <dgm:cxn modelId="{0370C15B-7A7A-481E-9B56-EC0A90B3F6E2}" type="presOf" srcId="{72464A23-6364-42C0-A3F5-68D4079D485D}" destId="{FB5B3F27-A647-41D4-9B8E-B4F3B01C3DAE}" srcOrd="0" destOrd="0" presId="urn:microsoft.com/office/officeart/2005/8/layout/radial5"/>
    <dgm:cxn modelId="{291F7327-2AB7-4207-9AD0-796569CA59DA}" type="presOf" srcId="{8A6BD678-2BFF-4931-AC89-5F53BF6ECF59}" destId="{8827FFB5-3408-41E7-8028-C237CFDBA217}" srcOrd="0" destOrd="0" presId="urn:microsoft.com/office/officeart/2005/8/layout/radial5"/>
    <dgm:cxn modelId="{FB3308A6-EFC5-4592-ADC3-D7FF55D6A192}" type="presOf" srcId="{F9A5E7B0-ABC8-4CC6-A36B-30EF05AA9E1A}" destId="{5FD83D4D-FA5A-45F3-A780-DBA63CB0734D}" srcOrd="0" destOrd="0" presId="urn:microsoft.com/office/officeart/2005/8/layout/radial5"/>
    <dgm:cxn modelId="{AB85899E-563E-4C4B-9A63-40A7F396AADD}" type="presOf" srcId="{8A6BD678-2BFF-4931-AC89-5F53BF6ECF59}" destId="{FC168A52-0CC7-4E6B-9F96-832AD4EE69B2}" srcOrd="1" destOrd="0" presId="urn:microsoft.com/office/officeart/2005/8/layout/radial5"/>
    <dgm:cxn modelId="{C65922AC-4F36-4FD9-B065-63AA09079A4F}" type="presOf" srcId="{51360BBB-9315-482E-85BE-CCC0712C5C6B}" destId="{4936C9D7-2820-4E1A-951C-30F644FFF42D}" srcOrd="0" destOrd="0" presId="urn:microsoft.com/office/officeart/2005/8/layout/radial5"/>
    <dgm:cxn modelId="{C9EF8F88-C288-4BD3-9487-0FB2FABB5CC3}" srcId="{617AFCF2-6B52-4DA4-9AAE-8315855EDF61}" destId="{80F76BF6-E232-47AC-8E34-B76451B6DD03}" srcOrd="0" destOrd="0" parTransId="{308E04E9-C7CF-49EF-B27C-0F5A8F888DFB}" sibTransId="{B2A4B11B-608C-48AE-91A5-9E9DE77C4B02}"/>
    <dgm:cxn modelId="{DA226587-3B05-441F-9281-C1BF5AB49424}" srcId="{617AFCF2-6B52-4DA4-9AAE-8315855EDF61}" destId="{5AA4ADD1-7B0E-4007-8531-82CBA05AE6A2}" srcOrd="1" destOrd="0" parTransId="{AFD91595-CD05-4A62-978B-A0F6B53CADB7}" sibTransId="{B80B698C-9797-4E96-B9D5-D60600887DB4}"/>
    <dgm:cxn modelId="{3BA29FBD-899C-46DB-9368-52821A2F65C2}" type="presOf" srcId="{8C8129C1-F2CD-4279-873D-1D7E1771613D}" destId="{64B7D457-4ADA-482B-8698-D9EBFD44CDA2}" srcOrd="1" destOrd="0" presId="urn:microsoft.com/office/officeart/2005/8/layout/radial5"/>
    <dgm:cxn modelId="{9A41CE99-38AB-4523-9802-ABE9DFB2B791}" type="presOf" srcId="{8C8129C1-F2CD-4279-873D-1D7E1771613D}" destId="{622A61F4-858C-4514-973D-BDA0927C1ED1}" srcOrd="0" destOrd="0" presId="urn:microsoft.com/office/officeart/2005/8/layout/radial5"/>
    <dgm:cxn modelId="{4F40F5D7-FBB4-4F44-8229-7FF47149CF25}" type="presOf" srcId="{84CF3D84-AB93-4FDB-AA96-19009EF85248}" destId="{9E5E75C2-93F9-416D-A464-47A5CBB79BC6}" srcOrd="1" destOrd="0" presId="urn:microsoft.com/office/officeart/2005/8/layout/radial5"/>
    <dgm:cxn modelId="{B8F581D3-1D2F-4275-8BBB-203CF46143F8}" srcId="{80F76BF6-E232-47AC-8E34-B76451B6DD03}" destId="{7423B9D1-D806-41B7-8780-66F247BA29D2}" srcOrd="2" destOrd="0" parTransId="{72464A23-6364-42C0-A3F5-68D4079D485D}" sibTransId="{B1A7B871-4BD2-4420-9D9C-0908873AEB6A}"/>
    <dgm:cxn modelId="{EC0B9E17-F9BF-43D8-9D2C-46B720A0E68D}" srcId="{80F76BF6-E232-47AC-8E34-B76451B6DD03}" destId="{50A94CCE-BAE2-4A40-8032-F36C3971BC52}" srcOrd="0" destOrd="0" parTransId="{8C8129C1-F2CD-4279-873D-1D7E1771613D}" sibTransId="{2FA87D4A-C8AD-463B-8F79-FD066ECFC5B7}"/>
    <dgm:cxn modelId="{02D930E6-C0B7-46EA-8DF1-41E405EE7E7E}" type="presOf" srcId="{51360BBB-9315-482E-85BE-CCC0712C5C6B}" destId="{8AEF4FAE-F004-47C9-B9B8-BAC45DFA1BE0}" srcOrd="1" destOrd="0" presId="urn:microsoft.com/office/officeart/2005/8/layout/radial5"/>
    <dgm:cxn modelId="{EB065475-19B6-4227-ABA8-F8F01B0597BD}" type="presOf" srcId="{7423B9D1-D806-41B7-8780-66F247BA29D2}" destId="{B20DA854-EC85-426B-8192-334D6A394B71}" srcOrd="0" destOrd="0" presId="urn:microsoft.com/office/officeart/2005/8/layout/radial5"/>
    <dgm:cxn modelId="{6E395F28-9116-4E89-9DC2-565F4D02B119}" srcId="{80F76BF6-E232-47AC-8E34-B76451B6DD03}" destId="{358A843B-86BB-4B7A-9060-F9BF0B5DAE04}" srcOrd="1" destOrd="0" parTransId="{F9A5E7B0-ABC8-4CC6-A36B-30EF05AA9E1A}" sibTransId="{DE6D1B34-A4A8-4469-844B-F660457E5420}"/>
    <dgm:cxn modelId="{1036D958-F78F-4BB9-B45E-C1E6089DBD29}" type="presOf" srcId="{80F76BF6-E232-47AC-8E34-B76451B6DD03}" destId="{16D9D385-5ECC-482E-8055-16FF6000B1C0}" srcOrd="0" destOrd="0" presId="urn:microsoft.com/office/officeart/2005/8/layout/radial5"/>
    <dgm:cxn modelId="{2E265F95-343F-401C-B36E-CFC63BC0AFFB}" type="presOf" srcId="{72464A23-6364-42C0-A3F5-68D4079D485D}" destId="{3A7146A4-999C-49D8-A7F2-5B4956DFCE96}" srcOrd="1" destOrd="0" presId="urn:microsoft.com/office/officeart/2005/8/layout/radial5"/>
    <dgm:cxn modelId="{FF0EC352-A661-43EB-A12B-72029F554EB1}" srcId="{80F76BF6-E232-47AC-8E34-B76451B6DD03}" destId="{FEAE3577-2828-453C-B02A-C96343CB2E8B}" srcOrd="5" destOrd="0" parTransId="{8A6BD678-2BFF-4931-AC89-5F53BF6ECF59}" sibTransId="{0B7A0B39-F0EA-474A-8288-8D987DDDA8F4}"/>
    <dgm:cxn modelId="{31CA781C-5B64-4ECB-BFD1-CAF09D57196A}" type="presOf" srcId="{F9A5E7B0-ABC8-4CC6-A36B-30EF05AA9E1A}" destId="{1F804868-8CBE-491A-9D8C-6610C897E807}" srcOrd="1" destOrd="0" presId="urn:microsoft.com/office/officeart/2005/8/layout/radial5"/>
    <dgm:cxn modelId="{2EA8F290-3ECF-4CAB-9B60-FFC8B69C6947}" type="presOf" srcId="{FEAE3577-2828-453C-B02A-C96343CB2E8B}" destId="{AED62156-41D2-4DD2-83F2-8AF11AAE589B}" srcOrd="0" destOrd="0" presId="urn:microsoft.com/office/officeart/2005/8/layout/radial5"/>
    <dgm:cxn modelId="{973F109B-6A1B-45BA-8EE9-84C79B05E83A}" srcId="{80F76BF6-E232-47AC-8E34-B76451B6DD03}" destId="{E0F138CB-6A85-473C-8BD7-4BED9C231B3E}" srcOrd="3" destOrd="0" parTransId="{84CF3D84-AB93-4FDB-AA96-19009EF85248}" sibTransId="{46CF5014-B9EF-4389-A92E-6DC80917BC61}"/>
    <dgm:cxn modelId="{B7698EFA-E764-4124-946C-F348CCCDC309}" type="presOf" srcId="{50A94CCE-BAE2-4A40-8032-F36C3971BC52}" destId="{FF8E58EC-3A56-4CF9-8BF0-8BDDC638F842}" srcOrd="0" destOrd="0" presId="urn:microsoft.com/office/officeart/2005/8/layout/radial5"/>
    <dgm:cxn modelId="{5AA2CF38-C240-41DA-9870-30ABB7BCDF1C}" type="presOf" srcId="{E0F138CB-6A85-473C-8BD7-4BED9C231B3E}" destId="{21506660-7C0B-4DC5-872F-48926F47D859}" srcOrd="0" destOrd="0" presId="urn:microsoft.com/office/officeart/2005/8/layout/radial5"/>
    <dgm:cxn modelId="{95ECB7CD-831A-43BD-B200-2771E1986224}" type="presOf" srcId="{617AFCF2-6B52-4DA4-9AAE-8315855EDF61}" destId="{10F285AA-B6C7-432F-9873-08EE1A1D48BB}" srcOrd="0" destOrd="0" presId="urn:microsoft.com/office/officeart/2005/8/layout/radial5"/>
    <dgm:cxn modelId="{6A6536EC-A705-4412-B9C8-51855520CFD0}" type="presOf" srcId="{358A843B-86BB-4B7A-9060-F9BF0B5DAE04}" destId="{C7CBE61F-24A3-4877-82ED-52DBA1E6BA62}" srcOrd="0" destOrd="0" presId="urn:microsoft.com/office/officeart/2005/8/layout/radial5"/>
    <dgm:cxn modelId="{9A1481C3-F174-4118-BDD4-A343321398E9}" type="presOf" srcId="{B53C601E-6654-42F3-A4BD-EE7C17E68AF9}" destId="{D2D8165F-A10B-4A77-805D-D58B021BC408}" srcOrd="0" destOrd="0" presId="urn:microsoft.com/office/officeart/2005/8/layout/radial5"/>
    <dgm:cxn modelId="{5697F760-EA41-4793-AD67-6A9E8EA761DE}" type="presParOf" srcId="{10F285AA-B6C7-432F-9873-08EE1A1D48BB}" destId="{16D9D385-5ECC-482E-8055-16FF6000B1C0}" srcOrd="0" destOrd="0" presId="urn:microsoft.com/office/officeart/2005/8/layout/radial5"/>
    <dgm:cxn modelId="{7EFEC329-D695-459D-8207-9FE6E53AE7B6}" type="presParOf" srcId="{10F285AA-B6C7-432F-9873-08EE1A1D48BB}" destId="{622A61F4-858C-4514-973D-BDA0927C1ED1}" srcOrd="1" destOrd="0" presId="urn:microsoft.com/office/officeart/2005/8/layout/radial5"/>
    <dgm:cxn modelId="{6378AD08-1097-4281-A0D5-981BD248FA30}" type="presParOf" srcId="{622A61F4-858C-4514-973D-BDA0927C1ED1}" destId="{64B7D457-4ADA-482B-8698-D9EBFD44CDA2}" srcOrd="0" destOrd="0" presId="urn:microsoft.com/office/officeart/2005/8/layout/radial5"/>
    <dgm:cxn modelId="{1D3FF9F2-DA53-4863-ABB3-FE149CE85967}" type="presParOf" srcId="{10F285AA-B6C7-432F-9873-08EE1A1D48BB}" destId="{FF8E58EC-3A56-4CF9-8BF0-8BDDC638F842}" srcOrd="2" destOrd="0" presId="urn:microsoft.com/office/officeart/2005/8/layout/radial5"/>
    <dgm:cxn modelId="{F89D422A-B078-4D61-B5BF-A425039B726D}" type="presParOf" srcId="{10F285AA-B6C7-432F-9873-08EE1A1D48BB}" destId="{5FD83D4D-FA5A-45F3-A780-DBA63CB0734D}" srcOrd="3" destOrd="0" presId="urn:microsoft.com/office/officeart/2005/8/layout/radial5"/>
    <dgm:cxn modelId="{3FE25276-33A2-41E4-9C60-B4F0FCE45A10}" type="presParOf" srcId="{5FD83D4D-FA5A-45F3-A780-DBA63CB0734D}" destId="{1F804868-8CBE-491A-9D8C-6610C897E807}" srcOrd="0" destOrd="0" presId="urn:microsoft.com/office/officeart/2005/8/layout/radial5"/>
    <dgm:cxn modelId="{C748F716-217D-437C-B124-420AE1A83AB4}" type="presParOf" srcId="{10F285AA-B6C7-432F-9873-08EE1A1D48BB}" destId="{C7CBE61F-24A3-4877-82ED-52DBA1E6BA62}" srcOrd="4" destOrd="0" presId="urn:microsoft.com/office/officeart/2005/8/layout/radial5"/>
    <dgm:cxn modelId="{75A4894E-CB04-46FB-BBB9-48C706EAE884}" type="presParOf" srcId="{10F285AA-B6C7-432F-9873-08EE1A1D48BB}" destId="{FB5B3F27-A647-41D4-9B8E-B4F3B01C3DAE}" srcOrd="5" destOrd="0" presId="urn:microsoft.com/office/officeart/2005/8/layout/radial5"/>
    <dgm:cxn modelId="{1647C4B7-DC6E-429F-B0CB-83F9E0A9F1AD}" type="presParOf" srcId="{FB5B3F27-A647-41D4-9B8E-B4F3B01C3DAE}" destId="{3A7146A4-999C-49D8-A7F2-5B4956DFCE96}" srcOrd="0" destOrd="0" presId="urn:microsoft.com/office/officeart/2005/8/layout/radial5"/>
    <dgm:cxn modelId="{F3953279-B644-435D-9191-B2395B41B3C5}" type="presParOf" srcId="{10F285AA-B6C7-432F-9873-08EE1A1D48BB}" destId="{B20DA854-EC85-426B-8192-334D6A394B71}" srcOrd="6" destOrd="0" presId="urn:microsoft.com/office/officeart/2005/8/layout/radial5"/>
    <dgm:cxn modelId="{B2C42133-3219-4E5E-BA8A-6D4FC3A8E5DD}" type="presParOf" srcId="{10F285AA-B6C7-432F-9873-08EE1A1D48BB}" destId="{9E0AF697-820B-4027-8397-02A09E8AAF77}" srcOrd="7" destOrd="0" presId="urn:microsoft.com/office/officeart/2005/8/layout/radial5"/>
    <dgm:cxn modelId="{90C4A8AA-0769-47EF-B18C-355D9330265D}" type="presParOf" srcId="{9E0AF697-820B-4027-8397-02A09E8AAF77}" destId="{9E5E75C2-93F9-416D-A464-47A5CBB79BC6}" srcOrd="0" destOrd="0" presId="urn:microsoft.com/office/officeart/2005/8/layout/radial5"/>
    <dgm:cxn modelId="{8F868817-09DF-4D52-A8CB-F821656DE80D}" type="presParOf" srcId="{10F285AA-B6C7-432F-9873-08EE1A1D48BB}" destId="{21506660-7C0B-4DC5-872F-48926F47D859}" srcOrd="8" destOrd="0" presId="urn:microsoft.com/office/officeart/2005/8/layout/radial5"/>
    <dgm:cxn modelId="{1B2ACEF3-E94F-4E50-9B86-51E1F7970E4E}" type="presParOf" srcId="{10F285AA-B6C7-432F-9873-08EE1A1D48BB}" destId="{4936C9D7-2820-4E1A-951C-30F644FFF42D}" srcOrd="9" destOrd="0" presId="urn:microsoft.com/office/officeart/2005/8/layout/radial5"/>
    <dgm:cxn modelId="{57DEBDB7-A313-412A-83ED-5632CC39A820}" type="presParOf" srcId="{4936C9D7-2820-4E1A-951C-30F644FFF42D}" destId="{8AEF4FAE-F004-47C9-B9B8-BAC45DFA1BE0}" srcOrd="0" destOrd="0" presId="urn:microsoft.com/office/officeart/2005/8/layout/radial5"/>
    <dgm:cxn modelId="{FCD2CF08-3E8A-452A-B2F6-88D19E2832E6}" type="presParOf" srcId="{10F285AA-B6C7-432F-9873-08EE1A1D48BB}" destId="{D2D8165F-A10B-4A77-805D-D58B021BC408}" srcOrd="10" destOrd="0" presId="urn:microsoft.com/office/officeart/2005/8/layout/radial5"/>
    <dgm:cxn modelId="{8AA2A905-01E3-4EC6-8EF8-4C1660998214}" type="presParOf" srcId="{10F285AA-B6C7-432F-9873-08EE1A1D48BB}" destId="{8827FFB5-3408-41E7-8028-C237CFDBA217}" srcOrd="11" destOrd="0" presId="urn:microsoft.com/office/officeart/2005/8/layout/radial5"/>
    <dgm:cxn modelId="{25AAC844-1BD6-4201-9D44-E67F559F5AAD}" type="presParOf" srcId="{8827FFB5-3408-41E7-8028-C237CFDBA217}" destId="{FC168A52-0CC7-4E6B-9F96-832AD4EE69B2}" srcOrd="0" destOrd="0" presId="urn:microsoft.com/office/officeart/2005/8/layout/radial5"/>
    <dgm:cxn modelId="{9BBC4E89-B3AF-4AAB-90C8-CF64753C2A3F}" type="presParOf" srcId="{10F285AA-B6C7-432F-9873-08EE1A1D48BB}" destId="{AED62156-41D2-4DD2-83F2-8AF11AAE589B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4A23A1-1AE7-4F23-A0E4-2EC7660E5019}">
      <dsp:nvSpPr>
        <dsp:cNvPr id="0" name=""/>
        <dsp:cNvSpPr/>
      </dsp:nvSpPr>
      <dsp:spPr>
        <a:xfrm>
          <a:off x="-5260359" y="-805661"/>
          <a:ext cx="6264004" cy="6264004"/>
        </a:xfrm>
        <a:prstGeom prst="blockArc">
          <a:avLst>
            <a:gd name="adj1" fmla="val 18900000"/>
            <a:gd name="adj2" fmla="val 2700000"/>
            <a:gd name="adj3" fmla="val 345"/>
          </a:avLst>
        </a:pr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0EC2F9-016C-496D-9AF7-2223BE5C2506}">
      <dsp:nvSpPr>
        <dsp:cNvPr id="0" name=""/>
        <dsp:cNvSpPr/>
      </dsp:nvSpPr>
      <dsp:spPr>
        <a:xfrm>
          <a:off x="438936" y="290699"/>
          <a:ext cx="9553486" cy="581771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61781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cs typeface="TH SarabunPSK" pitchFamily="34" charset="-34"/>
            </a:rPr>
            <a:t>Thailand’s Transport Infrastructure Development 2015-2022</a:t>
          </a:r>
          <a:endParaRPr lang="en-US" sz="2700" b="1" kern="1200" spc="0" dirty="0"/>
        </a:p>
      </dsp:txBody>
      <dsp:txXfrm>
        <a:off x="438936" y="290699"/>
        <a:ext cx="9553486" cy="581771"/>
      </dsp:txXfrm>
    </dsp:sp>
    <dsp:sp modelId="{FB78534A-E202-4771-8F91-7B6B7200D824}">
      <dsp:nvSpPr>
        <dsp:cNvPr id="0" name=""/>
        <dsp:cNvSpPr/>
      </dsp:nvSpPr>
      <dsp:spPr>
        <a:xfrm>
          <a:off x="75328" y="217978"/>
          <a:ext cx="727214" cy="7272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DF69DC3-0769-49E5-B3E3-2720E2215142}">
      <dsp:nvSpPr>
        <dsp:cNvPr id="0" name=""/>
        <dsp:cNvSpPr/>
      </dsp:nvSpPr>
      <dsp:spPr>
        <a:xfrm>
          <a:off x="855816" y="1163077"/>
          <a:ext cx="9136606" cy="581771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120354"/>
                <a:satOff val="2542"/>
                <a:lumOff val="677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80000"/>
                <a:hueOff val="-120354"/>
                <a:satOff val="2542"/>
                <a:lumOff val="677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80000"/>
                <a:hueOff val="-120354"/>
                <a:satOff val="2542"/>
                <a:lumOff val="677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61781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/>
            <a:t>Action </a:t>
          </a:r>
          <a:r>
            <a:rPr lang="en-US" sz="2700" b="1" kern="1200" dirty="0" smtClean="0"/>
            <a:t>Plan </a:t>
          </a:r>
          <a:r>
            <a:rPr lang="th-TH" sz="2700" b="1" kern="1200" dirty="0" smtClean="0"/>
            <a:t>(</a:t>
          </a:r>
          <a:r>
            <a:rPr lang="en-US" sz="2700" b="1" kern="1200" dirty="0" smtClean="0"/>
            <a:t>2016-2018</a:t>
          </a:r>
          <a:r>
            <a:rPr lang="th-TH" sz="2700" b="1" kern="1200" dirty="0" smtClean="0"/>
            <a:t>)</a:t>
          </a:r>
          <a:endParaRPr lang="th-TH" sz="2700" b="1" kern="1200" dirty="0"/>
        </a:p>
      </dsp:txBody>
      <dsp:txXfrm>
        <a:off x="855816" y="1163077"/>
        <a:ext cx="9136606" cy="581771"/>
      </dsp:txXfrm>
    </dsp:sp>
    <dsp:sp modelId="{5026A8A6-25C0-44E9-A1D9-E41745B8FE14}">
      <dsp:nvSpPr>
        <dsp:cNvPr id="0" name=""/>
        <dsp:cNvSpPr/>
      </dsp:nvSpPr>
      <dsp:spPr>
        <a:xfrm>
          <a:off x="492209" y="1090356"/>
          <a:ext cx="727214" cy="7272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80000"/>
              <a:hueOff val="-120354"/>
              <a:satOff val="2542"/>
              <a:lumOff val="67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E75C8EC-1646-462F-9C51-145DFD908877}">
      <dsp:nvSpPr>
        <dsp:cNvPr id="0" name=""/>
        <dsp:cNvSpPr/>
      </dsp:nvSpPr>
      <dsp:spPr>
        <a:xfrm>
          <a:off x="983765" y="2035455"/>
          <a:ext cx="9008657" cy="581771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240708"/>
                <a:satOff val="5083"/>
                <a:lumOff val="135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80000"/>
                <a:hueOff val="-240708"/>
                <a:satOff val="5083"/>
                <a:lumOff val="135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80000"/>
                <a:hueOff val="-240708"/>
                <a:satOff val="5083"/>
                <a:lumOff val="135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61781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smtClean="0">
              <a:latin typeface="+mn-lt"/>
              <a:cs typeface="TH SarabunPSK" panose="020B0500040200020003" pitchFamily="34" charset="-34"/>
            </a:rPr>
            <a:t>Financing for Infrastructure</a:t>
          </a:r>
          <a:endParaRPr lang="en-US" sz="2700" b="1" kern="1200" dirty="0"/>
        </a:p>
      </dsp:txBody>
      <dsp:txXfrm>
        <a:off x="983765" y="2035455"/>
        <a:ext cx="9008657" cy="581771"/>
      </dsp:txXfrm>
    </dsp:sp>
    <dsp:sp modelId="{2FC4306E-8EDC-477C-A745-778ECFBAAA94}">
      <dsp:nvSpPr>
        <dsp:cNvPr id="0" name=""/>
        <dsp:cNvSpPr/>
      </dsp:nvSpPr>
      <dsp:spPr>
        <a:xfrm>
          <a:off x="620157" y="1962733"/>
          <a:ext cx="727214" cy="7272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80000"/>
              <a:hueOff val="-240708"/>
              <a:satOff val="5083"/>
              <a:lumOff val="135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970D73B-D8CA-4E2D-AF2C-6483E758A811}">
      <dsp:nvSpPr>
        <dsp:cNvPr id="0" name=""/>
        <dsp:cNvSpPr/>
      </dsp:nvSpPr>
      <dsp:spPr>
        <a:xfrm>
          <a:off x="855816" y="2907833"/>
          <a:ext cx="9136606" cy="581771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361061"/>
                <a:satOff val="7625"/>
                <a:lumOff val="2031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80000"/>
                <a:hueOff val="-361061"/>
                <a:satOff val="7625"/>
                <a:lumOff val="2031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80000"/>
                <a:hueOff val="-361061"/>
                <a:satOff val="7625"/>
                <a:lumOff val="2031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61781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PPP in Thailand</a:t>
          </a:r>
          <a:endParaRPr lang="en-US" sz="2700" b="1" kern="1200" dirty="0"/>
        </a:p>
      </dsp:txBody>
      <dsp:txXfrm>
        <a:off x="855816" y="2907833"/>
        <a:ext cx="9136606" cy="581771"/>
      </dsp:txXfrm>
    </dsp:sp>
    <dsp:sp modelId="{3954A196-3BC4-43A6-A811-6BED4B4B987A}">
      <dsp:nvSpPr>
        <dsp:cNvPr id="0" name=""/>
        <dsp:cNvSpPr/>
      </dsp:nvSpPr>
      <dsp:spPr>
        <a:xfrm>
          <a:off x="492209" y="2835111"/>
          <a:ext cx="727214" cy="7272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80000"/>
              <a:hueOff val="-361061"/>
              <a:satOff val="7625"/>
              <a:lumOff val="2031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46774C4-875D-45EA-BA4F-69DFBDFD59AF}">
      <dsp:nvSpPr>
        <dsp:cNvPr id="0" name=""/>
        <dsp:cNvSpPr/>
      </dsp:nvSpPr>
      <dsp:spPr>
        <a:xfrm>
          <a:off x="438936" y="3780211"/>
          <a:ext cx="9553486" cy="581771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-481415"/>
                <a:satOff val="10166"/>
                <a:lumOff val="270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shade val="80000"/>
                <a:hueOff val="-481415"/>
                <a:satOff val="10166"/>
                <a:lumOff val="270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shade val="80000"/>
                <a:hueOff val="-481415"/>
                <a:satOff val="10166"/>
                <a:lumOff val="270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61781" tIns="68580" rIns="68580" bIns="6858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Projects under PPP Fast Track</a:t>
          </a:r>
          <a:endParaRPr lang="en-US" sz="2700" b="1" kern="1200" dirty="0"/>
        </a:p>
      </dsp:txBody>
      <dsp:txXfrm>
        <a:off x="438936" y="3780211"/>
        <a:ext cx="9553486" cy="581771"/>
      </dsp:txXfrm>
    </dsp:sp>
    <dsp:sp modelId="{CBD58AC8-EBE0-40CE-8F54-2FD3EDC3E03C}">
      <dsp:nvSpPr>
        <dsp:cNvPr id="0" name=""/>
        <dsp:cNvSpPr/>
      </dsp:nvSpPr>
      <dsp:spPr>
        <a:xfrm>
          <a:off x="75328" y="3707489"/>
          <a:ext cx="727214" cy="72721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80000"/>
              <a:hueOff val="-481415"/>
              <a:satOff val="10166"/>
              <a:lumOff val="270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D9D385-5ECC-482E-8055-16FF6000B1C0}">
      <dsp:nvSpPr>
        <dsp:cNvPr id="0" name=""/>
        <dsp:cNvSpPr/>
      </dsp:nvSpPr>
      <dsp:spPr>
        <a:xfrm>
          <a:off x="4254232" y="2172938"/>
          <a:ext cx="2061548" cy="129519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Source of Financing</a:t>
          </a:r>
          <a:endParaRPr lang="th-TH" sz="2400" kern="1200" dirty="0">
            <a:solidFill>
              <a:schemeClr val="bg1"/>
            </a:solidFill>
            <a:latin typeface="+mn-lt"/>
            <a:cs typeface="TH SarabunIT๙" panose="020B0500040200020003" pitchFamily="34" charset="-34"/>
          </a:endParaRPr>
        </a:p>
      </dsp:txBody>
      <dsp:txXfrm>
        <a:off x="4254232" y="2172938"/>
        <a:ext cx="2061548" cy="1295195"/>
      </dsp:txXfrm>
    </dsp:sp>
    <dsp:sp modelId="{622A61F4-858C-4514-973D-BDA0927C1ED1}">
      <dsp:nvSpPr>
        <dsp:cNvPr id="0" name=""/>
        <dsp:cNvSpPr/>
      </dsp:nvSpPr>
      <dsp:spPr>
        <a:xfrm rot="16276086">
          <a:off x="5151219" y="1638326"/>
          <a:ext cx="308746" cy="504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400" kern="1200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 rot="16276086">
        <a:off x="5151219" y="1638326"/>
        <a:ext cx="308746" cy="504423"/>
      </dsp:txXfrm>
    </dsp:sp>
    <dsp:sp modelId="{FF8E58EC-3A56-4CF9-8BF0-8BDDC638F842}">
      <dsp:nvSpPr>
        <dsp:cNvPr id="0" name=""/>
        <dsp:cNvSpPr/>
      </dsp:nvSpPr>
      <dsp:spPr>
        <a:xfrm>
          <a:off x="4281868" y="107096"/>
          <a:ext cx="2093564" cy="1483597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pc="-3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Government Budget</a:t>
          </a:r>
          <a:endParaRPr lang="th-TH" sz="2000" b="1" kern="1200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>
        <a:off x="4281868" y="107096"/>
        <a:ext cx="2093564" cy="1483597"/>
      </dsp:txXfrm>
    </dsp:sp>
    <dsp:sp modelId="{5FD83D4D-FA5A-45F3-A780-DBA63CB0734D}">
      <dsp:nvSpPr>
        <dsp:cNvPr id="0" name=""/>
        <dsp:cNvSpPr/>
      </dsp:nvSpPr>
      <dsp:spPr>
        <a:xfrm rot="20380284">
          <a:off x="6274834" y="2148885"/>
          <a:ext cx="284650" cy="504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400" kern="12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 rot="20380284">
        <a:off x="6274834" y="2148885"/>
        <a:ext cx="284650" cy="504423"/>
      </dsp:txXfrm>
    </dsp:sp>
    <dsp:sp modelId="{C7CBE61F-24A3-4877-82ED-52DBA1E6BA62}">
      <dsp:nvSpPr>
        <dsp:cNvPr id="0" name=""/>
        <dsp:cNvSpPr/>
      </dsp:nvSpPr>
      <dsp:spPr>
        <a:xfrm>
          <a:off x="6557403" y="1219530"/>
          <a:ext cx="2093564" cy="1483597"/>
        </a:xfrm>
        <a:prstGeom prst="ellipse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Loans</a:t>
          </a:r>
          <a:endParaRPr lang="th-TH" sz="2000" b="1" kern="1200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>
        <a:off x="6557403" y="1219530"/>
        <a:ext cx="2093564" cy="1483597"/>
      </dsp:txXfrm>
    </dsp:sp>
    <dsp:sp modelId="{FB5B3F27-A647-41D4-9B8E-B4F3B01C3DAE}">
      <dsp:nvSpPr>
        <dsp:cNvPr id="0" name=""/>
        <dsp:cNvSpPr/>
      </dsp:nvSpPr>
      <dsp:spPr>
        <a:xfrm rot="1291788">
          <a:off x="6293302" y="3042124"/>
          <a:ext cx="385363" cy="504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400" kern="12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 rot="1291788">
        <a:off x="6293302" y="3042124"/>
        <a:ext cx="385363" cy="504423"/>
      </dsp:txXfrm>
    </dsp:sp>
    <dsp:sp modelId="{B20DA854-EC85-426B-8192-334D6A394B71}">
      <dsp:nvSpPr>
        <dsp:cNvPr id="0" name=""/>
        <dsp:cNvSpPr/>
      </dsp:nvSpPr>
      <dsp:spPr>
        <a:xfrm>
          <a:off x="6702136" y="3050779"/>
          <a:ext cx="2093564" cy="1483597"/>
        </a:xfrm>
        <a:prstGeom prst="ellipse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pc="-1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SOE Revenue</a:t>
          </a:r>
          <a:r>
            <a:rPr lang="th-TH" sz="2000" b="1" kern="1200" spc="-1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 </a:t>
          </a:r>
          <a:endParaRPr lang="th-TH" sz="2000" b="1" kern="1200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>
        <a:off x="6702136" y="3050779"/>
        <a:ext cx="2093564" cy="1483597"/>
      </dsp:txXfrm>
    </dsp:sp>
    <dsp:sp modelId="{9E0AF697-820B-4027-8397-02A09E8AAF77}">
      <dsp:nvSpPr>
        <dsp:cNvPr id="0" name=""/>
        <dsp:cNvSpPr/>
      </dsp:nvSpPr>
      <dsp:spPr>
        <a:xfrm rot="5225742">
          <a:off x="5169850" y="3414472"/>
          <a:ext cx="316166" cy="504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400" kern="12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 rot="5225742">
        <a:off x="5169850" y="3414472"/>
        <a:ext cx="316166" cy="504423"/>
      </dsp:txXfrm>
    </dsp:sp>
    <dsp:sp modelId="{21506660-7C0B-4DC5-872F-48926F47D859}">
      <dsp:nvSpPr>
        <dsp:cNvPr id="0" name=""/>
        <dsp:cNvSpPr/>
      </dsp:nvSpPr>
      <dsp:spPr>
        <a:xfrm>
          <a:off x="4329474" y="3877386"/>
          <a:ext cx="2093564" cy="1483597"/>
        </a:xfrm>
        <a:prstGeom prst="ellipse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pc="-1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Others</a:t>
          </a:r>
          <a:endParaRPr lang="th-TH" sz="2000" b="1" kern="1200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>
        <a:off x="4329474" y="3877386"/>
        <a:ext cx="2093564" cy="1483597"/>
      </dsp:txXfrm>
    </dsp:sp>
    <dsp:sp modelId="{4936C9D7-2820-4E1A-951C-30F644FFF42D}">
      <dsp:nvSpPr>
        <dsp:cNvPr id="0" name=""/>
        <dsp:cNvSpPr/>
      </dsp:nvSpPr>
      <dsp:spPr>
        <a:xfrm rot="9695034">
          <a:off x="4055911" y="2928528"/>
          <a:ext cx="294595" cy="504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882677"/>
            <a:satOff val="-8182"/>
            <a:lumOff val="-313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kern="1200">
            <a:latin typeface="+mn-lt"/>
          </a:endParaRPr>
        </a:p>
      </dsp:txBody>
      <dsp:txXfrm rot="9695034">
        <a:off x="4055911" y="2928528"/>
        <a:ext cx="294595" cy="504423"/>
      </dsp:txXfrm>
    </dsp:sp>
    <dsp:sp modelId="{D2D8165F-A10B-4A77-805D-D58B021BC408}">
      <dsp:nvSpPr>
        <dsp:cNvPr id="0" name=""/>
        <dsp:cNvSpPr/>
      </dsp:nvSpPr>
      <dsp:spPr>
        <a:xfrm>
          <a:off x="1992688" y="2819774"/>
          <a:ext cx="2133532" cy="1483597"/>
        </a:xfrm>
        <a:prstGeom prst="ellipse">
          <a:avLst/>
        </a:prstGeom>
        <a:solidFill>
          <a:schemeClr val="accent5">
            <a:hueOff val="-5882677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+mn-lt"/>
              <a:cs typeface="TH SarabunIT๙" panose="020B0500040200020003" pitchFamily="34" charset="-34"/>
            </a:rPr>
            <a:t>PPPs</a:t>
          </a:r>
          <a:endParaRPr lang="th-TH" sz="2000" b="1" kern="1200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>
        <a:off x="1992688" y="2819774"/>
        <a:ext cx="2133532" cy="1483597"/>
      </dsp:txXfrm>
    </dsp:sp>
    <dsp:sp modelId="{8827FFB5-3408-41E7-8028-C237CFDBA217}">
      <dsp:nvSpPr>
        <dsp:cNvPr id="0" name=""/>
        <dsp:cNvSpPr/>
      </dsp:nvSpPr>
      <dsp:spPr>
        <a:xfrm rot="12492576">
          <a:off x="3921913" y="1956052"/>
          <a:ext cx="443336" cy="504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2400" kern="120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 rot="12492576">
        <a:off x="3921913" y="1956052"/>
        <a:ext cx="443336" cy="504423"/>
      </dsp:txXfrm>
    </dsp:sp>
    <dsp:sp modelId="{AED62156-41D2-4DD2-83F2-8AF11AAE589B}">
      <dsp:nvSpPr>
        <dsp:cNvPr id="0" name=""/>
        <dsp:cNvSpPr/>
      </dsp:nvSpPr>
      <dsp:spPr>
        <a:xfrm>
          <a:off x="1882545" y="815125"/>
          <a:ext cx="2093564" cy="1483597"/>
        </a:xfrm>
        <a:prstGeom prst="ellipse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pc="-10" dirty="0" smtClean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H SarabunIT๙" panose="020B0500040200020003" pitchFamily="34" charset="-34"/>
            </a:rPr>
            <a:t>Infrastructure Fund</a:t>
          </a:r>
          <a:endParaRPr lang="th-TH" sz="2000" b="1" kern="1200" dirty="0">
            <a:solidFill>
              <a:schemeClr val="tx1"/>
            </a:solidFill>
            <a:latin typeface="+mn-lt"/>
            <a:cs typeface="TH SarabunIT๙" panose="020B0500040200020003" pitchFamily="34" charset="-34"/>
          </a:endParaRPr>
        </a:p>
      </dsp:txBody>
      <dsp:txXfrm>
        <a:off x="1882545" y="815125"/>
        <a:ext cx="2093564" cy="1483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19BE8-5181-463A-8BC3-449401BCA759}" type="datetimeFigureOut">
              <a:rPr lang="th-TH" smtClean="0"/>
              <a:pPr/>
              <a:t>04/04/61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177B1-AAE8-4D70-A665-250B3A6A0FF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00799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177B1-AAE8-4D70-A665-250B3A6A0FF5}" type="slidenum">
              <a:rPr lang="th-TH" smtClean="0"/>
              <a:pPr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351283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2177B1-AAE8-4D70-A665-250B3A6A0FF5}" type="slidenum">
              <a:rPr lang="th-TH" smtClean="0"/>
              <a:pPr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865072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0C879-949D-4832-8B30-7D717E9A7853}" type="slidenum">
              <a:rPr lang="th-TH" smtClean="0"/>
              <a:pPr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046043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relation to funding transport infrastructure projects over the next 8 yrs.</a:t>
            </a:r>
          </a:p>
          <a:p>
            <a:r>
              <a:rPr lang="en-US" dirty="0" smtClean="0"/>
              <a:t>Related agencies such as Budget Bureau, NESDB, MOF and MOT has been working</a:t>
            </a:r>
            <a:r>
              <a:rPr lang="en-US" baseline="0" dirty="0" smtClean="0"/>
              <a:t> on funding for transport infrastructure projects.</a:t>
            </a:r>
          </a:p>
          <a:p>
            <a:r>
              <a:rPr lang="en-US" baseline="0" dirty="0" smtClean="0"/>
              <a:t>The committee has agreed on the framework that: </a:t>
            </a:r>
          </a:p>
          <a:p>
            <a:r>
              <a:rPr lang="en-US" baseline="0" dirty="0" smtClean="0"/>
              <a:t>-Annual budget will allocate for land acquisition/ consultation/ civil works for non-mega projects </a:t>
            </a:r>
          </a:p>
          <a:p>
            <a:r>
              <a:rPr lang="en-US" baseline="0" dirty="0" smtClean="0"/>
              <a:t>- While government borrowing will fund for civil works, signaling system and mechanics and equipments of mega projects</a:t>
            </a:r>
          </a:p>
          <a:p>
            <a:r>
              <a:rPr lang="en-US" baseline="0" dirty="0" smtClean="0"/>
              <a:t>-State enterprise revenue/loans and PPPs  will finance for rolling stock of Metropolitan Mass Transit and railway </a:t>
            </a:r>
          </a:p>
          <a:p>
            <a:r>
              <a:rPr lang="en-US" baseline="0" dirty="0" smtClean="0"/>
              <a:t>-While infrastructure funds will finance rolling stock for metro mass transit,   PPP &amp; Infrastructure Fund </a:t>
            </a:r>
            <a:r>
              <a:rPr lang="en-US" baseline="0" smtClean="0"/>
              <a:t>will fund for </a:t>
            </a:r>
            <a:r>
              <a:rPr lang="en-US" baseline="0" dirty="0" smtClean="0"/>
              <a:t>toll collection systems, maintenance works and network extension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5F3F5-BF9E-43F7-9ED1-179C5B801DE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4926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>
              <a:cs typeface="Cordia New" pitchFamily="34" charset="-34"/>
            </a:endParaRPr>
          </a:p>
        </p:txBody>
      </p:sp>
      <p:sp>
        <p:nvSpPr>
          <p:cNvPr id="105476" name="ตัวแทนหมายเลขสไลด์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4868CFC-DE43-4116-8D2D-0FF52574D944}" type="slidenum">
              <a:rPr lang="th-TH">
                <a:solidFill>
                  <a:srgbClr val="000000"/>
                </a:solidFill>
              </a:rPr>
              <a:pPr/>
              <a:t>12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774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ตัวแทนรูปบนสไลด์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ตัวแทน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>
              <a:cs typeface="Cordia New" pitchFamily="34" charset="-34"/>
            </a:endParaRPr>
          </a:p>
        </p:txBody>
      </p:sp>
      <p:sp>
        <p:nvSpPr>
          <p:cNvPr id="107524" name="ตัวแทนหมายเลขสไลด์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F7A1C4-D81D-47AD-B51C-2CBA5E0D41AC}" type="slidenum">
              <a:rPr lang="th-TH">
                <a:solidFill>
                  <a:srgbClr val="000000"/>
                </a:solidFill>
              </a:rPr>
              <a:pPr/>
              <a:t>13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7978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E354-D3E2-42EF-8B67-668A40FB6C6B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04611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73EAC-B573-41D6-B91D-10778288779F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645715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2DB4-4C81-490C-B620-73557C640470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459378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EDBDF-684A-4039-A2BD-21B22C48A204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05691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CBBB9-2B95-4F6C-AA70-997E8B778810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427475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B4529-64C8-4B19-B359-50E6D6726F2A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43074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940B-DD0F-4AC1-AF1C-26384F30780F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89373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BA14-941A-418D-9E51-7CDC1C3BE420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876998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BB67-4445-4E89-B9AB-76CD5ADC563C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16483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2E5B6-897C-47E3-931A-A09459A603BC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184790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058AD-90A4-468C-A1C9-0F19ED5D59CA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11019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428DA-7C7A-41BF-869C-F9AD0172C66D}" type="datetime1">
              <a:rPr lang="th-TH" smtClean="0"/>
              <a:pPr/>
              <a:t>04/04/61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0F7EA-2740-4169-97AC-FE626D336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88767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รูปภาพ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9" t="2" b="9795"/>
          <a:stretch/>
        </p:blipFill>
        <p:spPr bwMode="auto">
          <a:xfrm>
            <a:off x="-37323" y="0"/>
            <a:ext cx="1224705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6" descr="OTP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3612" b="95937" l="3612" r="98194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01914" y="243199"/>
            <a:ext cx="1158033" cy="1158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-37323" y="1850531"/>
            <a:ext cx="12247053" cy="3794489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 b="1" baseline="30000" dirty="0">
              <a:solidFill>
                <a:srgbClr val="9600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43864" y="3009111"/>
            <a:ext cx="8994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Arkhom</a:t>
            </a:r>
            <a:r>
              <a:rPr lang="en-US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Termpittayapaisith</a:t>
            </a:r>
            <a:endParaRPr lang="en-US" sz="2400" dirty="0" smtClean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Minister of Transport</a:t>
            </a:r>
          </a:p>
          <a:p>
            <a:pPr algn="r"/>
            <a:r>
              <a:rPr lang="en-US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April 4</a:t>
            </a:r>
            <a:r>
              <a:rPr lang="en-US" sz="2400" baseline="30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 </a:t>
            </a:r>
            <a:r>
              <a:rPr lang="en-US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2018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9959" y="2109965"/>
            <a:ext cx="11915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H SarabunPSK" panose="020B0500040200020003" pitchFamily="34" charset="-34"/>
              </a:rPr>
              <a:t>Public Private Partnership Summit</a:t>
            </a:r>
            <a:endParaRPr lang="en-US" sz="6000" b="1" dirty="0"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H SarabunPSK" panose="020B0500040200020003" pitchFamily="34" charset="-3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302801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616510"/>
          </a:xfrm>
          <a:solidFill>
            <a:srgbClr val="800000"/>
          </a:solidFill>
        </p:spPr>
        <p:txBody>
          <a:bodyPr>
            <a:normAutofit/>
          </a:bodyPr>
          <a:lstStyle/>
          <a:p>
            <a:pPr algn="ctr"/>
            <a:r>
              <a:rPr lang="en-US" sz="3200" b="1" spc="-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ไดอะแกรม 3"/>
          <p:cNvGraphicFramePr/>
          <p:nvPr>
            <p:extLst>
              <p:ext uri="{D42A27DB-BD31-4B8C-83A1-F6EECF244321}">
                <p14:modId xmlns:p14="http://schemas.microsoft.com/office/powerpoint/2010/main" xmlns="" val="357180468"/>
              </p:ext>
            </p:extLst>
          </p:nvPr>
        </p:nvGraphicFramePr>
        <p:xfrm>
          <a:off x="1067546" y="1410914"/>
          <a:ext cx="10056907" cy="4652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862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8"/>
          <p:cNvSpPr/>
          <p:nvPr/>
        </p:nvSpPr>
        <p:spPr>
          <a:xfrm>
            <a:off x="10041264" y="829036"/>
            <a:ext cx="2022861" cy="5943600"/>
          </a:xfrm>
          <a:prstGeom prst="roundRect">
            <a:avLst/>
          </a:prstGeom>
          <a:noFill/>
          <a:ln w="25400" cap="flat" cmpd="sng" algn="ctr">
            <a:solidFill>
              <a:srgbClr val="FEB80A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5" name="Rounded Rectangle 63"/>
          <p:cNvSpPr/>
          <p:nvPr/>
        </p:nvSpPr>
        <p:spPr>
          <a:xfrm>
            <a:off x="10122054" y="5818423"/>
            <a:ext cx="1861546" cy="849086"/>
          </a:xfrm>
          <a:prstGeom prst="roundRect">
            <a:avLst/>
          </a:prstGeom>
          <a:solidFill>
            <a:srgbClr val="475A8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6" name="Rounded Rectangle 28"/>
          <p:cNvSpPr/>
          <p:nvPr/>
        </p:nvSpPr>
        <p:spPr>
          <a:xfrm>
            <a:off x="5231829" y="832181"/>
            <a:ext cx="2445977" cy="5943600"/>
          </a:xfrm>
          <a:prstGeom prst="roundRect">
            <a:avLst/>
          </a:prstGeom>
          <a:noFill/>
          <a:ln w="25400" cap="flat" cmpd="sng" algn="ctr">
            <a:solidFill>
              <a:srgbClr val="FEB80A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7" name="Rounded Rectangle 49"/>
          <p:cNvSpPr/>
          <p:nvPr/>
        </p:nvSpPr>
        <p:spPr>
          <a:xfrm>
            <a:off x="5328743" y="2373911"/>
            <a:ext cx="2257727" cy="1102056"/>
          </a:xfrm>
          <a:prstGeom prst="roundRect">
            <a:avLst/>
          </a:prstGeom>
          <a:solidFill>
            <a:srgbClr val="F8863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8" name="Rounded Rectangle 51"/>
          <p:cNvSpPr/>
          <p:nvPr/>
        </p:nvSpPr>
        <p:spPr>
          <a:xfrm>
            <a:off x="5332356" y="3549741"/>
            <a:ext cx="2269880" cy="1055424"/>
          </a:xfrm>
          <a:prstGeom prst="roundRect">
            <a:avLst/>
          </a:prstGeom>
          <a:solidFill>
            <a:srgbClr val="964305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9" name="Rounded Rectangle 61"/>
          <p:cNvSpPr/>
          <p:nvPr/>
        </p:nvSpPr>
        <p:spPr>
          <a:xfrm>
            <a:off x="5328742" y="5423259"/>
            <a:ext cx="2257727" cy="957616"/>
          </a:xfrm>
          <a:prstGeom prst="roundRect">
            <a:avLst/>
          </a:prstGeom>
          <a:solidFill>
            <a:srgbClr val="964305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0" name="Rounded Rectangle 1"/>
          <p:cNvSpPr/>
          <p:nvPr/>
        </p:nvSpPr>
        <p:spPr>
          <a:xfrm>
            <a:off x="268855" y="832181"/>
            <a:ext cx="2389820" cy="5943600"/>
          </a:xfrm>
          <a:prstGeom prst="roundRect">
            <a:avLst/>
          </a:prstGeom>
          <a:noFill/>
          <a:ln w="25400" cap="flat" cmpd="sng" algn="ctr">
            <a:solidFill>
              <a:srgbClr val="FEB80A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1" name="Rounded Rectangle 23"/>
          <p:cNvSpPr/>
          <p:nvPr/>
        </p:nvSpPr>
        <p:spPr>
          <a:xfrm>
            <a:off x="2810561" y="832181"/>
            <a:ext cx="2262073" cy="5943600"/>
          </a:xfrm>
          <a:prstGeom prst="roundRect">
            <a:avLst/>
          </a:prstGeom>
          <a:noFill/>
          <a:ln w="25400" cap="flat" cmpd="sng" algn="ctr">
            <a:solidFill>
              <a:srgbClr val="FEB80A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2" name="Rounded Rectangle 33"/>
          <p:cNvSpPr/>
          <p:nvPr/>
        </p:nvSpPr>
        <p:spPr>
          <a:xfrm>
            <a:off x="7840961" y="832181"/>
            <a:ext cx="2049989" cy="5943600"/>
          </a:xfrm>
          <a:prstGeom prst="roundRect">
            <a:avLst/>
          </a:prstGeom>
          <a:noFill/>
          <a:ln w="25400" cap="flat" cmpd="sng" algn="ctr">
            <a:solidFill>
              <a:srgbClr val="FEB80A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3" name="Rounded Rectangle 43"/>
          <p:cNvSpPr/>
          <p:nvPr/>
        </p:nvSpPr>
        <p:spPr>
          <a:xfrm>
            <a:off x="347685" y="2375517"/>
            <a:ext cx="2237860" cy="990600"/>
          </a:xfrm>
          <a:prstGeom prst="roundRect">
            <a:avLst/>
          </a:pr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4" name="Rounded Rectangle 44"/>
          <p:cNvSpPr/>
          <p:nvPr/>
        </p:nvSpPr>
        <p:spPr>
          <a:xfrm>
            <a:off x="347685" y="3428669"/>
            <a:ext cx="2237860" cy="838200"/>
          </a:xfrm>
          <a:prstGeom prst="roundRect">
            <a:avLst/>
          </a:prstGeom>
          <a:solidFill>
            <a:srgbClr val="FF5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5" name="Rounded Rectangle 46"/>
          <p:cNvSpPr/>
          <p:nvPr/>
        </p:nvSpPr>
        <p:spPr>
          <a:xfrm>
            <a:off x="2897514" y="2357093"/>
            <a:ext cx="2037294" cy="838200"/>
          </a:xfrm>
          <a:prstGeom prst="roundRect">
            <a:avLst/>
          </a:prstGeom>
          <a:solidFill>
            <a:srgbClr val="0C9B7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6" name="Rounded Rectangle 55"/>
          <p:cNvSpPr/>
          <p:nvPr/>
        </p:nvSpPr>
        <p:spPr>
          <a:xfrm>
            <a:off x="7934132" y="3199739"/>
            <a:ext cx="1854308" cy="764272"/>
          </a:xfrm>
          <a:prstGeom prst="roundRect">
            <a:avLst/>
          </a:prstGeom>
          <a:solidFill>
            <a:srgbClr val="3891A7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7" name="Rounded Rectangle 56"/>
          <p:cNvSpPr/>
          <p:nvPr/>
        </p:nvSpPr>
        <p:spPr>
          <a:xfrm>
            <a:off x="10122054" y="2357093"/>
            <a:ext cx="1828800" cy="859808"/>
          </a:xfrm>
          <a:prstGeom prst="roundRect">
            <a:avLst/>
          </a:prstGeom>
          <a:solidFill>
            <a:srgbClr val="35436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8" name="Rounded Rectangle 57"/>
          <p:cNvSpPr/>
          <p:nvPr/>
        </p:nvSpPr>
        <p:spPr>
          <a:xfrm>
            <a:off x="10122054" y="3265805"/>
            <a:ext cx="1828800" cy="1143000"/>
          </a:xfrm>
          <a:prstGeom prst="roundRect">
            <a:avLst/>
          </a:prstGeom>
          <a:solidFill>
            <a:srgbClr val="475A8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19" name="Rounded Rectangle 58"/>
          <p:cNvSpPr/>
          <p:nvPr/>
        </p:nvSpPr>
        <p:spPr>
          <a:xfrm>
            <a:off x="10122054" y="4457709"/>
            <a:ext cx="1828800" cy="609600"/>
          </a:xfrm>
          <a:prstGeom prst="roundRect">
            <a:avLst/>
          </a:prstGeom>
          <a:solidFill>
            <a:srgbClr val="475A8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20" name="Rounded Rectangle 59"/>
          <p:cNvSpPr/>
          <p:nvPr/>
        </p:nvSpPr>
        <p:spPr>
          <a:xfrm>
            <a:off x="10111168" y="5143509"/>
            <a:ext cx="1722119" cy="533400"/>
          </a:xfrm>
          <a:prstGeom prst="roundRect">
            <a:avLst/>
          </a:prstGeom>
          <a:solidFill>
            <a:srgbClr val="475A8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ฮ</a:t>
            </a:r>
          </a:p>
        </p:txBody>
      </p:sp>
      <p:sp>
        <p:nvSpPr>
          <p:cNvPr id="22" name="Rounded Rectangle 2">
            <a:hlinkClick r:id="" action="ppaction://noaction"/>
          </p:cNvPr>
          <p:cNvSpPr/>
          <p:nvPr/>
        </p:nvSpPr>
        <p:spPr>
          <a:xfrm>
            <a:off x="195284" y="740061"/>
            <a:ext cx="2595941" cy="134937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H SarabunPSK" pitchFamily="34" charset="-34"/>
              </a:rPr>
              <a:t>Plan 1: Intercity Rail Networks Development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H SarabunPSK" pitchFamily="34" charset="-34"/>
            </a:endParaRPr>
          </a:p>
        </p:txBody>
      </p:sp>
      <p:sp>
        <p:nvSpPr>
          <p:cNvPr id="23" name="Rounded Rectangle 20"/>
          <p:cNvSpPr/>
          <p:nvPr/>
        </p:nvSpPr>
        <p:spPr>
          <a:xfrm>
            <a:off x="347685" y="2375517"/>
            <a:ext cx="2237860" cy="990600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1.1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Tracking &amp; Facilities Improvement</a:t>
            </a:r>
            <a:endParaRPr kumimoji="0" lang="th-TH" sz="1600" b="1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24" name="Rounded Rectangle 21"/>
          <p:cNvSpPr/>
          <p:nvPr/>
        </p:nvSpPr>
        <p:spPr>
          <a:xfrm>
            <a:off x="195284" y="3469613"/>
            <a:ext cx="2529755" cy="762000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1.2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Dual Track Development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25" name="Rounded Rectangle 24">
            <a:hlinkClick r:id="" action="ppaction://noaction"/>
          </p:cNvPr>
          <p:cNvSpPr/>
          <p:nvPr/>
        </p:nvSpPr>
        <p:spPr>
          <a:xfrm>
            <a:off x="2791884" y="754689"/>
            <a:ext cx="2280750" cy="150177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H SarabunPSK" pitchFamily="34" charset="-34"/>
              </a:rPr>
              <a:t>Plan 2: Improving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H SarabunPSK" pitchFamily="34" charset="-34"/>
              </a:rPr>
              <a:t>Public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H SarabunPSK" pitchFamily="34" charset="-34"/>
              </a:rPr>
              <a:t>T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H SarabunPSK" pitchFamily="34" charset="-34"/>
              </a:rPr>
              <a:t>ransport Networks &amp; Services</a:t>
            </a:r>
            <a:endParaRPr kumimoji="0" lang="th-TH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Cordia New" panose="020B0304020202020204" pitchFamily="34" charset="-34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897514" y="2288853"/>
            <a:ext cx="2056430" cy="762000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600" b="1" i="0" u="none" strike="noStrike" kern="0" cap="none" spc="-5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-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2.1 Implementation   of  10 Metro Lines</a:t>
            </a:r>
            <a:endParaRPr kumimoji="0" lang="th-TH" sz="1600" b="1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897514" y="4368645"/>
            <a:ext cx="2052350" cy="12192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spc="-50" dirty="0" smtClean="0">
                <a:solidFill>
                  <a:prstClr val="white"/>
                </a:solidFill>
                <a:cs typeface="+mj-cs"/>
              </a:rPr>
              <a:t>2.3 </a:t>
            </a:r>
            <a:r>
              <a:rPr kumimoji="0" lang="en-US" sz="1600" b="1" i="0" u="none" strike="noStrike" kern="0" cap="none" spc="-5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Procurement of 3,183 NGV Buses and Depots</a:t>
            </a:r>
            <a:endParaRPr kumimoji="0" lang="th-TH" sz="1600" b="1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913382" y="3271217"/>
            <a:ext cx="2056430" cy="103608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2.2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Construction of Roads &amp; Bridges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29" name="Rounded Rectangle 29">
            <a:hlinkClick r:id="" action="ppaction://noaction"/>
          </p:cNvPr>
          <p:cNvSpPr/>
          <p:nvPr/>
        </p:nvSpPr>
        <p:spPr>
          <a:xfrm>
            <a:off x="5187246" y="667184"/>
            <a:ext cx="2539400" cy="188277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H SarabunPSK" pitchFamily="34" charset="-34"/>
              </a:rPr>
              <a:t>Plan 3: Enhancing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H SarabunPSK" pitchFamily="34" charset="-34"/>
              </a:rPr>
              <a:t>Connectivity between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H SarabunPSK" pitchFamily="34" charset="-34"/>
              </a:rPr>
              <a:t>Key Domestic Production Bases &amp; Neighboring Countries</a:t>
            </a:r>
            <a:endParaRPr kumimoji="0" lang="th-TH" sz="16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H SarabunPSK" pitchFamily="34" charset="-34"/>
            </a:endParaRPr>
          </a:p>
        </p:txBody>
      </p:sp>
      <p:sp>
        <p:nvSpPr>
          <p:cNvPr id="30" name="Rounded Rectangle 30"/>
          <p:cNvSpPr/>
          <p:nvPr/>
        </p:nvSpPr>
        <p:spPr>
          <a:xfrm>
            <a:off x="5472561" y="2612292"/>
            <a:ext cx="1970088" cy="690563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3.1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Accessibility to Agricultural &amp; Tourist Areas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31" name="Rounded Rectangle 31"/>
          <p:cNvSpPr/>
          <p:nvPr/>
        </p:nvSpPr>
        <p:spPr>
          <a:xfrm>
            <a:off x="5300727" y="3561048"/>
            <a:ext cx="2260146" cy="104177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3.2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Connectivity between Hub &amp; Key Production Bases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32" name="Rounded Rectangle 32"/>
          <p:cNvSpPr/>
          <p:nvPr/>
        </p:nvSpPr>
        <p:spPr>
          <a:xfrm>
            <a:off x="5310674" y="4674100"/>
            <a:ext cx="2275796" cy="685800"/>
          </a:xfrm>
          <a:prstGeom prst="roundRect">
            <a:avLst/>
          </a:prstGeom>
          <a:solidFill>
            <a:srgbClr val="964305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3.3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Connectivity between Gateways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33" name="Rounded Rectangle 34">
            <a:hlinkClick r:id="" action="ppaction://noaction"/>
          </p:cNvPr>
          <p:cNvSpPr/>
          <p:nvPr/>
        </p:nvSpPr>
        <p:spPr>
          <a:xfrm>
            <a:off x="7731527" y="829036"/>
            <a:ext cx="2134796" cy="134937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j-cs"/>
              </a:rPr>
              <a:t>Plan 4: Increasing Water Transport Network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34" name="Rounded Rectangle 35"/>
          <p:cNvSpPr/>
          <p:nvPr/>
        </p:nvSpPr>
        <p:spPr>
          <a:xfrm>
            <a:off x="7931368" y="2391107"/>
            <a:ext cx="1856776" cy="685800"/>
          </a:xfrm>
          <a:prstGeom prst="roundRect">
            <a:avLst>
              <a:gd name="adj" fmla="val 18750"/>
            </a:avLst>
          </a:prstGeom>
          <a:solidFill>
            <a:srgbClr val="2A6D7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4.1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Inland</a:t>
            </a: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Port Development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35" name="Rounded Rectangle 36"/>
          <p:cNvSpPr/>
          <p:nvPr/>
        </p:nvSpPr>
        <p:spPr>
          <a:xfrm>
            <a:off x="7890424" y="3071220"/>
            <a:ext cx="2120678" cy="1078176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4.2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Coastal Port Development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36" name="Rounded Rectangle 39">
            <a:hlinkClick r:id="" action="ppaction://noaction"/>
          </p:cNvPr>
          <p:cNvSpPr/>
          <p:nvPr/>
        </p:nvSpPr>
        <p:spPr>
          <a:xfrm>
            <a:off x="9890950" y="829035"/>
            <a:ext cx="2240078" cy="134937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j-cs"/>
              </a:rPr>
              <a:t>Plan 5: Enhancing Air Transport Capability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37" name="Rounded Rectangle 40"/>
          <p:cNvSpPr/>
          <p:nvPr/>
        </p:nvSpPr>
        <p:spPr>
          <a:xfrm>
            <a:off x="10198254" y="2411685"/>
            <a:ext cx="1557337" cy="762000"/>
          </a:xfrm>
          <a:prstGeom prst="roundRect">
            <a:avLst>
              <a:gd name="adj" fmla="val 50000"/>
            </a:avLst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5.1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Airport Capacity Expansion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38" name="Rounded Rectangle 41"/>
          <p:cNvSpPr/>
          <p:nvPr/>
        </p:nvSpPr>
        <p:spPr>
          <a:xfrm>
            <a:off x="10063318" y="3265805"/>
            <a:ext cx="1887536" cy="1143000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5.2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Enhancement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in Air Traffic Management Capability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39" name="Rounded Rectangle 42"/>
          <p:cNvSpPr/>
          <p:nvPr/>
        </p:nvSpPr>
        <p:spPr>
          <a:xfrm>
            <a:off x="10066492" y="4457709"/>
            <a:ext cx="1917108" cy="609600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spc="-60" dirty="0" smtClean="0">
                <a:solidFill>
                  <a:prstClr val="white"/>
                </a:solidFill>
                <a:cs typeface="+mj-cs"/>
              </a:rPr>
              <a:t>5.3 </a:t>
            </a:r>
            <a:r>
              <a:rPr kumimoji="0" lang="en-US" sz="1600" b="1" i="0" u="none" strike="noStrike" kern="0" cap="none" spc="-6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Increased Fleet Utilization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40" name="Rounded Rectangle 45"/>
          <p:cNvSpPr/>
          <p:nvPr/>
        </p:nvSpPr>
        <p:spPr>
          <a:xfrm>
            <a:off x="5289380" y="5429871"/>
            <a:ext cx="2297090" cy="963304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3.4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Promoting Seamless Multi-Modal Transport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41" name="Rounded Rectangle 48"/>
          <p:cNvSpPr/>
          <p:nvPr/>
        </p:nvSpPr>
        <p:spPr>
          <a:xfrm>
            <a:off x="10122053" y="5143509"/>
            <a:ext cx="1861547" cy="609600"/>
          </a:xfrm>
          <a:prstGeom prst="roundRect">
            <a:avLst/>
          </a:prstGeom>
          <a:solidFill>
            <a:srgbClr val="475A8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5.4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Air Transport Industrial Park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42" name="Rounded Rectangle 50"/>
          <p:cNvSpPr/>
          <p:nvPr/>
        </p:nvSpPr>
        <p:spPr>
          <a:xfrm>
            <a:off x="10091892" y="5807444"/>
            <a:ext cx="1771650" cy="823912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 </a:t>
            </a:r>
            <a:r>
              <a:rPr lang="en-US" sz="1600" b="1" kern="0" dirty="0" smtClean="0">
                <a:solidFill>
                  <a:prstClr val="white"/>
                </a:solidFill>
                <a:cs typeface="+mj-cs"/>
              </a:rPr>
              <a:t>5.5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j-cs"/>
              </a:rPr>
              <a:t>Human Resource Development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j-cs"/>
            </a:endParaRPr>
          </a:p>
        </p:txBody>
      </p:sp>
      <p:sp>
        <p:nvSpPr>
          <p:cNvPr id="44" name="Rectangle 3"/>
          <p:cNvSpPr/>
          <p:nvPr/>
        </p:nvSpPr>
        <p:spPr>
          <a:xfrm>
            <a:off x="0" y="-17304"/>
            <a:ext cx="12192000" cy="692696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lvl="0" algn="ctr">
              <a:defRPr/>
            </a:pPr>
            <a:r>
              <a:rPr lang="en-US" sz="2400" b="1" kern="0" dirty="0">
                <a:solidFill>
                  <a:prstClr val="white"/>
                </a:solidFill>
                <a:cs typeface="TH SarabunPSK" pitchFamily="34" charset="-34"/>
              </a:rPr>
              <a:t>Plans under Thailand’s Transport Infrastructure Development Strategies 2015-2022</a:t>
            </a:r>
            <a:endParaRPr lang="th-TH" sz="2400" kern="0" dirty="0">
              <a:solidFill>
                <a:prstClr val="whit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551607"/>
            <a:ext cx="2743200" cy="365125"/>
          </a:xfrm>
        </p:spPr>
        <p:txBody>
          <a:bodyPr/>
          <a:lstStyle/>
          <a:p>
            <a:fld id="{A110F7EA-2740-4169-97AC-FE626D336085}" type="slidenum">
              <a:rPr lang="th-TH" smtClean="0"/>
              <a:pPr/>
              <a:t>3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23383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72019310"/>
              </p:ext>
            </p:extLst>
          </p:nvPr>
        </p:nvGraphicFramePr>
        <p:xfrm>
          <a:off x="521626" y="851802"/>
          <a:ext cx="10550028" cy="5641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ตัวแทนหมายเลขสไลด์ 1"/>
          <p:cNvSpPr>
            <a:spLocks noGrp="1"/>
          </p:cNvSpPr>
          <p:nvPr>
            <p:ph type="sldNum" sz="quarter" idx="12"/>
          </p:nvPr>
        </p:nvSpPr>
        <p:spPr bwMode="auto">
          <a:xfrm>
            <a:off x="9264993" y="6492875"/>
            <a:ext cx="27432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th-TH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0" y="17868"/>
            <a:ext cx="12206514" cy="621413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Source of Financing</a:t>
            </a:r>
            <a:endParaRPr lang="th-TH" sz="2800" b="1" dirty="0">
              <a:solidFill>
                <a:schemeClr val="bg1"/>
              </a:solidFill>
              <a:latin typeface="+mn-lt"/>
              <a:cs typeface="TH SarabunPSK" panose="020B0500040200020003" pitchFamily="34" charset="-34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9508084" y="1187275"/>
            <a:ext cx="1793230" cy="611989"/>
            <a:chOff x="9903501" y="1096659"/>
            <a:chExt cx="1793230" cy="611989"/>
          </a:xfrm>
        </p:grpSpPr>
        <p:sp>
          <p:nvSpPr>
            <p:cNvPr id="13" name="สี่เหลี่ยมผืนผ้ามุมมน 29"/>
            <p:cNvSpPr/>
            <p:nvPr/>
          </p:nvSpPr>
          <p:spPr>
            <a:xfrm rot="767136">
              <a:off x="9903501" y="1096659"/>
              <a:ext cx="1793230" cy="6119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100"/>
            </a:p>
          </p:txBody>
        </p:sp>
        <p:sp>
          <p:nvSpPr>
            <p:cNvPr id="14" name="กล่องข้อความ 53"/>
            <p:cNvSpPr txBox="1"/>
            <p:nvPr/>
          </p:nvSpPr>
          <p:spPr>
            <a:xfrm rot="730059">
              <a:off x="9923144" y="1191441"/>
              <a:ext cx="1753943" cy="4224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300" b="1" dirty="0">
                  <a:solidFill>
                    <a:srgbClr val="FF0000"/>
                  </a:solidFill>
                  <a:cs typeface="TH SarabunPSK" panose="020B0500040200020003" pitchFamily="34" charset="-34"/>
                </a:rPr>
                <a:t>Cabinet acknowledged</a:t>
              </a:r>
              <a:endParaRPr lang="th-TH" sz="1300" b="1" dirty="0">
                <a:solidFill>
                  <a:srgbClr val="FF0000"/>
                </a:solidFill>
                <a:cs typeface="TH SarabunPSK" panose="020B0500040200020003" pitchFamily="34" charset="-34"/>
              </a:endParaRPr>
            </a:p>
            <a:p>
              <a:pPr algn="ctr">
                <a:lnSpc>
                  <a:spcPct val="80000"/>
                </a:lnSpc>
              </a:pPr>
              <a:r>
                <a:rPr lang="en-US" sz="1300" b="1" dirty="0" smtClean="0">
                  <a:solidFill>
                    <a:srgbClr val="FF0000"/>
                  </a:solidFill>
                  <a:cs typeface="TH SarabunPSK" panose="020B0500040200020003" pitchFamily="34" charset="-34"/>
                </a:rPr>
                <a:t>March 27, 2015</a:t>
              </a:r>
              <a:endParaRPr lang="th-TH" sz="1300" b="1" dirty="0">
                <a:solidFill>
                  <a:srgbClr val="FF0000"/>
                </a:solidFill>
                <a:cs typeface="TH SarabunPSK" panose="020B0500040200020003" pitchFamily="34" charset="-34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08296" y="6611779"/>
            <a:ext cx="29899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Others : Under consideration for Source of Financing</a:t>
            </a:r>
            <a:endParaRPr lang="th-TH" sz="1000" dirty="0"/>
          </a:p>
        </p:txBody>
      </p:sp>
    </p:spTree>
    <p:extLst>
      <p:ext uri="{BB962C8B-B14F-4D97-AF65-F5344CB8AC3E}">
        <p14:creationId xmlns:p14="http://schemas.microsoft.com/office/powerpoint/2010/main" xmlns="" val="2958313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 bwMode="auto">
          <a:xfrm>
            <a:off x="0" y="17868"/>
            <a:ext cx="12206514" cy="621413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Action Plan 2016 (20 Projects</a:t>
            </a:r>
            <a:r>
              <a:rPr lang="th-TH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) </a:t>
            </a:r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Investment</a:t>
            </a:r>
            <a:r>
              <a:rPr lang="th-TH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Cost</a:t>
            </a:r>
            <a:r>
              <a:rPr lang="th-TH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51,325.31 </a:t>
            </a:r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US M.</a:t>
            </a:r>
            <a:endParaRPr lang="th-TH" sz="2800" b="1" dirty="0">
              <a:solidFill>
                <a:schemeClr val="bg1"/>
              </a:solidFill>
              <a:latin typeface="+mn-lt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384614" y="2041798"/>
            <a:ext cx="3086824" cy="379413"/>
          </a:xfrm>
          <a:prstGeom prst="roundRect">
            <a:avLst/>
          </a:prstGeom>
          <a:solidFill>
            <a:srgbClr val="964305">
              <a:lumMod val="20000"/>
              <a:lumOff val="80000"/>
            </a:srgb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th-TH" sz="1200" kern="0" dirty="0">
              <a:solidFill>
                <a:srgbClr val="002060"/>
              </a:solidFill>
              <a:cs typeface="TH SarabunPSK" panose="020B0500040200020003" pitchFamily="34" charset="-34"/>
            </a:endParaRPr>
          </a:p>
        </p:txBody>
      </p:sp>
      <p:sp>
        <p:nvSpPr>
          <p:cNvPr id="13" name="สี่เหลี่ยมผืนผ้ามุมมน 12"/>
          <p:cNvSpPr/>
          <p:nvPr/>
        </p:nvSpPr>
        <p:spPr>
          <a:xfrm>
            <a:off x="4197546" y="3556071"/>
            <a:ext cx="936625" cy="325438"/>
          </a:xfrm>
          <a:prstGeom prst="roundRect">
            <a:avLst/>
          </a:prstGeom>
          <a:solidFill>
            <a:srgbClr val="964305">
              <a:lumMod val="20000"/>
              <a:lumOff val="80000"/>
            </a:srgb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th-TH" sz="1200" kern="0">
              <a:solidFill>
                <a:srgbClr val="002060"/>
              </a:solidFill>
              <a:cs typeface="TH SarabunPSK" panose="020B0500040200020003" pitchFamily="34" charset="-34"/>
            </a:endParaRPr>
          </a:p>
        </p:txBody>
      </p:sp>
      <p:graphicFrame>
        <p:nvGraphicFramePr>
          <p:cNvPr id="14" name="ตาราง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01211196"/>
              </p:ext>
            </p:extLst>
          </p:nvPr>
        </p:nvGraphicFramePr>
        <p:xfrm>
          <a:off x="488163" y="2142556"/>
          <a:ext cx="3255228" cy="1994406"/>
        </p:xfrm>
        <a:graphic>
          <a:graphicData uri="http://schemas.openxmlformats.org/drawingml/2006/table">
            <a:tbl>
              <a:tblPr/>
              <a:tblGrid>
                <a:gridCol w="2170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382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618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Dual</a:t>
                      </a:r>
                      <a:r>
                        <a:rPr lang="en-US" sz="1400" b="1" baseline="0" dirty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 Track</a:t>
                      </a:r>
                      <a:r>
                        <a:rPr lang="th-TH" sz="1400" b="1" baseline="0" dirty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400" b="1" baseline="0" dirty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Railways</a:t>
                      </a:r>
                      <a:r>
                        <a:rPr lang="th-TH" sz="1400" b="1" dirty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400" kern="1600" dirty="0" smtClean="0">
                          <a:solidFill>
                            <a:srgbClr val="002060"/>
                          </a:solidFill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1.00</a:t>
                      </a:r>
                      <a:r>
                        <a:rPr lang="en-US" sz="1400" b="1" baseline="0" dirty="0" smtClean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 Meter-gauge</a:t>
                      </a:r>
                      <a:r>
                        <a:rPr lang="en-US" sz="1400" kern="1600" spc="-70" dirty="0" smtClean="0">
                          <a:solidFill>
                            <a:srgbClr val="0F2B65"/>
                          </a:solidFill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lang="en-US" sz="1400" b="1" baseline="0" dirty="0" smtClean="0">
                          <a:solidFill>
                            <a:srgbClr val="0F2B65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b="1" baseline="0" dirty="0" smtClean="0">
                          <a:solidFill>
                            <a:srgbClr val="0F2B65"/>
                          </a:solidFill>
                          <a:latin typeface="+mn-lt"/>
                          <a:cs typeface="TH SarabunPSK" panose="020B0500040200020003" pitchFamily="34" charset="-34"/>
                        </a:rPr>
                      </a:br>
                      <a:endParaRPr lang="th-TH" sz="1400" b="1" dirty="0">
                        <a:solidFill>
                          <a:srgbClr val="0F2B65"/>
                        </a:solidFill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61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 fontAlgn="t"/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1)</a:t>
                      </a:r>
                      <a:r>
                        <a:rPr lang="th-TH" sz="12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Jira</a:t>
                      </a:r>
                      <a:r>
                        <a:rPr lang="en-US" sz="1200" b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Junction –</a:t>
                      </a:r>
                      <a:r>
                        <a:rPr lang="th-TH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Khon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Kaen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(680.07 US M.)</a:t>
                      </a:r>
                      <a:endParaRPr lang="th-TH" sz="1200" b="0" i="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61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 fontAlgn="t"/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2)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Mab</a:t>
                      </a:r>
                      <a:r>
                        <a:rPr lang="en-US" sz="1200" b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Kabao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- Jira Junction </a:t>
                      </a:r>
                      <a:r>
                        <a:rPr lang="en-US" sz="1200" b="0" u="none" strike="noStrike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(841.38 US M.)</a:t>
                      </a:r>
                      <a:endParaRPr lang="th-TH" sz="1200" b="0" dirty="0">
                        <a:solidFill>
                          <a:srgbClr val="C55A11"/>
                        </a:solidFill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61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 fontAlgn="t"/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b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3)</a:t>
                      </a:r>
                      <a:r>
                        <a:rPr lang="en-US" sz="1200" b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Nakhon</a:t>
                      </a:r>
                      <a:r>
                        <a:rPr lang="en-US" sz="1200" b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Pathom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-Hua </a:t>
                      </a:r>
                      <a:r>
                        <a:rPr lang="en-US" sz="1200" b="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Hin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(572.75 US M.)</a:t>
                      </a:r>
                      <a:endParaRPr lang="th-TH" sz="1200" b="0" dirty="0">
                        <a:solidFill>
                          <a:srgbClr val="C55A11"/>
                        </a:solidFill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61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 fontAlgn="t"/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b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4)</a:t>
                      </a:r>
                      <a:r>
                        <a:rPr lang="en-US" sz="1200" b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Prachuab</a:t>
                      </a:r>
                      <a:r>
                        <a:rPr lang="en-US" sz="1200" b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Kiirikan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- </a:t>
                      </a:r>
                      <a:r>
                        <a:rPr lang="en-US" sz="1200" b="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Chumpon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(492.85 US M.)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34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 fontAlgn="t"/>
                      <a:endParaRPr lang="th-TH" sz="1200" b="0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200" b="0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5)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2060"/>
                          </a:solidFill>
                          <a:effectLst/>
                          <a:latin typeface="Calibri"/>
                          <a:ea typeface="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dirty="0" smtClean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Lop</a:t>
                      </a:r>
                      <a:r>
                        <a:rPr lang="en-US" sz="1200" b="0" baseline="0" dirty="0" smtClean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baseline="0" dirty="0" err="1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Buri</a:t>
                      </a:r>
                      <a:r>
                        <a:rPr lang="en-US" sz="1200" b="0" baseline="0" dirty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- Pak Nam Pho </a:t>
                      </a:r>
                      <a:r>
                        <a:rPr lang="en-US" sz="1200" b="0" baseline="0" dirty="0">
                          <a:solidFill>
                            <a:srgbClr val="C55A11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(706.35 US M.)</a:t>
                      </a:r>
                      <a:endParaRPr lang="th-TH" sz="1200" b="0" dirty="0">
                        <a:solidFill>
                          <a:srgbClr val="C55A11"/>
                        </a:solidFill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5" name="สี่เหลี่ยมผืนผ้ามุมมน 14"/>
          <p:cNvSpPr/>
          <p:nvPr/>
        </p:nvSpPr>
        <p:spPr>
          <a:xfrm>
            <a:off x="2182549" y="1010941"/>
            <a:ext cx="1288889" cy="327025"/>
          </a:xfrm>
          <a:prstGeom prst="roundRect">
            <a:avLst/>
          </a:prstGeom>
          <a:solidFill>
            <a:srgbClr val="964305">
              <a:lumMod val="20000"/>
              <a:lumOff val="80000"/>
            </a:srgb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th-TH" sz="1200" kern="0">
              <a:solidFill>
                <a:srgbClr val="002060"/>
              </a:solidFill>
              <a:cs typeface="TH SarabunPSK" panose="020B0500040200020003" pitchFamily="34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488163" y="4253683"/>
            <a:ext cx="2879725" cy="327025"/>
          </a:xfrm>
          <a:prstGeom prst="roundRect">
            <a:avLst/>
          </a:prstGeom>
          <a:solidFill>
            <a:srgbClr val="964305">
              <a:lumMod val="20000"/>
              <a:lumOff val="80000"/>
            </a:srgb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th-TH" sz="1200" kern="0">
              <a:solidFill>
                <a:srgbClr val="002060"/>
              </a:solidFill>
              <a:cs typeface="TH SarabunPSK" panose="020B0500040200020003" pitchFamily="34" charset="-34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>
          <a:xfrm>
            <a:off x="4820075" y="5319598"/>
            <a:ext cx="1591874" cy="353051"/>
          </a:xfrm>
          <a:prstGeom prst="roundRect">
            <a:avLst/>
          </a:prstGeom>
          <a:solidFill>
            <a:srgbClr val="964305">
              <a:lumMod val="20000"/>
              <a:lumOff val="80000"/>
            </a:srgb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th-TH" sz="1200" kern="0">
              <a:solidFill>
                <a:srgbClr val="002060"/>
              </a:solidFill>
              <a:cs typeface="TH SarabunPSK" panose="020B0500040200020003" pitchFamily="34" charset="-34"/>
            </a:endParaRP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6775460" y="1287626"/>
            <a:ext cx="2055966" cy="327025"/>
          </a:xfrm>
          <a:prstGeom prst="roundRect">
            <a:avLst/>
          </a:prstGeom>
          <a:solidFill>
            <a:srgbClr val="964305">
              <a:lumMod val="20000"/>
              <a:lumOff val="80000"/>
            </a:srgb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th-TH" sz="1200" kern="0">
              <a:solidFill>
                <a:srgbClr val="002060"/>
              </a:solidFill>
              <a:cs typeface="TH SarabunPSK" panose="020B0500040200020003" pitchFamily="34" charset="-34"/>
            </a:endParaRPr>
          </a:p>
        </p:txBody>
      </p:sp>
      <p:pic>
        <p:nvPicPr>
          <p:cNvPr id="24" name="Picture 4" descr="http://news.mthai.com/wp-content/uploads/2015/07/05-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11455" y="3020384"/>
            <a:ext cx="1532690" cy="13968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รูปภาพ 25"/>
          <p:cNvPicPr>
            <a:picLocks noChangeAspect="1"/>
          </p:cNvPicPr>
          <p:nvPr/>
        </p:nvPicPr>
        <p:blipFill rotWithShape="1">
          <a:blip r:embed="rId3" cstate="print"/>
          <a:srcRect l="79885" t="34250" r="2405" b="45078"/>
          <a:stretch/>
        </p:blipFill>
        <p:spPr>
          <a:xfrm>
            <a:off x="9139066" y="4747655"/>
            <a:ext cx="2901720" cy="1016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10" descr="http://www.oknation.net/blog/home/blog_data/776/31776/images/new11/news/12hulu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6456" y="2049217"/>
            <a:ext cx="1944216" cy="12885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cms.toptenthailand.net/file/picture/20131119110651563/201311191106515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588" y="887838"/>
            <a:ext cx="1767111" cy="9977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สี่เหลี่ยมผืนผ้ามุมมน 29"/>
          <p:cNvSpPr/>
          <p:nvPr/>
        </p:nvSpPr>
        <p:spPr>
          <a:xfrm rot="767136">
            <a:off x="10053960" y="1061812"/>
            <a:ext cx="1793230" cy="61198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100"/>
          </a:p>
        </p:txBody>
      </p:sp>
      <p:graphicFrame>
        <p:nvGraphicFramePr>
          <p:cNvPr id="28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08134047"/>
              </p:ext>
            </p:extLst>
          </p:nvPr>
        </p:nvGraphicFramePr>
        <p:xfrm>
          <a:off x="2284277" y="1062468"/>
          <a:ext cx="4104456" cy="872490"/>
        </p:xfrm>
        <a:graphic>
          <a:graphicData uri="http://schemas.openxmlformats.org/drawingml/2006/table">
            <a:tbl>
              <a:tblPr/>
              <a:tblGrid>
                <a:gridCol w="2736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30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609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1. Air Transport</a:t>
                      </a:r>
                    </a:p>
                    <a:p>
                      <a:pPr marL="342900" marR="0" indent="-3429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400" b="1" dirty="0">
                        <a:solidFill>
                          <a:srgbClr val="002060"/>
                        </a:solidFill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86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  <a:p>
                      <a:pPr algn="ctr" fontAlgn="t"/>
                      <a:endParaRPr lang="th-TH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Suvarnabhumi</a:t>
                      </a:r>
                      <a:r>
                        <a:rPr lang="en-US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Airport Phase II </a:t>
                      </a:r>
                      <a:r>
                        <a:rPr lang="en-US" sz="1200" u="none" strike="noStrike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(1,437.78</a:t>
                      </a:r>
                      <a:r>
                        <a:rPr lang="en-US" sz="1200" u="none" strike="noStrike" baseline="0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US M.)</a:t>
                      </a:r>
                      <a:endParaRPr lang="th-TH" sz="120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36" name="ตาราง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605970"/>
              </p:ext>
            </p:extLst>
          </p:nvPr>
        </p:nvGraphicFramePr>
        <p:xfrm>
          <a:off x="562939" y="4319287"/>
          <a:ext cx="4643438" cy="19778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34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Standard-gauge, Dual-Track </a:t>
                      </a:r>
                      <a:r>
                        <a:rPr lang="en-US" sz="1400" b="1" baseline="0" dirty="0" smtClean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  <a:t>Railways</a:t>
                      </a:r>
                      <a:br>
                        <a:rPr lang="en-US" sz="1400" b="1" baseline="0" dirty="0" smtClean="0">
                          <a:solidFill>
                            <a:srgbClr val="002060"/>
                          </a:solidFill>
                          <a:latin typeface="+mn-lt"/>
                          <a:cs typeface="TH SarabunPSK" panose="020B0500040200020003" pitchFamily="34" charset="-34"/>
                        </a:rPr>
                      </a:br>
                      <a:endParaRPr lang="th-TH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83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1)</a:t>
                      </a:r>
                      <a:r>
                        <a:rPr lang="en-US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Bangkok-</a:t>
                      </a:r>
                      <a:r>
                        <a:rPr lang="en-US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Nong</a:t>
                      </a:r>
                      <a:r>
                        <a:rPr lang="en-US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i="0" u="none" strike="noStrike" baseline="0" dirty="0" err="1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Khai</a:t>
                      </a:r>
                      <a:r>
                        <a:rPr lang="en-US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, </a:t>
                      </a:r>
                      <a:r>
                        <a:rPr lang="en-US" sz="1200" b="0" i="0" u="none" strike="noStrike" baseline="0" dirty="0" err="1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Kaeng</a:t>
                      </a:r>
                      <a:r>
                        <a:rPr lang="en-US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Koi</a:t>
                      </a:r>
                      <a:r>
                        <a:rPr lang="th-TH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en-US" sz="1200" b="0" i="0" u="none" strike="noStrike" baseline="0" dirty="0" err="1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Mab</a:t>
                      </a:r>
                      <a:r>
                        <a:rPr lang="en-US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Taphut</a:t>
                      </a:r>
                      <a:r>
                        <a:rPr lang="en-US" sz="1200" b="0" i="0" u="none" strike="noStrike" baseline="0" dirty="0" smtClean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b="0" i="0" u="none" strike="noStrike" baseline="0" dirty="0" smtClean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</a:br>
                      <a:r>
                        <a:rPr lang="th-TH" sz="1200" b="0" i="0" u="none" strike="noStrike" baseline="0" dirty="0" smtClean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i="0" u="none" strike="noStrike" baseline="0" dirty="0" smtClean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   </a:t>
                      </a:r>
                      <a:r>
                        <a:rPr lang="en-US" sz="1200" b="0" u="none" strike="noStrike" dirty="0" smtClean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(10,547.08 </a:t>
                      </a:r>
                      <a:r>
                        <a:rPr lang="en-US" sz="1200" b="0" u="none" strike="noStrike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US M.)</a:t>
                      </a: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483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2)</a:t>
                      </a:r>
                      <a:r>
                        <a:rPr lang="en-US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Bangkok- </a:t>
                      </a:r>
                      <a:r>
                        <a:rPr lang="en-US" sz="1200" b="0" u="none" strike="noStrike" baseline="0" dirty="0" err="1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Phitsanulok</a:t>
                      </a:r>
                      <a:r>
                        <a:rPr lang="en-US" sz="1200" b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-Chiang Mai </a:t>
                      </a:r>
                      <a:r>
                        <a:rPr lang="en-US" sz="1200" b="0" u="none" strike="noStrike" baseline="0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(12,842.08 US M.)</a:t>
                      </a:r>
                      <a:endParaRPr lang="th-TH" sz="1200" b="0" i="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483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3)</a:t>
                      </a:r>
                      <a:r>
                        <a:rPr lang="en-US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Bangkok-Hua </a:t>
                      </a:r>
                      <a:r>
                        <a:rPr lang="en-US" sz="1200" b="0" u="none" strike="noStrike" dirty="0" err="1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Hin</a:t>
                      </a:r>
                      <a:r>
                        <a:rPr lang="en-US" sz="1200" b="0" u="none" strike="noStrike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(2,704.94 US M.)</a:t>
                      </a:r>
                      <a:endParaRPr lang="th-TH" sz="1200" b="0" i="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1583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4)</a:t>
                      </a:r>
                      <a:r>
                        <a:rPr lang="en-US" sz="1200" b="0" i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Bangkok-Ra</a:t>
                      </a:r>
                      <a:r>
                        <a:rPr lang="en-US" sz="1200" b="0" u="none" strike="noStrike" baseline="0" dirty="0">
                          <a:solidFill>
                            <a:srgbClr val="1F3B73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Yong </a:t>
                      </a:r>
                      <a:r>
                        <a:rPr lang="en-US" sz="1200" b="0" u="none" strike="noStrike" baseline="0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(4,357.94 US M.)</a:t>
                      </a:r>
                      <a:endParaRPr lang="th-TH" sz="1200" b="0" i="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37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15996699"/>
              </p:ext>
            </p:extLst>
          </p:nvPr>
        </p:nvGraphicFramePr>
        <p:xfrm>
          <a:off x="4307683" y="3616142"/>
          <a:ext cx="3938393" cy="1901363"/>
        </p:xfrm>
        <a:graphic>
          <a:graphicData uri="http://schemas.openxmlformats.org/drawingml/2006/table">
            <a:tbl>
              <a:tblPr/>
              <a:tblGrid>
                <a:gridCol w="39383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43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fontAlgn="t"/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Motorway</a:t>
                      </a:r>
                      <a:b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</a:br>
                      <a:endParaRPr lang="th-TH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4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28600" marR="0" indent="-22860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arenR"/>
                        <a:tabLst/>
                        <a:defRPr/>
                      </a:pPr>
                      <a:r>
                        <a:rPr lang="en-US" sz="120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Pattaya-Mab</a:t>
                      </a:r>
                      <a:r>
                        <a:rPr lang="en-US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Taphut</a:t>
                      </a:r>
                      <a:r>
                        <a:rPr lang="en-US" sz="120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(509.13 US M</a:t>
                      </a:r>
                      <a:r>
                        <a:rPr lang="en-US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.)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95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fontAlgn="t">
                        <a:spcBef>
                          <a:spcPts val="200"/>
                        </a:spcBef>
                      </a:pP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2)</a:t>
                      </a:r>
                      <a:r>
                        <a:rPr lang="th-TH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Bang Pa</a:t>
                      </a:r>
                      <a:r>
                        <a:rPr lang="en-US" sz="120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In- </a:t>
                      </a:r>
                      <a:r>
                        <a:rPr lang="en-US" sz="120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Saraburi</a:t>
                      </a:r>
                      <a:r>
                        <a:rPr lang="th-TH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Nakhon</a:t>
                      </a:r>
                      <a:r>
                        <a:rPr lang="en-US" sz="120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Ratchasima (2,089.51 US M.)</a:t>
                      </a:r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95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3)</a:t>
                      </a:r>
                      <a:r>
                        <a:rPr lang="th-TH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Bang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Yai</a:t>
                      </a:r>
                      <a:r>
                        <a:rPr lang="th-TH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Ban</a:t>
                      </a:r>
                      <a:r>
                        <a:rPr lang="en-US" sz="120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Pong-</a:t>
                      </a:r>
                      <a:r>
                        <a:rPr lang="en-US" sz="120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Kanchanaburi</a:t>
                      </a:r>
                      <a:r>
                        <a:rPr lang="en-US" sz="120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(1,340.60 US M.)</a:t>
                      </a:r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72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itchFamily="34" charset="-34"/>
                        </a:rPr>
                        <a:t> </a:t>
                      </a:r>
                      <a:endParaRPr lang="th-TH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38" name="ตาราง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7197374"/>
              </p:ext>
            </p:extLst>
          </p:nvPr>
        </p:nvGraphicFramePr>
        <p:xfrm>
          <a:off x="6867777" y="1353754"/>
          <a:ext cx="4043104" cy="2146496"/>
        </p:xfrm>
        <a:graphic>
          <a:graphicData uri="http://schemas.openxmlformats.org/drawingml/2006/table">
            <a:tbl>
              <a:tblPr/>
              <a:tblGrid>
                <a:gridCol w="40431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indent="0" algn="l" fontAlgn="t">
                        <a:tabLst/>
                      </a:pPr>
                      <a:r>
                        <a:rPr lang="en-US" sz="14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Urban </a:t>
                      </a:r>
                      <a:r>
                        <a:rPr lang="en-US" sz="1400" b="1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Mass Rapid </a:t>
                      </a:r>
                      <a:r>
                        <a:rPr lang="en-US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Transit</a:t>
                      </a:r>
                      <a:br>
                        <a:rPr lang="en-US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</a:br>
                      <a:endParaRPr lang="th-TH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fontAlgn="t">
                        <a:lnSpc>
                          <a:spcPct val="150000"/>
                        </a:lnSpc>
                        <a:spcBef>
                          <a:spcPts val="190"/>
                        </a:spcBef>
                      </a:pP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1)</a:t>
                      </a:r>
                      <a:r>
                        <a:rPr lang="th-TH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Orange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Line: Thailand Cultural </a:t>
                      </a:r>
                      <a:r>
                        <a:rPr lang="en-US" sz="1200" b="0" u="none" strike="noStrike" baseline="0" dirty="0" err="1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Ctr-Minburi</a:t>
                      </a:r>
                      <a:r>
                        <a:rPr lang="th-TH" sz="1200" b="0" u="none" strike="noStrike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(3,259.93 US M.)</a:t>
                      </a:r>
                      <a:endParaRPr lang="th-TH" sz="1200" b="0" i="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4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fontAlgn="t">
                        <a:lnSpc>
                          <a:spcPct val="150000"/>
                        </a:lnSpc>
                        <a:spcBef>
                          <a:spcPts val="190"/>
                        </a:spcBef>
                      </a:pP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2)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Pink Line: </a:t>
                      </a:r>
                      <a:r>
                        <a:rPr lang="en-US" sz="1200" b="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Kae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Rai-</a:t>
                      </a:r>
                      <a:r>
                        <a:rPr lang="en-US" sz="1200" b="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Minburi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(1,528.16 US M.)</a:t>
                      </a:r>
                      <a:endParaRPr lang="th-TH" sz="1200" b="0" i="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4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fontAlgn="t">
                        <a:lnSpc>
                          <a:spcPct val="150000"/>
                        </a:lnSpc>
                        <a:spcBef>
                          <a:spcPts val="190"/>
                        </a:spcBef>
                      </a:pP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3)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Yellow Line: Lad </a:t>
                      </a:r>
                      <a:r>
                        <a:rPr lang="en-US" sz="1200" b="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Praow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- 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Sam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Rong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(1,408.19 US M.)</a:t>
                      </a:r>
                      <a:endParaRPr lang="th-TH" sz="1200" b="0" i="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28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fontAlgn="t">
                        <a:lnSpc>
                          <a:spcPct val="150000"/>
                        </a:lnSpc>
                        <a:spcBef>
                          <a:spcPts val="190"/>
                        </a:spcBef>
                      </a:pP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4)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Red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Line: Bang Sue-</a:t>
                      </a:r>
                      <a:r>
                        <a:rPr lang="en-US" sz="1200" b="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Phyathai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en-US" sz="1200" b="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Makkasan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- Hua </a:t>
                      </a:r>
                      <a:r>
                        <a:rPr lang="en-US" sz="1200" b="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Mak</a:t>
                      </a:r>
                      <a:r>
                        <a:rPr lang="th-TH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&amp; </a:t>
                      </a:r>
                    </a:p>
                    <a:p>
                      <a:pPr algn="l" fontAlgn="t">
                        <a:lnSpc>
                          <a:spcPct val="150000"/>
                        </a:lnSpc>
                        <a:spcBef>
                          <a:spcPts val="190"/>
                        </a:spcBef>
                      </a:pP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    Bang Sue-Hua Lam </a:t>
                      </a:r>
                      <a:r>
                        <a:rPr lang="en-US" sz="1200" b="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Phong</a:t>
                      </a:r>
                      <a:r>
                        <a:rPr lang="en-US" sz="1200" b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baseline="0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(1,261.65 US M.)</a:t>
                      </a:r>
                      <a:endParaRPr lang="th-TH" sz="1200" b="0" i="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4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5)</a:t>
                      </a:r>
                      <a:r>
                        <a:rPr lang="en-US" sz="1200" b="0" i="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Purple Line: Tao Poon-</a:t>
                      </a:r>
                      <a:r>
                        <a:rPr lang="en-US" sz="1200" b="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Ratburana</a:t>
                      </a:r>
                      <a:r>
                        <a:rPr lang="en-US" sz="1200" b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b="0" u="none" strike="noStrike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(2,888.91</a:t>
                      </a:r>
                      <a:r>
                        <a:rPr lang="en-US" sz="1200" b="0" u="none" strike="noStrike" baseline="0" dirty="0">
                          <a:solidFill>
                            <a:srgbClr val="C55A11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US M.)</a:t>
                      </a:r>
                      <a:endParaRPr lang="th-TH" sz="1200" b="0" i="0" u="none" strike="noStrike" dirty="0">
                        <a:solidFill>
                          <a:srgbClr val="C55A11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8076" marR="8076" marT="8076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39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7112437"/>
              </p:ext>
            </p:extLst>
          </p:nvPr>
        </p:nvGraphicFramePr>
        <p:xfrm>
          <a:off x="4905522" y="5383793"/>
          <a:ext cx="6787459" cy="1003935"/>
        </p:xfrm>
        <a:graphic>
          <a:graphicData uri="http://schemas.openxmlformats.org/drawingml/2006/table">
            <a:tbl>
              <a:tblPr/>
              <a:tblGrid>
                <a:gridCol w="4524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349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860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fontAlgn="t"/>
                      <a:r>
                        <a:rPr lang="en-US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Maritime </a:t>
                      </a:r>
                      <a: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Transport</a:t>
                      </a:r>
                      <a:br>
                        <a:rPr lang="en-US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</a:br>
                      <a:endParaRPr lang="en-US" sz="14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71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1)</a:t>
                      </a:r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Coastal</a:t>
                      </a:r>
                      <a:r>
                        <a:rPr lang="en-US" sz="120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port development (Terminal A), </a:t>
                      </a:r>
                      <a:r>
                        <a:rPr lang="en-US" sz="120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Laem</a:t>
                      </a:r>
                      <a:r>
                        <a:rPr lang="en-US" sz="120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u="none" strike="noStrike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Chabang</a:t>
                      </a:r>
                      <a:r>
                        <a:rPr lang="th-TH" sz="120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200" u="none" strike="noStrike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Port (48.72 US M.)</a:t>
                      </a:r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71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2)</a:t>
                      </a:r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2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Single </a:t>
                      </a:r>
                      <a:r>
                        <a:rPr lang="en-US" sz="1200" u="none" strike="noStrike" dirty="0">
                          <a:solidFill>
                            <a:srgbClr val="405888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Rail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Transfer Operator (SRTO) Phase 1, Laem </a:t>
                      </a:r>
                      <a:r>
                        <a:rPr lang="en-US" sz="120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Chabang</a:t>
                      </a:r>
                      <a:r>
                        <a:rPr lang="en-US" sz="120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H SarabunPSK" panose="020B0500040200020003" pitchFamily="34" charset="-34"/>
                        </a:rPr>
                        <a:t> Port (52.02 US M.)</a:t>
                      </a:r>
                      <a:endParaRPr lang="th-TH" sz="1200" b="1" i="0" u="none" strike="noStrike" dirty="0">
                        <a:solidFill>
                          <a:srgbClr val="002060"/>
                        </a:solidFill>
                        <a:effectLst/>
                        <a:latin typeface="+mn-lt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5" name="กล่องข้อความ 53"/>
          <p:cNvSpPr txBox="1"/>
          <p:nvPr/>
        </p:nvSpPr>
        <p:spPr>
          <a:xfrm rot="730059">
            <a:off x="10058568" y="1191443"/>
            <a:ext cx="1753943" cy="422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300" b="1" dirty="0">
                <a:solidFill>
                  <a:srgbClr val="FF0000"/>
                </a:solidFill>
                <a:cs typeface="TH SarabunPSK" panose="020B0500040200020003" pitchFamily="34" charset="-34"/>
              </a:rPr>
              <a:t>Cabinet acknowledged</a:t>
            </a:r>
            <a:endParaRPr lang="th-TH" sz="1300" b="1" dirty="0">
              <a:solidFill>
                <a:srgbClr val="FF0000"/>
              </a:solidFill>
              <a:cs typeface="TH SarabunPSK" panose="020B0500040200020003" pitchFamily="34" charset="-34"/>
            </a:endParaRPr>
          </a:p>
          <a:p>
            <a:pPr algn="ctr">
              <a:lnSpc>
                <a:spcPct val="80000"/>
              </a:lnSpc>
            </a:pPr>
            <a:r>
              <a:rPr lang="en-US" sz="1300" b="1" dirty="0">
                <a:solidFill>
                  <a:srgbClr val="FF0000"/>
                </a:solidFill>
                <a:cs typeface="TH SarabunPSK" panose="020B0500040200020003" pitchFamily="34" charset="-34"/>
              </a:rPr>
              <a:t>December </a:t>
            </a:r>
            <a:r>
              <a:rPr lang="en-US" sz="1300" b="1" dirty="0" smtClean="0">
                <a:solidFill>
                  <a:srgbClr val="FF0000"/>
                </a:solidFill>
                <a:cs typeface="TH SarabunPSK" panose="020B0500040200020003" pitchFamily="34" charset="-34"/>
              </a:rPr>
              <a:t>1,</a:t>
            </a:r>
            <a:r>
              <a:rPr lang="en-US" sz="1300" b="1" dirty="0">
                <a:solidFill>
                  <a:srgbClr val="FF0000"/>
                </a:solidFill>
                <a:cs typeface="TH SarabunPSK" panose="020B0500040200020003" pitchFamily="34" charset="-34"/>
              </a:rPr>
              <a:t> </a:t>
            </a:r>
            <a:r>
              <a:rPr lang="en-US" sz="1300" b="1" dirty="0" smtClean="0">
                <a:solidFill>
                  <a:srgbClr val="FF0000"/>
                </a:solidFill>
                <a:cs typeface="TH SarabunPSK" panose="020B0500040200020003" pitchFamily="34" charset="-34"/>
              </a:rPr>
              <a:t>2015</a:t>
            </a:r>
            <a:endParaRPr lang="th-TH" sz="1300" b="1" dirty="0">
              <a:solidFill>
                <a:srgbClr val="FF0000"/>
              </a:solidFill>
              <a:cs typeface="TH SarabunPSK" panose="020B0500040200020003" pitchFamily="34" charset="-3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5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265333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-14514" y="-10480"/>
            <a:ext cx="12206514" cy="621413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Action Plan 2017 (36 Projects</a:t>
            </a:r>
            <a:r>
              <a:rPr lang="th-TH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) </a:t>
            </a:r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Investment Cost</a:t>
            </a:r>
            <a:r>
              <a:rPr lang="th-TH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25,593.07 US </a:t>
            </a:r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M.</a:t>
            </a:r>
            <a:endParaRPr lang="th-TH" sz="2800" b="1" dirty="0">
              <a:solidFill>
                <a:schemeClr val="bg1"/>
              </a:solidFill>
              <a:latin typeface="+mn-lt"/>
              <a:cs typeface="TH SarabunPSK" panose="020B0500040200020003" pitchFamily="34" charset="-34"/>
            </a:endParaRPr>
          </a:p>
        </p:txBody>
      </p:sp>
      <p:grpSp>
        <p:nvGrpSpPr>
          <p:cNvPr id="88" name="กลุ่ม 87"/>
          <p:cNvGrpSpPr/>
          <p:nvPr/>
        </p:nvGrpSpPr>
        <p:grpSpPr>
          <a:xfrm>
            <a:off x="-523646" y="987382"/>
            <a:ext cx="12498403" cy="5484198"/>
            <a:chOff x="-573979" y="1239331"/>
            <a:chExt cx="12498403" cy="5484198"/>
          </a:xfrm>
        </p:grpSpPr>
        <p:cxnSp>
          <p:nvCxnSpPr>
            <p:cNvPr id="89" name="ตัวเชื่อมต่อตรง 88"/>
            <p:cNvCxnSpPr/>
            <p:nvPr/>
          </p:nvCxnSpPr>
          <p:spPr>
            <a:xfrm flipV="1">
              <a:off x="6437945" y="4524884"/>
              <a:ext cx="496668" cy="1"/>
            </a:xfrm>
            <a:prstGeom prst="line">
              <a:avLst/>
            </a:prstGeom>
            <a:ln w="762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กลุ่ม 89"/>
            <p:cNvGrpSpPr/>
            <p:nvPr/>
          </p:nvGrpSpPr>
          <p:grpSpPr>
            <a:xfrm>
              <a:off x="6921422" y="4022603"/>
              <a:ext cx="4978029" cy="1942995"/>
              <a:chOff x="2994066" y="5007049"/>
              <a:chExt cx="4601881" cy="1942995"/>
            </a:xfrm>
          </p:grpSpPr>
          <p:sp>
            <p:nvSpPr>
              <p:cNvPr id="123" name="สี่เหลี่ยมผืนผ้า 122"/>
              <p:cNvSpPr/>
              <p:nvPr/>
            </p:nvSpPr>
            <p:spPr>
              <a:xfrm>
                <a:off x="2994066" y="5007049"/>
                <a:ext cx="4601881" cy="182049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Cabinet/PPP</a:t>
                </a:r>
                <a:r>
                  <a:rPr lang="th-TH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Committee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Approval</a:t>
                </a: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: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8 projects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endParaRPr lang="th-TH" sz="1200" b="1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spc="-7" dirty="0">
                    <a:cs typeface="TH SarabunPSK" panose="020B0500040200020003" pitchFamily="34" charset="-34"/>
                  </a:rPr>
                  <a:t>New Line DT 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Den Chai-Chiang</a:t>
                </a:r>
                <a:r>
                  <a:rPr lang="en-US" sz="1200" spc="-73" dirty="0" smtClean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Rai-Chiang </a:t>
                </a:r>
                <a:r>
                  <a:rPr lang="en-US" sz="1200" spc="-7" dirty="0" err="1" smtClean="0">
                    <a:cs typeface="TH SarabunPSK" panose="020B0500040200020003" pitchFamily="34" charset="-34"/>
                  </a:rPr>
                  <a:t>Khong</a:t>
                </a:r>
                <a:r>
                  <a:rPr lang="th-TH" sz="1200" dirty="0" smtClean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spc="-7" dirty="0" smtClean="0">
                    <a:cs typeface="TH SarabunPSK" panose="020B0500040200020003" pitchFamily="34" charset="-34"/>
                  </a:rPr>
                  <a:t>New 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Line </a:t>
                </a:r>
                <a:r>
                  <a:rPr lang="sv-SE" sz="1200" spc="-7" dirty="0">
                    <a:cs typeface="TH SarabunPSK" panose="020B0500040200020003" pitchFamily="34" charset="-34"/>
                  </a:rPr>
                  <a:t>DT Ban Pai – </a:t>
                </a:r>
                <a:r>
                  <a:rPr lang="sv-SE" sz="1200" spc="-7" dirty="0" smtClean="0">
                    <a:cs typeface="TH SarabunPSK" panose="020B0500040200020003" pitchFamily="34" charset="-34"/>
                  </a:rPr>
                  <a:t>Nakhon</a:t>
                </a:r>
                <a:r>
                  <a:rPr lang="sv-SE" sz="1200" spc="-87" dirty="0" smtClean="0">
                    <a:cs typeface="TH SarabunPSK" panose="020B0500040200020003" pitchFamily="34" charset="-34"/>
                  </a:rPr>
                  <a:t> </a:t>
                </a:r>
                <a:r>
                  <a:rPr lang="sv-SE" sz="1200" spc="-7" dirty="0">
                    <a:cs typeface="TH SarabunPSK" panose="020B0500040200020003" pitchFamily="34" charset="-34"/>
                  </a:rPr>
                  <a:t>Phanom</a:t>
                </a:r>
                <a:r>
                  <a:rPr lang="th-TH" sz="120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spc="-60" dirty="0" smtClean="0">
                    <a:cs typeface="TH SarabunPSK" panose="020B0500040200020003" pitchFamily="34" charset="-34"/>
                  </a:rPr>
                  <a:t>Light </a:t>
                </a:r>
                <a:r>
                  <a:rPr lang="en-US" sz="1200" spc="-60" dirty="0">
                    <a:cs typeface="TH SarabunPSK" panose="020B0500040200020003" pitchFamily="34" charset="-34"/>
                  </a:rPr>
                  <a:t>Red Extension : </a:t>
                </a:r>
                <a:r>
                  <a:rPr lang="en-US" sz="1200" spc="-60" dirty="0" err="1">
                    <a:cs typeface="TH SarabunPSK" panose="020B0500040200020003" pitchFamily="34" charset="-34"/>
                  </a:rPr>
                  <a:t>Taling</a:t>
                </a:r>
                <a:r>
                  <a:rPr lang="en-US" sz="1200" spc="-60" dirty="0">
                    <a:cs typeface="TH SarabunPSK" panose="020B0500040200020003" pitchFamily="34" charset="-34"/>
                  </a:rPr>
                  <a:t> Chan-</a:t>
                </a:r>
                <a:r>
                  <a:rPr lang="en-US" sz="1200" spc="-60" dirty="0" err="1">
                    <a:cs typeface="TH SarabunPSK" panose="020B0500040200020003" pitchFamily="34" charset="-34"/>
                  </a:rPr>
                  <a:t>Siriraj</a:t>
                </a:r>
                <a:r>
                  <a:rPr lang="en-US" sz="1200" spc="-60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60" dirty="0" smtClean="0">
                    <a:cs typeface="TH SarabunPSK" panose="020B0500040200020003" pitchFamily="34" charset="-34"/>
                  </a:rPr>
                  <a:t>&amp; </a:t>
                </a:r>
                <a:r>
                  <a:rPr lang="en-US" sz="1200" spc="-60" dirty="0" err="1" smtClean="0">
                    <a:cs typeface="TH SarabunPSK" panose="020B0500040200020003" pitchFamily="34" charset="-34"/>
                  </a:rPr>
                  <a:t>Taling</a:t>
                </a:r>
                <a:r>
                  <a:rPr lang="en-US" sz="1200" spc="-60" dirty="0" smtClean="0">
                    <a:cs typeface="TH SarabunPSK" panose="020B0500040200020003" pitchFamily="34" charset="-34"/>
                  </a:rPr>
                  <a:t> </a:t>
                </a:r>
                <a:r>
                  <a:rPr lang="en-US" sz="1200" spc="-60" dirty="0">
                    <a:cs typeface="TH SarabunPSK" panose="020B0500040200020003" pitchFamily="34" charset="-34"/>
                  </a:rPr>
                  <a:t>Chan-</a:t>
                </a:r>
                <a:r>
                  <a:rPr lang="en-US" sz="1200" spc="-60" dirty="0" err="1">
                    <a:cs typeface="TH SarabunPSK" panose="020B0500040200020003" pitchFamily="34" charset="-34"/>
                  </a:rPr>
                  <a:t>Saraya</a:t>
                </a:r>
                <a:r>
                  <a:rPr lang="th-TH" sz="1200" spc="-6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>
                  <a:lnSpc>
                    <a:spcPct val="80000"/>
                  </a:lnSpc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pt-BR" sz="1200" spc="-7" dirty="0" smtClean="0">
                    <a:cs typeface="TH SarabunPSK" panose="020B0500040200020003" pitchFamily="34" charset="-34"/>
                  </a:rPr>
                  <a:t>Lam </a:t>
                </a:r>
                <a:r>
                  <a:rPr lang="pt-BR" sz="1200" spc="-7" dirty="0">
                    <a:cs typeface="TH SarabunPSK" panose="020B0500040200020003" pitchFamily="34" charset="-34"/>
                  </a:rPr>
                  <a:t>Cha Bang Phase</a:t>
                </a:r>
                <a:r>
                  <a:rPr lang="pt-BR" sz="1200" spc="-133" dirty="0">
                    <a:cs typeface="TH SarabunPSK" panose="020B0500040200020003" pitchFamily="34" charset="-34"/>
                  </a:rPr>
                  <a:t> </a:t>
                </a:r>
                <a:r>
                  <a:rPr lang="pt-BR" sz="1200" spc="-7" dirty="0" smtClean="0">
                    <a:cs typeface="TH SarabunPSK" panose="020B0500040200020003" pitchFamily="34" charset="-34"/>
                  </a:rPr>
                  <a:t>3</a:t>
                </a:r>
                <a:r>
                  <a:rPr lang="en-US" sz="120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(PAT)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>
                  <a:lnSpc>
                    <a:spcPct val="80000"/>
                  </a:lnSpc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1200" spc="-13" dirty="0">
                    <a:cs typeface="TH SarabunPSK" panose="020B0500040200020003" pitchFamily="34" charset="-34"/>
                  </a:rPr>
                  <a:t>Exp. 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Northern Route N</a:t>
                </a:r>
                <a:r>
                  <a:rPr lang="en-US" sz="1200" spc="-7" baseline="-25000" dirty="0">
                    <a:cs typeface="TH SarabunPSK" panose="020B0500040200020003" pitchFamily="34" charset="-34"/>
                  </a:rPr>
                  <a:t>2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 and E-W</a:t>
                </a:r>
                <a:r>
                  <a:rPr lang="en-US" sz="1200" spc="-87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Corridor</a:t>
                </a:r>
                <a:r>
                  <a:rPr lang="en-US" sz="120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(CAAT)</a:t>
                </a:r>
                <a:endParaRPr lang="en-US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150000"/>
                  </a:lnSpc>
                  <a:buFontTx/>
                  <a:buAutoNum type="arabicPeriod"/>
                </a:pPr>
                <a:r>
                  <a:rPr lang="en-US" sz="1200" spc="-13" dirty="0">
                    <a:cs typeface="TH SarabunPSK" panose="020B0500040200020003" pitchFamily="34" charset="-34"/>
                  </a:rPr>
                  <a:t>Exp. </a:t>
                </a:r>
                <a:r>
                  <a:rPr lang="en-US" sz="1200" spc="-7" dirty="0" err="1">
                    <a:cs typeface="TH SarabunPSK" panose="020B0500040200020003" pitchFamily="34" charset="-34"/>
                  </a:rPr>
                  <a:t>Kratu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 –</a:t>
                </a:r>
                <a:r>
                  <a:rPr lang="en-US" sz="1200" spc="-67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err="1">
                    <a:cs typeface="TH SarabunPSK" panose="020B0500040200020003" pitchFamily="34" charset="-34"/>
                  </a:rPr>
                  <a:t>Patong</a:t>
                </a:r>
                <a:r>
                  <a:rPr lang="th-TH" sz="120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spc="-7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(EXAT)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>
                  <a:lnSpc>
                    <a:spcPct val="80000"/>
                  </a:lnSpc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1200" spc="-7" dirty="0" smtClean="0">
                    <a:cs typeface="TH SarabunPSK" panose="020B0500040200020003" pitchFamily="34" charset="-34"/>
                  </a:rPr>
                  <a:t>Motorway </a:t>
                </a:r>
                <a:r>
                  <a:rPr lang="en-US" sz="1200" spc="-7" dirty="0" err="1" smtClean="0">
                    <a:cs typeface="TH SarabunPSK" panose="020B0500040200020003" pitchFamily="34" charset="-34"/>
                  </a:rPr>
                  <a:t>Nakhon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err="1">
                    <a:cs typeface="TH SarabunPSK" panose="020B0500040200020003" pitchFamily="34" charset="-34"/>
                  </a:rPr>
                  <a:t>Phatom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 – Cha</a:t>
                </a:r>
                <a:r>
                  <a:rPr lang="en-US" sz="1200" spc="-120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13" dirty="0">
                    <a:cs typeface="TH SarabunPSK" panose="020B0500040200020003" pitchFamily="34" charset="-34"/>
                  </a:rPr>
                  <a:t>Am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(DOH)</a:t>
                </a:r>
                <a:endParaRPr lang="en-US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>
                  <a:lnSpc>
                    <a:spcPct val="80000"/>
                  </a:lnSpc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sv-SE" sz="1200" spc="-7" dirty="0" smtClean="0">
                    <a:cs typeface="TH SarabunPSK" panose="020B0500040200020003" pitchFamily="34" charset="-34"/>
                  </a:rPr>
                  <a:t>Cross-border </a:t>
                </a:r>
                <a:r>
                  <a:rPr lang="sv-SE" sz="1200" spc="-7" dirty="0">
                    <a:cs typeface="TH SarabunPSK" panose="020B0500040200020003" pitchFamily="34" charset="-34"/>
                  </a:rPr>
                  <a:t>Logistics Center Nakorn</a:t>
                </a:r>
                <a:r>
                  <a:rPr lang="sv-SE" sz="1200" spc="-87" dirty="0">
                    <a:cs typeface="TH SarabunPSK" panose="020B0500040200020003" pitchFamily="34" charset="-34"/>
                  </a:rPr>
                  <a:t> </a:t>
                </a:r>
                <a:r>
                  <a:rPr lang="sv-SE" sz="1200" spc="-7" dirty="0">
                    <a:cs typeface="TH SarabunPSK" panose="020B0500040200020003" pitchFamily="34" charset="-34"/>
                  </a:rPr>
                  <a:t>Phanom</a:t>
                </a:r>
                <a:r>
                  <a:rPr lang="th-TH" sz="120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(DLT)</a:t>
                </a:r>
                <a:endParaRPr lang="en-US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</p:txBody>
          </p:sp>
          <p:sp>
            <p:nvSpPr>
              <p:cNvPr id="124" name="สี่เหลี่ยมผืนผ้า 123"/>
              <p:cNvSpPr/>
              <p:nvPr/>
            </p:nvSpPr>
            <p:spPr>
              <a:xfrm>
                <a:off x="4280809" y="5024902"/>
                <a:ext cx="3307307" cy="19251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b="1" dirty="0" smtClean="0">
                    <a:cs typeface="TH SarabunPSK" panose="020B0500040200020003" pitchFamily="34" charset="-34"/>
                  </a:rPr>
                  <a:t>8,514.42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2,199.39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1,724.34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544.06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1,002.84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410.91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299.90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2,302.86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30.10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endParaRPr lang="th-TH" sz="1200" b="1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91" name="กลุ่ม 90"/>
            <p:cNvGrpSpPr/>
            <p:nvPr/>
          </p:nvGrpSpPr>
          <p:grpSpPr>
            <a:xfrm>
              <a:off x="274932" y="5299498"/>
              <a:ext cx="5023183" cy="1063098"/>
              <a:chOff x="72383" y="5777295"/>
              <a:chExt cx="4677474" cy="1063098"/>
            </a:xfrm>
          </p:grpSpPr>
          <p:sp>
            <p:nvSpPr>
              <p:cNvPr id="121" name="สี่เหลี่ยมผืนผ้า 120"/>
              <p:cNvSpPr/>
              <p:nvPr/>
            </p:nvSpPr>
            <p:spPr>
              <a:xfrm>
                <a:off x="72383" y="5777295"/>
                <a:ext cx="4652584" cy="984885"/>
              </a:xfrm>
              <a:prstGeom prst="rect">
                <a:avLst/>
              </a:prstGeom>
              <a:solidFill>
                <a:srgbClr val="FFCCCC"/>
              </a:solidFill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Proposal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Development: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4 projects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  </a:t>
                </a:r>
                <a:endParaRPr lang="th-TH" sz="1200" b="1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7800" indent="-177800">
                  <a:lnSpc>
                    <a:spcPct val="80000"/>
                  </a:lnSpc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Ferry</a:t>
                </a:r>
                <a:r>
                  <a:rPr lang="en-US" sz="1200" spc="-10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Terminal</a:t>
                </a:r>
                <a:r>
                  <a:rPr lang="th-TH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Dev.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(MD)</a:t>
                </a:r>
                <a:endParaRPr lang="en-US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7800" indent="-177800">
                  <a:lnSpc>
                    <a:spcPct val="80000"/>
                  </a:lnSpc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1200" spc="-7" dirty="0">
                    <a:cs typeface="TH SarabunPSK" panose="020B0500040200020003" pitchFamily="34" charset="-34"/>
                  </a:rPr>
                  <a:t>Motorway Hat </a:t>
                </a:r>
                <a:r>
                  <a:rPr lang="en-US" sz="1200" spc="-7" dirty="0" err="1" smtClean="0">
                    <a:cs typeface="TH SarabunPSK" panose="020B0500040200020003" pitchFamily="34" charset="-34"/>
                  </a:rPr>
                  <a:t>Yai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-TH-Malaysia</a:t>
                </a:r>
                <a:r>
                  <a:rPr lang="en-US" sz="1200" spc="-100" dirty="0" smtClean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Border</a:t>
                </a:r>
                <a:r>
                  <a:rPr lang="en-US" sz="120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(DOH)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7800" indent="-177800">
                  <a:lnSpc>
                    <a:spcPct val="80000"/>
                  </a:lnSpc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1200" spc="-7" dirty="0">
                    <a:cs typeface="TH SarabunPSK" panose="020B0500040200020003" pitchFamily="34" charset="-34"/>
                  </a:rPr>
                  <a:t>Regional 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Truck Terminal </a:t>
                </a:r>
                <a:r>
                  <a:rPr lang="en-US" sz="1200" dirty="0" smtClean="0">
                    <a:cs typeface="TH SarabunPSK" panose="020B0500040200020003" pitchFamily="34" charset="-34"/>
                  </a:rPr>
                  <a:t>(9 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border</a:t>
                </a:r>
                <a:r>
                  <a:rPr lang="en-US" sz="1200" spc="-107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provinces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(DLT)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7800" indent="-177800">
                  <a:lnSpc>
                    <a:spcPct val="80000"/>
                  </a:lnSpc>
                  <a:spcBef>
                    <a:spcPts val="300"/>
                  </a:spcBef>
                  <a:buFont typeface="+mj-lt"/>
                  <a:buAutoNum type="arabicPeriod"/>
                </a:pPr>
                <a:r>
                  <a:rPr lang="en-US" sz="1200" spc="-7" dirty="0" smtClean="0">
                    <a:cs typeface="TH SarabunPSK" panose="020B0500040200020003" pitchFamily="34" charset="-34"/>
                  </a:rPr>
                  <a:t>Regional Truck Terminal </a:t>
                </a:r>
                <a:r>
                  <a:rPr lang="en-US" sz="1200" dirty="0">
                    <a:cs typeface="TH SarabunPSK" panose="020B0500040200020003" pitchFamily="34" charset="-34"/>
                  </a:rPr>
                  <a:t>(8 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regional</a:t>
                </a:r>
                <a:r>
                  <a:rPr lang="en-US" sz="1200" spc="-87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13" dirty="0">
                    <a:cs typeface="TH SarabunPSK" panose="020B0500040200020003" pitchFamily="34" charset="-34"/>
                  </a:rPr>
                  <a:t>cities)</a:t>
                </a:r>
                <a:r>
                  <a:rPr lang="th-TH" sz="120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(DLT)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</p:txBody>
          </p:sp>
          <p:sp>
            <p:nvSpPr>
              <p:cNvPr id="122" name="สี่เหลี่ยมผืนผ้า 121"/>
              <p:cNvSpPr/>
              <p:nvPr/>
            </p:nvSpPr>
            <p:spPr>
              <a:xfrm>
                <a:off x="1442550" y="5846275"/>
                <a:ext cx="3307307" cy="994118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th-TH" sz="1200" b="1" dirty="0">
                    <a:cs typeface="TH SarabunPSK" panose="020B0500040200020003" pitchFamily="34" charset="-34"/>
                  </a:rPr>
                  <a:t> </a:t>
                </a:r>
                <a:r>
                  <a:rPr lang="en-US" sz="1200" b="1" dirty="0" smtClean="0">
                    <a:cs typeface="TH SarabunPSK" panose="020B0500040200020003" pitchFamily="34" charset="-34"/>
                  </a:rPr>
                  <a:t>1,399.59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28.05 US</a:t>
                </a:r>
                <a:r>
                  <a:rPr lang="en-US" sz="1200" spc="-127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871.43 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230.45 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269.66 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</p:txBody>
          </p:sp>
        </p:grpSp>
        <p:grpSp>
          <p:nvGrpSpPr>
            <p:cNvPr id="92" name="กลุ่ม 91"/>
            <p:cNvGrpSpPr/>
            <p:nvPr/>
          </p:nvGrpSpPr>
          <p:grpSpPr>
            <a:xfrm>
              <a:off x="6934613" y="6017513"/>
              <a:ext cx="4989811" cy="688254"/>
              <a:chOff x="348157" y="4013942"/>
              <a:chExt cx="4634713" cy="688254"/>
            </a:xfrm>
          </p:grpSpPr>
          <p:sp>
            <p:nvSpPr>
              <p:cNvPr id="119" name="สี่เหลี่ยมผืนผ้า 118"/>
              <p:cNvSpPr/>
              <p:nvPr/>
            </p:nvSpPr>
            <p:spPr>
              <a:xfrm>
                <a:off x="348157" y="4013942"/>
                <a:ext cx="4623769" cy="612475"/>
              </a:xfrm>
              <a:prstGeom prst="rect">
                <a:avLst/>
              </a:prstGeom>
              <a:solidFill>
                <a:srgbClr val="CCCCFF"/>
              </a:solidFill>
              <a:ln w="12700">
                <a:noFill/>
                <a:prstDash val="sysDash"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Policy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Driven</a:t>
                </a: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: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 projects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  </a:t>
                </a:r>
                <a:endParaRPr lang="th-TH" sz="1200" b="1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cs typeface="TH SarabunPSK" panose="020B0500040200020003" pitchFamily="34" charset="-34"/>
                  </a:rPr>
                  <a:t>1. Truck 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Rest 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Area</a:t>
                </a:r>
                <a:r>
                  <a:rPr lang="th-TH" sz="120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</a:t>
                </a:r>
                <a:r>
                  <a:rPr lang="en-US" sz="1200" dirty="0" err="1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Buriram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/</a:t>
                </a:r>
                <a:r>
                  <a:rPr lang="en-US" sz="1200" dirty="0" err="1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Udonthani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/</a:t>
                </a:r>
                <a:r>
                  <a:rPr lang="en-US" sz="1200" dirty="0" err="1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Kampaeng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err="1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Phet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  <a:r>
                  <a:rPr lang="th-TH" sz="1200" dirty="0" smtClean="0">
                    <a:solidFill>
                      <a:srgbClr val="FF0000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(DOH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</a:p>
              <a:p>
                <a:pPr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2. 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Mass 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Transit in</a:t>
                </a:r>
                <a:r>
                  <a:rPr lang="en-US" sz="1200" spc="-127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smtClean="0">
                    <a:cs typeface="TH SarabunPSK" panose="020B0500040200020003" pitchFamily="34" charset="-34"/>
                  </a:rPr>
                  <a:t>Phuket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(MRT)</a:t>
                </a:r>
                <a:endParaRPr lang="en-US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</p:txBody>
          </p:sp>
          <p:sp>
            <p:nvSpPr>
              <p:cNvPr id="120" name="สี่เหลี่ยมผืนผ้า 119"/>
              <p:cNvSpPr/>
              <p:nvPr/>
            </p:nvSpPr>
            <p:spPr>
              <a:xfrm>
                <a:off x="1675563" y="4015854"/>
                <a:ext cx="3307307" cy="6863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687.11 US </a:t>
                </a: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15.71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671.40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</p:txBody>
          </p:sp>
        </p:grpSp>
        <p:grpSp>
          <p:nvGrpSpPr>
            <p:cNvPr id="93" name="กลุ่ม 92"/>
            <p:cNvGrpSpPr/>
            <p:nvPr/>
          </p:nvGrpSpPr>
          <p:grpSpPr>
            <a:xfrm>
              <a:off x="-573979" y="1979544"/>
              <a:ext cx="5928463" cy="3045615"/>
              <a:chOff x="6071215" y="1009247"/>
              <a:chExt cx="6150975" cy="3045615"/>
            </a:xfrm>
          </p:grpSpPr>
          <p:sp>
            <p:nvSpPr>
              <p:cNvPr id="117" name="สี่เหลี่ยมผืนผ้า 116"/>
              <p:cNvSpPr/>
              <p:nvPr/>
            </p:nvSpPr>
            <p:spPr>
              <a:xfrm>
                <a:off x="6967966" y="1009247"/>
                <a:ext cx="5254224" cy="303313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algn="thaiDist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Procurement S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tage</a:t>
                </a: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: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15 projects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                                      </a:t>
                </a:r>
                <a:endParaRPr lang="th-TH" sz="1200" b="1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Public Bus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Procurement &amp;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Station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(BMTA)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Blue Line : Bang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K</a:t>
                </a:r>
                <a:r>
                  <a:rPr lang="en-US" sz="1200" dirty="0" err="1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ae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–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Sai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4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(MRT)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Dark Green :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Samutprakarn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– Bang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Pu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(MRT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Dark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: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Kukot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-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Lumluka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(MRT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Orange : 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Talingchan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–Thailand Cultural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Centre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(MRT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ARL Extension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Don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en-US" sz="1200" dirty="0" err="1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uang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-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Bang Sue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-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Phayathai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Dark Red :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Rangsit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– TU </a:t>
                </a:r>
                <a:r>
                  <a:rPr lang="en-US" sz="1200" dirty="0" err="1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Rangsit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Dual Track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(DT)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err="1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Paknampho-DenChai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 smtClean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DT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Jira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-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Ubonratchathani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DT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Khonkaen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–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Nong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Khai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DT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Chumporn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–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Surat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Thani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DT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Surat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Thani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-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Songkha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DT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Hat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Yai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–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Padang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Beza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DT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Denchai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– Chiang Mai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MRO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Dev.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at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 – </a:t>
                </a:r>
                <a:r>
                  <a:rPr lang="en-US" sz="120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Tapao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Airport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(TG)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</p:txBody>
          </p:sp>
          <p:sp>
            <p:nvSpPr>
              <p:cNvPr id="118" name="สี่เหลี่ยมผืนผ้า 117"/>
              <p:cNvSpPr/>
              <p:nvPr/>
            </p:nvSpPr>
            <p:spPr>
              <a:xfrm>
                <a:off x="6071215" y="1012491"/>
                <a:ext cx="6096002" cy="304237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13,387.56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M.</a:t>
                </a:r>
                <a:endParaRPr lang="th-TH" sz="1200" b="1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64.92 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605.63 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347.03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280.09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3,524.40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889.98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+mj-cs"/>
                  </a:rPr>
                  <a:t>217.06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1,601.89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1,023.99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M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744.74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668.14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1,480.67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226.91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1,712.12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- 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</p:txBody>
          </p:sp>
        </p:grpSp>
        <p:grpSp>
          <p:nvGrpSpPr>
            <p:cNvPr id="94" name="กลุ่ม 93"/>
            <p:cNvGrpSpPr/>
            <p:nvPr/>
          </p:nvGrpSpPr>
          <p:grpSpPr>
            <a:xfrm>
              <a:off x="300683" y="1239331"/>
              <a:ext cx="5037772" cy="628028"/>
              <a:chOff x="244609" y="1143577"/>
              <a:chExt cx="4915962" cy="628028"/>
            </a:xfrm>
          </p:grpSpPr>
          <p:sp>
            <p:nvSpPr>
              <p:cNvPr id="115" name="สี่เหลี่ยมผืนผ้า 114"/>
              <p:cNvSpPr/>
              <p:nvPr/>
            </p:nvSpPr>
            <p:spPr>
              <a:xfrm>
                <a:off x="244609" y="1143577"/>
                <a:ext cx="4876597" cy="61247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In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Service: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 projects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                                     </a:t>
                </a:r>
                <a:endParaRPr lang="th-TH" sz="1200" b="1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Ferry Service across Gulf of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Thailand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(MD)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                                          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>
                  <a:lnSpc>
                    <a:spcPct val="80000"/>
                  </a:lnSpc>
                  <a:spcBef>
                    <a:spcPts val="300"/>
                  </a:spcBef>
                  <a:buFontTx/>
                  <a:buAutoNum type="arabicPeriod"/>
                </a:pP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Common ticket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system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(OTP)</a:t>
                </a:r>
                <a:r>
                  <a:rPr lang="th-TH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                                                               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</p:txBody>
          </p:sp>
          <p:sp>
            <p:nvSpPr>
              <p:cNvPr id="116" name="สี่เหลี่ยมผืนผ้า 115"/>
              <p:cNvSpPr/>
              <p:nvPr/>
            </p:nvSpPr>
            <p:spPr>
              <a:xfrm>
                <a:off x="1853264" y="1149896"/>
                <a:ext cx="3307307" cy="6217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38.72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M.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- US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M.</a:t>
                </a:r>
                <a:endParaRPr lang="th-TH" sz="1200" dirty="0" smtClean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algn="r">
                  <a:lnSpc>
                    <a:spcPct val="80000"/>
                  </a:lnSpc>
                  <a:spcBef>
                    <a:spcPts val="300"/>
                  </a:spcBef>
                </a:pP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38.72 US M.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</p:txBody>
          </p:sp>
        </p:grpSp>
        <p:grpSp>
          <p:nvGrpSpPr>
            <p:cNvPr id="95" name="กลุ่ม 94"/>
            <p:cNvGrpSpPr/>
            <p:nvPr/>
          </p:nvGrpSpPr>
          <p:grpSpPr>
            <a:xfrm>
              <a:off x="6921421" y="2126833"/>
              <a:ext cx="4991221" cy="1765221"/>
              <a:chOff x="-518543" y="1027714"/>
              <a:chExt cx="3812657" cy="1765221"/>
            </a:xfrm>
          </p:grpSpPr>
          <p:sp>
            <p:nvSpPr>
              <p:cNvPr id="113" name="สี่เหลี่ยมผืนผ้า 112"/>
              <p:cNvSpPr/>
              <p:nvPr/>
            </p:nvSpPr>
            <p:spPr>
              <a:xfrm>
                <a:off x="-518543" y="1027714"/>
                <a:ext cx="3802580" cy="175432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 algn="thaiDist">
                  <a:lnSpc>
                    <a:spcPct val="150000"/>
                  </a:lnSpc>
                </a:pP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Construction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Stage: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5 projects</a:t>
                </a:r>
                <a:r>
                  <a:rPr lang="th-TH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                                       </a:t>
                </a:r>
                <a:endParaRPr lang="th-TH" sz="1200" b="1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150000"/>
                  </a:lnSpc>
                  <a:buFontTx/>
                  <a:buAutoNum type="arabicPeriod"/>
                </a:pPr>
                <a:r>
                  <a:rPr lang="en-US" sz="1200" spc="-7" dirty="0">
                    <a:cs typeface="TH SarabunPSK" panose="020B0500040200020003" pitchFamily="34" charset="-34"/>
                  </a:rPr>
                  <a:t>Intermodal Facility – Chiang</a:t>
                </a:r>
                <a:r>
                  <a:rPr lang="en-US" sz="1200" spc="-93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err="1" smtClean="0">
                    <a:cs typeface="TH SarabunPSK" panose="020B0500040200020003" pitchFamily="34" charset="-34"/>
                  </a:rPr>
                  <a:t>Khong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(DLT)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150000"/>
                  </a:lnSpc>
                  <a:buFontTx/>
                  <a:buAutoNum type="arabicPeriod"/>
                </a:pPr>
                <a:r>
                  <a:rPr lang="en-US" sz="1200" spc="-6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Regional Airport Dev.</a:t>
                </a:r>
                <a:r>
                  <a:rPr lang="th-TH" sz="1200" spc="-6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spc="-6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(Mae </a:t>
                </a:r>
                <a:r>
                  <a:rPr lang="en-US" sz="1200" spc="-6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Sot</a:t>
                </a:r>
                <a:r>
                  <a:rPr lang="th-TH" sz="1200" spc="-6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/</a:t>
                </a:r>
                <a:r>
                  <a:rPr lang="en-US" sz="1200" spc="-6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Bae Tong</a:t>
                </a:r>
                <a:r>
                  <a:rPr lang="th-TH" sz="1200" spc="-6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/</a:t>
                </a:r>
                <a:r>
                  <a:rPr lang="en-US" sz="1200" spc="-6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Sakon</a:t>
                </a:r>
                <a:r>
                  <a:rPr lang="en-US" sz="1200" spc="-6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spc="-60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Nakhon</a:t>
                </a:r>
                <a:r>
                  <a:rPr lang="th-TH" sz="1200" spc="-6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/</a:t>
                </a:r>
                <a:r>
                  <a:rPr lang="en-US" sz="1200" spc="-60" dirty="0" err="1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Krabi</a:t>
                </a:r>
                <a:r>
                  <a:rPr lang="en-US" sz="1200" kern="1600" spc="-6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  <a:r>
                  <a:rPr lang="th-TH" sz="1200" spc="-6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spc="-6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(DOA</a:t>
                </a:r>
                <a:r>
                  <a:rPr lang="en-US" sz="1200" kern="1600" spc="-6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  <a:endParaRPr lang="th-TH" sz="1200" spc="-6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150000"/>
                  </a:lnSpc>
                  <a:buFontTx/>
                  <a:buAutoNum type="arabicPeriod"/>
                </a:pPr>
                <a:r>
                  <a:rPr lang="en-US" sz="1200" spc="-7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Rama 3 – Dao </a:t>
                </a:r>
                <a:r>
                  <a:rPr lang="en-US" sz="1200" spc="-7" dirty="0" err="1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Kanong</a:t>
                </a:r>
                <a:r>
                  <a:rPr lang="en-US" sz="1200" spc="-7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-Outer Ring (West)</a:t>
                </a:r>
                <a:r>
                  <a:rPr lang="th-TH" sz="1200" spc="-7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</a:t>
                </a:r>
                <a:r>
                  <a:rPr lang="en-US" sz="1200" kern="1600" spc="-7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(EXAT)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150000"/>
                  </a:lnSpc>
                  <a:buFontTx/>
                  <a:buAutoNum type="arabicPeriod"/>
                </a:pPr>
                <a:r>
                  <a:rPr lang="en-US" sz="1200" spc="-7" dirty="0">
                    <a:cs typeface="TH SarabunPSK" panose="020B0500040200020003" pitchFamily="34" charset="-34"/>
                  </a:rPr>
                  <a:t>DT </a:t>
                </a:r>
                <a:r>
                  <a:rPr lang="en-US" sz="1200" dirty="0" smtClean="0">
                    <a:cs typeface="TH SarabunPSK" panose="020B0500040200020003" pitchFamily="34" charset="-34"/>
                  </a:rPr>
                  <a:t>Hua </a:t>
                </a:r>
                <a:r>
                  <a:rPr lang="en-US" sz="1200" dirty="0" err="1">
                    <a:cs typeface="TH SarabunPSK" panose="020B0500040200020003" pitchFamily="34" charset="-34"/>
                  </a:rPr>
                  <a:t>H</a:t>
                </a:r>
                <a:r>
                  <a:rPr lang="en-US" sz="1200" dirty="0" err="1" smtClean="0">
                    <a:cs typeface="TH SarabunPSK" panose="020B0500040200020003" pitchFamily="34" charset="-34"/>
                  </a:rPr>
                  <a:t>in</a:t>
                </a:r>
                <a:r>
                  <a:rPr lang="en-US" sz="1200" dirty="0" smtClean="0">
                    <a:cs typeface="TH SarabunPSK" panose="020B0500040200020003" pitchFamily="34" charset="-34"/>
                  </a:rPr>
                  <a:t>- </a:t>
                </a:r>
                <a:r>
                  <a:rPr lang="en-US" sz="1200" spc="-7" dirty="0" err="1">
                    <a:cs typeface="TH SarabunPSK" panose="020B0500040200020003" pitchFamily="34" charset="-34"/>
                  </a:rPr>
                  <a:t>Prachuap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 err="1">
                    <a:cs typeface="TH SarabunPSK" panose="020B0500040200020003" pitchFamily="34" charset="-34"/>
                  </a:rPr>
                  <a:t>Khiri</a:t>
                </a:r>
                <a:r>
                  <a:rPr lang="en-US" sz="1200" spc="-113" dirty="0">
                    <a:cs typeface="TH SarabunPSK" panose="020B0500040200020003" pitchFamily="34" charset="-34"/>
                  </a:rPr>
                  <a:t> </a:t>
                </a:r>
                <a:r>
                  <a:rPr lang="en-US" sz="1200" spc="-7" dirty="0">
                    <a:cs typeface="TH SarabunPSK" panose="020B0500040200020003" pitchFamily="34" charset="-34"/>
                  </a:rPr>
                  <a:t>Khan</a:t>
                </a:r>
                <a:r>
                  <a:rPr lang="th-TH" sz="1200" spc="-7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(SRT</a:t>
                </a:r>
                <a:r>
                  <a:rPr lang="en-US" sz="1200" kern="16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)</a:t>
                </a:r>
                <a:endParaRPr lang="th-TH" sz="120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  <a:p>
                <a:pPr marL="174625" indent="-174625" algn="thaiDist">
                  <a:lnSpc>
                    <a:spcPct val="150000"/>
                  </a:lnSpc>
                  <a:buFontTx/>
                  <a:buAutoNum type="arabicPeriod"/>
                </a:pPr>
                <a:r>
                  <a:rPr lang="da-DK" sz="1200" spc="-40" dirty="0">
                    <a:cs typeface="TH SarabunPSK" panose="020B0500040200020003" pitchFamily="34" charset="-34"/>
                  </a:rPr>
                  <a:t>Baggage System </a:t>
                </a:r>
                <a:r>
                  <a:rPr lang="da-DK" sz="1200" spc="-40" dirty="0" smtClean="0">
                    <a:cs typeface="TH SarabunPSK" panose="020B0500040200020003" pitchFamily="34" charset="-34"/>
                  </a:rPr>
                  <a:t>Handling Upgrade </a:t>
                </a:r>
                <a:r>
                  <a:rPr lang="da-DK" sz="1200" spc="-40" dirty="0">
                    <a:cs typeface="TH SarabunPSK" panose="020B0500040200020003" pitchFamily="34" charset="-34"/>
                  </a:rPr>
                  <a:t>at </a:t>
                </a:r>
                <a:r>
                  <a:rPr lang="da-DK" sz="1200" spc="-40" dirty="0" smtClean="0">
                    <a:cs typeface="TH SarabunPSK" panose="020B0500040200020003" pitchFamily="34" charset="-34"/>
                  </a:rPr>
                  <a:t>Suvarnabhumi Airport</a:t>
                </a:r>
                <a:r>
                  <a:rPr lang="en-US" sz="1200" spc="-40" dirty="0">
                    <a:cs typeface="TH SarabunPSK" panose="020B0500040200020003" pitchFamily="34" charset="-34"/>
                  </a:rPr>
                  <a:t> </a:t>
                </a:r>
                <a:r>
                  <a:rPr lang="en-US" sz="1200" kern="1600" spc="-4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(AOT</a:t>
                </a:r>
                <a:r>
                  <a:rPr lang="en-US" sz="1200" kern="16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 )</a:t>
                </a:r>
                <a:endParaRPr lang="th-TH" sz="1200" spc="-40" dirty="0">
                  <a:solidFill>
                    <a:prstClr val="black"/>
                  </a:solidFill>
                  <a:cs typeface="TH SarabunPSK" panose="020B0500040200020003" pitchFamily="34" charset="-34"/>
                </a:endParaRPr>
              </a:p>
            </p:txBody>
          </p:sp>
          <p:sp>
            <p:nvSpPr>
              <p:cNvPr id="114" name="สี่เหลี่ยมผืนผ้า 113"/>
              <p:cNvSpPr/>
              <p:nvPr/>
            </p:nvSpPr>
            <p:spPr>
              <a:xfrm>
                <a:off x="-13193" y="1079645"/>
                <a:ext cx="3307307" cy="17132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spcBef>
                    <a:spcPts val="750"/>
                  </a:spcBef>
                </a:pPr>
                <a:r>
                  <a:rPr lang="en-US" sz="1200" b="1" dirty="0" smtClean="0">
                    <a:cs typeface="TH SarabunPSK" panose="020B0500040200020003" pitchFamily="34" charset="-34"/>
                  </a:rPr>
                  <a:t>1,565.67 </a:t>
                </a:r>
                <a:r>
                  <a:rPr lang="en-US" sz="1200" b="1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b="1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spcBef>
                    <a:spcPts val="75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67.59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spcBef>
                    <a:spcPts val="75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219.59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spcBef>
                    <a:spcPts val="75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892.69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spcBef>
                    <a:spcPts val="75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292.56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  <a:p>
                <a:pPr algn="r">
                  <a:spcBef>
                    <a:spcPts val="750"/>
                  </a:spcBef>
                </a:pPr>
                <a:r>
                  <a:rPr lang="en-US" sz="1200" spc="-7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93.25 </a:t>
                </a:r>
                <a:r>
                  <a:rPr lang="en-US" sz="1200" dirty="0" smtClean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US </a:t>
                </a:r>
                <a:r>
                  <a:rPr lang="en-US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M</a:t>
                </a:r>
                <a:r>
                  <a:rPr lang="th-TH" sz="1200" dirty="0">
                    <a:solidFill>
                      <a:prstClr val="black"/>
                    </a:solidFill>
                    <a:cs typeface="TH SarabunPSK" panose="020B0500040200020003" pitchFamily="34" charset="-34"/>
                  </a:rPr>
                  <a:t>.</a:t>
                </a:r>
              </a:p>
            </p:txBody>
          </p:sp>
        </p:grpSp>
        <p:cxnSp>
          <p:nvCxnSpPr>
            <p:cNvPr id="96" name="ตัวเชื่อมต่อตรง 95"/>
            <p:cNvCxnSpPr/>
            <p:nvPr/>
          </p:nvCxnSpPr>
          <p:spPr>
            <a:xfrm flipH="1">
              <a:off x="5298524" y="1678459"/>
              <a:ext cx="640305" cy="0"/>
            </a:xfrm>
            <a:prstGeom prst="line">
              <a:avLst/>
            </a:prstGeom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ตัวเชื่อมต่อตรง 96"/>
            <p:cNvCxnSpPr/>
            <p:nvPr/>
          </p:nvCxnSpPr>
          <p:spPr>
            <a:xfrm flipV="1">
              <a:off x="6424753" y="2612817"/>
              <a:ext cx="496668" cy="1"/>
            </a:xfrm>
            <a:prstGeom prst="line">
              <a:avLst/>
            </a:prstGeom>
            <a:ln w="762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วงรี 97"/>
            <p:cNvSpPr/>
            <p:nvPr/>
          </p:nvSpPr>
          <p:spPr>
            <a:xfrm>
              <a:off x="5679107" y="2178764"/>
              <a:ext cx="850075" cy="85412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 dirty="0">
                <a:solidFill>
                  <a:prstClr val="white"/>
                </a:solidFill>
              </a:endParaRPr>
            </a:p>
          </p:txBody>
        </p:sp>
        <p:sp>
          <p:nvSpPr>
            <p:cNvPr id="99" name="วงรี 98"/>
            <p:cNvSpPr/>
            <p:nvPr/>
          </p:nvSpPr>
          <p:spPr>
            <a:xfrm>
              <a:off x="5664599" y="1250700"/>
              <a:ext cx="866448" cy="87057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 dirty="0">
                <a:solidFill>
                  <a:prstClr val="white"/>
                </a:solidFill>
              </a:endParaRPr>
            </a:p>
          </p:txBody>
        </p:sp>
        <p:cxnSp>
          <p:nvCxnSpPr>
            <p:cNvPr id="100" name="ตัวเชื่อมต่อตรง 99"/>
            <p:cNvCxnSpPr/>
            <p:nvPr/>
          </p:nvCxnSpPr>
          <p:spPr>
            <a:xfrm flipH="1">
              <a:off x="5296181" y="3565527"/>
              <a:ext cx="640305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วงรี 100"/>
            <p:cNvSpPr/>
            <p:nvPr/>
          </p:nvSpPr>
          <p:spPr>
            <a:xfrm>
              <a:off x="5671571" y="4112171"/>
              <a:ext cx="820151" cy="82405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 dirty="0">
                <a:solidFill>
                  <a:prstClr val="white"/>
                </a:solidFill>
              </a:endParaRPr>
            </a:p>
          </p:txBody>
        </p:sp>
        <p:cxnSp>
          <p:nvCxnSpPr>
            <p:cNvPr id="102" name="ตัวเชื่อมต่อตรง 101"/>
            <p:cNvCxnSpPr/>
            <p:nvPr/>
          </p:nvCxnSpPr>
          <p:spPr>
            <a:xfrm flipH="1">
              <a:off x="5298523" y="5452281"/>
              <a:ext cx="640305" cy="0"/>
            </a:xfrm>
            <a:prstGeom prst="line">
              <a:avLst/>
            </a:prstGeom>
            <a:ln w="76200">
              <a:solidFill>
                <a:srgbClr val="FF99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วงรี 102"/>
            <p:cNvSpPr/>
            <p:nvPr/>
          </p:nvSpPr>
          <p:spPr>
            <a:xfrm>
              <a:off x="5680785" y="5017041"/>
              <a:ext cx="794878" cy="798662"/>
            </a:xfrm>
            <a:prstGeom prst="ellips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 dirty="0">
                <a:solidFill>
                  <a:prstClr val="white"/>
                </a:solidFill>
              </a:endParaRPr>
            </a:p>
          </p:txBody>
        </p:sp>
        <p:sp>
          <p:nvSpPr>
            <p:cNvPr id="104" name="วงรี 103"/>
            <p:cNvSpPr/>
            <p:nvPr/>
          </p:nvSpPr>
          <p:spPr>
            <a:xfrm>
              <a:off x="5692554" y="5930745"/>
              <a:ext cx="789028" cy="792784"/>
            </a:xfrm>
            <a:prstGeom prst="ellipse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 dirty="0">
                <a:solidFill>
                  <a:prstClr val="white"/>
                </a:solidFill>
              </a:endParaRPr>
            </a:p>
          </p:txBody>
        </p:sp>
        <p:cxnSp>
          <p:nvCxnSpPr>
            <p:cNvPr id="105" name="ตัวเชื่อมต่อตรง 104"/>
            <p:cNvCxnSpPr/>
            <p:nvPr/>
          </p:nvCxnSpPr>
          <p:spPr>
            <a:xfrm flipV="1">
              <a:off x="6426163" y="6320869"/>
              <a:ext cx="496668" cy="1"/>
            </a:xfrm>
            <a:prstGeom prst="line">
              <a:avLst/>
            </a:prstGeom>
            <a:ln w="76200">
              <a:solidFill>
                <a:srgbClr val="CC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วงรี 105"/>
            <p:cNvSpPr/>
            <p:nvPr/>
          </p:nvSpPr>
          <p:spPr>
            <a:xfrm>
              <a:off x="5680347" y="3136963"/>
              <a:ext cx="862281" cy="86638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b="1" dirty="0">
                <a:solidFill>
                  <a:prstClr val="white"/>
                </a:solidFill>
              </a:endParaRPr>
            </a:p>
          </p:txBody>
        </p:sp>
        <p:pic>
          <p:nvPicPr>
            <p:cNvPr id="107" name="รูปภาพ 10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5788569" y="5965598"/>
              <a:ext cx="582570" cy="652404"/>
            </a:xfrm>
            <a:prstGeom prst="rect">
              <a:avLst/>
            </a:prstGeom>
          </p:spPr>
        </p:pic>
        <p:pic>
          <p:nvPicPr>
            <p:cNvPr id="108" name="รูปภาพ 10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27814" y="5135171"/>
              <a:ext cx="656772" cy="656772"/>
            </a:xfrm>
            <a:prstGeom prst="rect">
              <a:avLst/>
            </a:prstGeom>
          </p:spPr>
        </p:pic>
        <p:pic>
          <p:nvPicPr>
            <p:cNvPr id="109" name="รูปภาพ 10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78725" y="4230181"/>
              <a:ext cx="605861" cy="605861"/>
            </a:xfrm>
            <a:prstGeom prst="rect">
              <a:avLst/>
            </a:prstGeom>
          </p:spPr>
        </p:pic>
        <p:pic>
          <p:nvPicPr>
            <p:cNvPr id="110" name="รูปภาพ 10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33329" y="3252603"/>
              <a:ext cx="667945" cy="667945"/>
            </a:xfrm>
            <a:prstGeom prst="rect">
              <a:avLst/>
            </a:prstGeom>
          </p:spPr>
        </p:pic>
        <p:pic>
          <p:nvPicPr>
            <p:cNvPr id="111" name="รูปภาพ 1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575991" y="2343011"/>
              <a:ext cx="905371" cy="905371"/>
            </a:xfrm>
            <a:prstGeom prst="rect">
              <a:avLst/>
            </a:prstGeom>
          </p:spPr>
        </p:pic>
        <p:pic>
          <p:nvPicPr>
            <p:cNvPr id="112" name="รูปภาพ 1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857703" y="1390615"/>
              <a:ext cx="591066" cy="591066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9976022" y="980110"/>
            <a:ext cx="1846695" cy="635300"/>
            <a:chOff x="9190588" y="1406168"/>
            <a:chExt cx="1793230" cy="611989"/>
          </a:xfrm>
        </p:grpSpPr>
        <p:sp>
          <p:nvSpPr>
            <p:cNvPr id="55" name="สี่เหลี่ยมผืนผ้ามุมมน 54"/>
            <p:cNvSpPr/>
            <p:nvPr/>
          </p:nvSpPr>
          <p:spPr>
            <a:xfrm rot="767136">
              <a:off x="9190588" y="1406168"/>
              <a:ext cx="1793230" cy="61198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200"/>
            </a:p>
          </p:txBody>
        </p:sp>
        <p:sp>
          <p:nvSpPr>
            <p:cNvPr id="54" name="กล่องข้อความ 53"/>
            <p:cNvSpPr txBox="1"/>
            <p:nvPr/>
          </p:nvSpPr>
          <p:spPr>
            <a:xfrm rot="730059">
              <a:off x="9210231" y="1527070"/>
              <a:ext cx="1753942" cy="4124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300" b="1" dirty="0">
                  <a:solidFill>
                    <a:srgbClr val="FF0000"/>
                  </a:solidFill>
                  <a:cs typeface="TH SarabunPSK" panose="020B0500040200020003" pitchFamily="34" charset="-34"/>
                </a:rPr>
                <a:t>Cabinet acknowledged</a:t>
              </a:r>
              <a:endParaRPr lang="th-TH" sz="1300" b="1" dirty="0">
                <a:solidFill>
                  <a:srgbClr val="FF0000"/>
                </a:solidFill>
                <a:cs typeface="TH SarabunPSK" panose="020B0500040200020003" pitchFamily="34" charset="-34"/>
              </a:endParaRPr>
            </a:p>
            <a:p>
              <a:pPr algn="ctr">
                <a:lnSpc>
                  <a:spcPct val="80000"/>
                </a:lnSpc>
              </a:pPr>
              <a:r>
                <a:rPr lang="en-US" sz="1300" b="1" dirty="0">
                  <a:solidFill>
                    <a:srgbClr val="FF0000"/>
                  </a:solidFill>
                  <a:cs typeface="TH SarabunPSK" panose="020B0500040200020003" pitchFamily="34" charset="-34"/>
                </a:rPr>
                <a:t>December 13</a:t>
              </a:r>
              <a:r>
                <a:rPr lang="en-US" sz="1300" b="1" dirty="0" smtClean="0">
                  <a:solidFill>
                    <a:srgbClr val="FF0000"/>
                  </a:solidFill>
                  <a:cs typeface="TH SarabunPSK" panose="020B0500040200020003" pitchFamily="34" charset="-34"/>
                </a:rPr>
                <a:t>,</a:t>
              </a:r>
              <a:r>
                <a:rPr lang="en-US" sz="1300" b="1" dirty="0">
                  <a:solidFill>
                    <a:srgbClr val="FF0000"/>
                  </a:solidFill>
                  <a:cs typeface="TH SarabunPSK" panose="020B0500040200020003" pitchFamily="34" charset="-34"/>
                </a:rPr>
                <a:t> </a:t>
              </a:r>
              <a:r>
                <a:rPr lang="en-US" sz="1300" b="1" dirty="0" smtClean="0">
                  <a:solidFill>
                    <a:srgbClr val="FF0000"/>
                  </a:solidFill>
                  <a:cs typeface="TH SarabunPSK" panose="020B0500040200020003" pitchFamily="34" charset="-34"/>
                </a:rPr>
                <a:t>2016</a:t>
              </a:r>
              <a:endParaRPr lang="th-TH" sz="1300" b="1" dirty="0">
                <a:solidFill>
                  <a:srgbClr val="FF0000"/>
                </a:solidFill>
                <a:cs typeface="TH SarabunPSK" panose="020B0500040200020003" pitchFamily="34" charset="-34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15603" y="6423689"/>
            <a:ext cx="2743200" cy="365125"/>
          </a:xfrm>
        </p:spPr>
        <p:txBody>
          <a:bodyPr/>
          <a:lstStyle/>
          <a:p>
            <a:fld id="{EAFEAAE3-6C0D-46D6-B9F3-A3DF66375E7A}" type="slidenum">
              <a:rPr lang="en-US" sz="1050" smtClean="0"/>
              <a:pPr/>
              <a:t>6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41868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สี่เหลี่ยมผืนผ้า 182"/>
          <p:cNvSpPr/>
          <p:nvPr/>
        </p:nvSpPr>
        <p:spPr>
          <a:xfrm>
            <a:off x="0" y="6286823"/>
            <a:ext cx="12208341" cy="2431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00"/>
          </a:p>
        </p:txBody>
      </p:sp>
      <p:sp>
        <p:nvSpPr>
          <p:cNvPr id="159" name="สี่เหลี่ยมผืนผ้า 158"/>
          <p:cNvSpPr/>
          <p:nvPr/>
        </p:nvSpPr>
        <p:spPr>
          <a:xfrm>
            <a:off x="3440549" y="6251822"/>
            <a:ext cx="27360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cs typeface="TH SarabunPSK" panose="020B0500040200020003" pitchFamily="34" charset="-34"/>
              </a:rPr>
              <a:t>Total 26,114.64 </a:t>
            </a:r>
            <a:r>
              <a:rPr lang="en-US" sz="1600" b="1" dirty="0">
                <a:solidFill>
                  <a:srgbClr val="FF0000"/>
                </a:solidFill>
                <a:cs typeface="TH SarabunPSK" panose="020B0500040200020003" pitchFamily="34" charset="-34"/>
              </a:rPr>
              <a:t>US M.</a:t>
            </a:r>
            <a:r>
              <a:rPr lang="th-TH" sz="1600" b="1" dirty="0">
                <a:solidFill>
                  <a:srgbClr val="FF0000"/>
                </a:solidFill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163" name="สี่เหลี่ยมผืนผ้า 18"/>
          <p:cNvSpPr/>
          <p:nvPr/>
        </p:nvSpPr>
        <p:spPr>
          <a:xfrm>
            <a:off x="6123224" y="6241850"/>
            <a:ext cx="555585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1600" b="1" dirty="0" smtClean="0">
                <a:solidFill>
                  <a:srgbClr val="FF0000"/>
                </a:solidFill>
                <a:cs typeface="TH SarabunPSK" panose="020B0500040200020003" pitchFamily="34" charset="-34"/>
              </a:rPr>
              <a:t>Total 31,636.32</a:t>
            </a:r>
            <a:r>
              <a:rPr lang="th-TH" sz="1600" b="1" dirty="0" smtClean="0">
                <a:solidFill>
                  <a:srgbClr val="FF0000"/>
                </a:solidFill>
                <a:cs typeface="TH SarabunPSK" panose="020B0500040200020003" pitchFamily="34" charset="-34"/>
              </a:rPr>
              <a:t> </a:t>
            </a:r>
            <a:r>
              <a:rPr lang="en-US" sz="1600" b="1" dirty="0">
                <a:solidFill>
                  <a:srgbClr val="FF0000"/>
                </a:solidFill>
                <a:cs typeface="TH SarabunPSK" panose="020B0500040200020003" pitchFamily="34" charset="-34"/>
              </a:rPr>
              <a:t>US M.</a:t>
            </a:r>
            <a:endParaRPr lang="th-TH" sz="1600" b="1" dirty="0">
              <a:solidFill>
                <a:srgbClr val="FF0000"/>
              </a:solidFill>
              <a:cs typeface="TH SarabunPSK" panose="020B0500040200020003" pitchFamily="34" charset="-34"/>
            </a:endParaRPr>
          </a:p>
        </p:txBody>
      </p:sp>
      <p:cxnSp>
        <p:nvCxnSpPr>
          <p:cNvPr id="133" name="ตัวเชื่อมต่อตรง 132"/>
          <p:cNvCxnSpPr/>
          <p:nvPr/>
        </p:nvCxnSpPr>
        <p:spPr>
          <a:xfrm>
            <a:off x="5892222" y="873849"/>
            <a:ext cx="0" cy="5368880"/>
          </a:xfrm>
          <a:prstGeom prst="line">
            <a:avLst/>
          </a:prstGeom>
          <a:ln w="571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สี่เหลี่ยมผืนผ้า 155"/>
          <p:cNvSpPr/>
          <p:nvPr/>
        </p:nvSpPr>
        <p:spPr>
          <a:xfrm>
            <a:off x="-16341" y="575836"/>
            <a:ext cx="12208341" cy="369332"/>
          </a:xfrm>
          <a:prstGeom prst="rect">
            <a:avLst/>
          </a:prstGeom>
          <a:solidFill>
            <a:srgbClr val="FFCCCC"/>
          </a:solidFill>
        </p:spPr>
        <p:txBody>
          <a:bodyPr wrap="square" anchor="b">
            <a:spAutoFit/>
          </a:bodyPr>
          <a:lstStyle/>
          <a:p>
            <a:pPr algn="ctr"/>
            <a:r>
              <a:rPr lang="en-US" sz="1800" b="1" dirty="0">
                <a:solidFill>
                  <a:srgbClr val="800000"/>
                </a:solidFill>
                <a:cs typeface="TH SarabunPSK" panose="020B0500040200020003" pitchFamily="34" charset="-34"/>
              </a:rPr>
              <a:t>Target </a:t>
            </a:r>
            <a:r>
              <a:rPr lang="en-US" sz="1800" b="1" dirty="0" smtClean="0">
                <a:solidFill>
                  <a:srgbClr val="800000"/>
                </a:solidFill>
                <a:cs typeface="TH SarabunPSK" panose="020B0500040200020003" pitchFamily="34" charset="-34"/>
              </a:rPr>
              <a:t>within Fiscal </a:t>
            </a:r>
            <a:r>
              <a:rPr lang="en-US" sz="1800" b="1" dirty="0">
                <a:solidFill>
                  <a:srgbClr val="800000"/>
                </a:solidFill>
                <a:cs typeface="TH SarabunPSK" panose="020B0500040200020003" pitchFamily="34" charset="-34"/>
              </a:rPr>
              <a:t>year 2018</a:t>
            </a:r>
            <a:endParaRPr lang="th-TH" sz="1200" b="1" dirty="0">
              <a:cs typeface="TH SarabunPSK" panose="020B0500040200020003" pitchFamily="34" charset="-34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-14514" y="-15662"/>
            <a:ext cx="12206514" cy="621413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9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Action Plan 2018 (44 Projects</a:t>
            </a:r>
            <a:r>
              <a:rPr lang="th-TH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) </a:t>
            </a:r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Total Investment</a:t>
            </a:r>
            <a:r>
              <a:rPr lang="th-TH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57,750.96 US </a:t>
            </a:r>
            <a:r>
              <a:rPr lang="en-US" sz="2800" b="1" dirty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M.</a:t>
            </a:r>
            <a:endParaRPr lang="th-TH" sz="2800" b="1" dirty="0">
              <a:solidFill>
                <a:schemeClr val="bg1"/>
              </a:solidFill>
              <a:latin typeface="+mn-lt"/>
              <a:cs typeface="TH SarabunPSK" panose="020B0500040200020003" pitchFamily="34" charset="-34"/>
            </a:endParaRPr>
          </a:p>
        </p:txBody>
      </p:sp>
      <p:cxnSp>
        <p:nvCxnSpPr>
          <p:cNvPr id="136" name="ตัวเชื่อมต่อตรง 135"/>
          <p:cNvCxnSpPr/>
          <p:nvPr/>
        </p:nvCxnSpPr>
        <p:spPr>
          <a:xfrm flipH="1">
            <a:off x="634054" y="1429776"/>
            <a:ext cx="5221153" cy="0"/>
          </a:xfrm>
          <a:prstGeom prst="line">
            <a:avLst/>
          </a:prstGeom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ตัวเชื่อมต่อตรง 138"/>
          <p:cNvCxnSpPr/>
          <p:nvPr/>
        </p:nvCxnSpPr>
        <p:spPr>
          <a:xfrm flipH="1">
            <a:off x="5892223" y="1536744"/>
            <a:ext cx="5684584" cy="0"/>
          </a:xfrm>
          <a:prstGeom prst="line">
            <a:avLst/>
          </a:prstGeom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สี่เหลี่ยมผืนผ้า 139"/>
          <p:cNvSpPr/>
          <p:nvPr/>
        </p:nvSpPr>
        <p:spPr>
          <a:xfrm>
            <a:off x="731941" y="1029855"/>
            <a:ext cx="459330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800" b="1" dirty="0" smtClean="0">
                <a:solidFill>
                  <a:srgbClr val="800000"/>
                </a:solidFill>
                <a:cs typeface="TH SarabunPSK" panose="020B0500040200020003" pitchFamily="34" charset="-34"/>
              </a:rPr>
              <a:t>21 Projects</a:t>
            </a:r>
            <a:r>
              <a:rPr lang="th-TH" sz="1800" b="1" dirty="0" smtClean="0">
                <a:solidFill>
                  <a:srgbClr val="800000"/>
                </a:solidFill>
                <a:cs typeface="TH SarabunPSK" panose="020B0500040200020003" pitchFamily="34" charset="-34"/>
              </a:rPr>
              <a:t> </a:t>
            </a:r>
            <a:r>
              <a:rPr lang="en-US" sz="1800" b="1" kern="0" dirty="0">
                <a:cs typeface="TH SarabunPSK" panose="020B0500040200020003" pitchFamily="34" charset="-34"/>
              </a:rPr>
              <a:t>Cabinet/ PPP Committee Approval</a:t>
            </a:r>
            <a:endParaRPr lang="th-TH" sz="1800" b="1" kern="0" dirty="0">
              <a:cs typeface="TH SarabunPSK" panose="020B0500040200020003" pitchFamily="34" charset="-34"/>
            </a:endParaRPr>
          </a:p>
          <a:p>
            <a:pPr algn="ctr"/>
            <a:r>
              <a:rPr lang="th-TH" sz="2000" b="1" dirty="0">
                <a:cs typeface="TH SarabunPSK" panose="020B0500040200020003" pitchFamily="34" charset="-34"/>
              </a:rPr>
              <a:t> </a:t>
            </a:r>
            <a:endParaRPr lang="th-TH" sz="1600" b="1" dirty="0">
              <a:cs typeface="TH SarabunPSK" panose="020B0500040200020003" pitchFamily="34" charset="-34"/>
            </a:endParaRPr>
          </a:p>
        </p:txBody>
      </p:sp>
      <p:sp>
        <p:nvSpPr>
          <p:cNvPr id="141" name="สี่เหลี่ยมผืนผ้า 140"/>
          <p:cNvSpPr/>
          <p:nvPr/>
        </p:nvSpPr>
        <p:spPr>
          <a:xfrm>
            <a:off x="4814649" y="1058957"/>
            <a:ext cx="7667153" cy="67710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800000"/>
                </a:solidFill>
                <a:cs typeface="TH SarabunPSK" panose="020B0500040200020003" pitchFamily="34" charset="-34"/>
              </a:rPr>
              <a:t>23 Projects</a:t>
            </a:r>
            <a:r>
              <a:rPr lang="th-TH" sz="1800" b="1" dirty="0" smtClean="0">
                <a:solidFill>
                  <a:srgbClr val="800000"/>
                </a:solidFill>
                <a:cs typeface="TH SarabunPSK" panose="020B0500040200020003" pitchFamily="34" charset="-34"/>
              </a:rPr>
              <a:t> </a:t>
            </a:r>
            <a:r>
              <a:rPr lang="en-US" sz="1800" b="1" dirty="0">
                <a:cs typeface="TH SarabunPSK" panose="020B0500040200020003" pitchFamily="34" charset="-34"/>
              </a:rPr>
              <a:t>Procurement</a:t>
            </a:r>
            <a:r>
              <a:rPr lang="th-TH" sz="1800" b="1" dirty="0">
                <a:cs typeface="TH SarabunPSK" panose="020B0500040200020003" pitchFamily="34" charset="-34"/>
              </a:rPr>
              <a:t>/</a:t>
            </a:r>
            <a:r>
              <a:rPr lang="en-US" sz="1800" b="1" dirty="0">
                <a:cs typeface="TH SarabunPSK" panose="020B0500040200020003" pitchFamily="34" charset="-34"/>
              </a:rPr>
              <a:t>Construction</a:t>
            </a:r>
            <a:r>
              <a:rPr lang="th-TH" sz="1800" b="1" dirty="0">
                <a:cs typeface="TH SarabunPSK" panose="020B0500040200020003" pitchFamily="34" charset="-34"/>
              </a:rPr>
              <a:t>/</a:t>
            </a:r>
            <a:r>
              <a:rPr lang="en-US" sz="1800" b="1" dirty="0">
                <a:cs typeface="TH SarabunPSK" panose="020B0500040200020003" pitchFamily="34" charset="-34"/>
              </a:rPr>
              <a:t>In Service</a:t>
            </a:r>
            <a:endParaRPr lang="th-TH" sz="1800" b="1" dirty="0">
              <a:cs typeface="TH SarabunPSK" panose="020B0500040200020003" pitchFamily="34" charset="-34"/>
            </a:endParaRPr>
          </a:p>
          <a:p>
            <a:pPr algn="ctr"/>
            <a:endParaRPr lang="th-TH" sz="2000" b="1" dirty="0">
              <a:cs typeface="TH SarabunPSK" panose="020B0500040200020003" pitchFamily="34" charset="-34"/>
            </a:endParaRPr>
          </a:p>
        </p:txBody>
      </p:sp>
      <p:pic>
        <p:nvPicPr>
          <p:cNvPr id="144" name="รูปภาพ 1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379" y="1021353"/>
            <a:ext cx="445334" cy="445334"/>
          </a:xfrm>
          <a:prstGeom prst="rect">
            <a:avLst/>
          </a:prstGeom>
        </p:spPr>
      </p:pic>
      <p:pic>
        <p:nvPicPr>
          <p:cNvPr id="145" name="รูปภาพ 1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91809" y="1001226"/>
            <a:ext cx="427067" cy="427067"/>
          </a:xfrm>
          <a:prstGeom prst="rect">
            <a:avLst/>
          </a:prstGeom>
        </p:spPr>
      </p:pic>
      <p:sp>
        <p:nvSpPr>
          <p:cNvPr id="157" name="ตัวแทนเนื้อหา 2"/>
          <p:cNvSpPr txBox="1">
            <a:spLocks/>
          </p:cNvSpPr>
          <p:nvPr/>
        </p:nvSpPr>
        <p:spPr>
          <a:xfrm>
            <a:off x="4673144" y="1536744"/>
            <a:ext cx="1090895" cy="483878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397.62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32.36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230.00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238.35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11.91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49.60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2,223.80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973.43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002060"/>
                </a:solidFill>
                <a:cs typeface="TH SarabunPSK" panose="020B0500040200020003" pitchFamily="34" charset="-34"/>
              </a:rPr>
              <a:t>716.30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002060"/>
                </a:solidFill>
                <a:cs typeface="TH SarabunPSK" panose="020B0500040200020003" pitchFamily="34" charset="-34"/>
              </a:rPr>
              <a:t>1,145.00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CC6600"/>
                </a:solidFill>
                <a:cs typeface="TH SarabunPSK" panose="020B0500040200020003" pitchFamily="34" charset="-34"/>
              </a:rPr>
              <a:t>7,892.17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CC6600"/>
                </a:solidFill>
                <a:cs typeface="TH SarabunPSK" panose="020B0500040200020003" pitchFamily="34" charset="-34"/>
              </a:rPr>
              <a:t>2,225.91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CC6600"/>
                </a:solidFill>
                <a:cs typeface="TH SarabunPSK" panose="020B0500040200020003" pitchFamily="34" charset="-34"/>
              </a:rPr>
              <a:t>1,432.50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CC6600"/>
                </a:solidFill>
                <a:cs typeface="TH SarabunPSK" panose="020B0500040200020003" pitchFamily="34" charset="-34"/>
              </a:rPr>
              <a:t>3,663.86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861.56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002060"/>
                </a:solidFill>
                <a:cs typeface="TH SarabunPSK" panose="020B0500040200020003" pitchFamily="34" charset="-34"/>
              </a:rPr>
              <a:t>3,063.8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002060"/>
                </a:solidFill>
                <a:cs typeface="TH SarabunPSK" panose="020B0500040200020003" pitchFamily="34" charset="-34"/>
              </a:rPr>
              <a:t>388.37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002060"/>
                </a:solidFill>
                <a:cs typeface="TH SarabunPSK" panose="020B0500040200020003" pitchFamily="34" charset="-34"/>
              </a:rPr>
              <a:t>398.50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2.59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002060"/>
                </a:solidFill>
                <a:cs typeface="TH SarabunPSK" panose="020B0500040200020003" pitchFamily="34" charset="-34"/>
              </a:rPr>
              <a:t>52.17</a:t>
            </a:r>
          </a:p>
          <a:p>
            <a:pPr marL="0" indent="0" algn="r">
              <a:lnSpc>
                <a:spcPct val="75000"/>
              </a:lnSpc>
              <a:spcBef>
                <a:spcPts val="56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114.90</a:t>
            </a:r>
            <a:endParaRPr lang="th-TH" sz="1200" b="1" dirty="0">
              <a:cs typeface="TH SarabunPSK" panose="020B0500040200020003" pitchFamily="34" charset="-34"/>
            </a:endParaRPr>
          </a:p>
        </p:txBody>
      </p:sp>
      <p:sp>
        <p:nvSpPr>
          <p:cNvPr id="162" name="ตัวแทนเนื้อหา 2"/>
          <p:cNvSpPr txBox="1">
            <a:spLocks/>
          </p:cNvSpPr>
          <p:nvPr/>
        </p:nvSpPr>
        <p:spPr>
          <a:xfrm>
            <a:off x="10507642" y="1583204"/>
            <a:ext cx="1215615" cy="456728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13.71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892.70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501.46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CC6600"/>
                </a:solidFill>
                <a:cs typeface="TH SarabunPSK" panose="020B0500040200020003" pitchFamily="34" charset="-34"/>
              </a:rPr>
              <a:t>1,226.67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CC6600"/>
                </a:solidFill>
                <a:cs typeface="TH SarabunPSK" panose="020B0500040200020003" pitchFamily="34" charset="-34"/>
              </a:rPr>
              <a:t>647.94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CC6600"/>
                </a:solidFill>
                <a:cs typeface="TH SarabunPSK" panose="020B0500040200020003" pitchFamily="34" charset="-34"/>
              </a:rPr>
              <a:t>882.30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1,789.00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1,072.00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761.55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694.00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1,639.12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231.90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1,711.86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2,438.43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1,941.86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CC6600"/>
                </a:solidFill>
                <a:cs typeface="TH SarabunPSK" panose="020B0500040200020003" pitchFamily="34" charset="-34"/>
              </a:rPr>
              <a:t>5,126.06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5,811.35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187.73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504.9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3,441.68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002060"/>
                </a:solidFill>
                <a:cs typeface="TH SarabunPSK" panose="020B0500040200020003" pitchFamily="34" charset="-34"/>
              </a:rPr>
              <a:t>34.73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solidFill>
                  <a:srgbClr val="002060"/>
                </a:solidFill>
                <a:cs typeface="TH SarabunPSK" panose="020B0500040200020003" pitchFamily="34" charset="-34"/>
              </a:rPr>
              <a:t>64.28</a:t>
            </a:r>
          </a:p>
          <a:p>
            <a:pPr marL="0" indent="0" algn="r">
              <a:lnSpc>
                <a:spcPct val="75000"/>
              </a:lnSpc>
              <a:spcBef>
                <a:spcPts val="500"/>
              </a:spcBef>
              <a:buFont typeface="Arial" pitchFamily="34" charset="0"/>
              <a:buNone/>
            </a:pPr>
            <a:r>
              <a:rPr lang="en-US" sz="1200" b="1" dirty="0">
                <a:cs typeface="TH SarabunPSK" panose="020B0500040200020003" pitchFamily="34" charset="-34"/>
              </a:rPr>
              <a:t>21.07</a:t>
            </a:r>
            <a:endParaRPr lang="th-TH" sz="1200" b="1" dirty="0">
              <a:cs typeface="TH SarabunPSK" panose="020B0500040200020003" pitchFamily="34" charset="-3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23736" y="6556201"/>
            <a:ext cx="2743200" cy="365125"/>
          </a:xfrm>
        </p:spPr>
        <p:txBody>
          <a:bodyPr/>
          <a:lstStyle/>
          <a:p>
            <a:fld id="{EAFEAAE3-6C0D-46D6-B9F3-A3DF66375E7A}" type="slidenum">
              <a:rPr lang="en-US" sz="1050" smtClean="0"/>
              <a:pPr/>
              <a:t>7</a:t>
            </a:fld>
            <a:endParaRPr lang="en-US" sz="1050" dirty="0"/>
          </a:p>
        </p:txBody>
      </p:sp>
      <p:sp>
        <p:nvSpPr>
          <p:cNvPr id="26" name="สี่เหลี่ยมผืนผ้า 97"/>
          <p:cNvSpPr/>
          <p:nvPr/>
        </p:nvSpPr>
        <p:spPr>
          <a:xfrm>
            <a:off x="108548" y="6604996"/>
            <a:ext cx="10681911" cy="244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Note</a:t>
            </a:r>
            <a:r>
              <a:rPr lang="th-TH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: Orange - Action Plan 2016  10 projects  </a:t>
            </a:r>
            <a:r>
              <a:rPr lang="th-TH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    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Black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-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Action Plan 2017 : 32 projects 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    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Blue</a:t>
            </a:r>
            <a:r>
              <a:rPr lang="th-TH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– 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New</a:t>
            </a:r>
            <a:r>
              <a:rPr lang="th-TH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 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8</a:t>
            </a:r>
            <a:r>
              <a:rPr lang="th-TH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projects</a:t>
            </a:r>
            <a:r>
              <a:rPr lang="th-TH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8379" y="1580839"/>
            <a:ext cx="6096000" cy="45063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Expressway:</a:t>
            </a:r>
            <a:r>
              <a:rPr lang="th-TH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err="1">
                <a:solidFill>
                  <a:prstClr val="black"/>
                </a:solidFill>
                <a:cs typeface="TH SarabunPSK" panose="020B0500040200020003" pitchFamily="34" charset="-34"/>
              </a:rPr>
              <a:t>Kratu-Patong</a:t>
            </a:r>
            <a:r>
              <a:rPr lang="th-TH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(EXAT)</a:t>
            </a:r>
            <a:endParaRPr lang="th-TH" sz="1100" b="1" kern="1600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Cross</a:t>
            </a:r>
            <a:r>
              <a:rPr lang="th-TH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-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Border Logistics Centre</a:t>
            </a:r>
            <a:r>
              <a:rPr lang="th-TH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at </a:t>
            </a:r>
            <a:r>
              <a:rPr lang="en-US" sz="1100" b="1" kern="1600" dirty="0" err="1">
                <a:solidFill>
                  <a:prstClr val="black"/>
                </a:solidFill>
                <a:cs typeface="TH SarabunPSK" panose="020B0500040200020003" pitchFamily="34" charset="-34"/>
              </a:rPr>
              <a:t>Nakorn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err="1">
                <a:solidFill>
                  <a:prstClr val="black"/>
                </a:solidFill>
                <a:cs typeface="TH SarabunPSK" panose="020B0500040200020003" pitchFamily="34" charset="-34"/>
              </a:rPr>
              <a:t>Phanom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(DLT)</a:t>
            </a:r>
            <a:endParaRPr lang="th-TH" sz="1100" b="1" kern="1600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Regional </a:t>
            </a: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Truck Terminal</a:t>
            </a:r>
            <a:r>
              <a:rPr lang="th-TH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(</a:t>
            </a: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9 Border</a:t>
            </a:r>
            <a:r>
              <a:rPr lang="th-TH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provinces</a:t>
            </a:r>
            <a:r>
              <a:rPr lang="th-TH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)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(DLT)</a:t>
            </a:r>
            <a:endParaRPr lang="th-TH" sz="1100" b="1" kern="1600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Regional Truck Terminal</a:t>
            </a:r>
            <a:r>
              <a:rPr lang="th-TH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(</a:t>
            </a: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9 Regional</a:t>
            </a:r>
            <a:r>
              <a:rPr lang="th-TH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cities</a:t>
            </a:r>
            <a:r>
              <a:rPr lang="th-TH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)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(DLT)</a:t>
            </a:r>
            <a:endParaRPr lang="th-TH" sz="1100" b="1" kern="1600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Bus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Procurement</a:t>
            </a:r>
            <a:r>
              <a:rPr lang="th-TH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(EV)</a:t>
            </a:r>
            <a:r>
              <a:rPr lang="en-US" sz="1100" b="1" kern="1600" dirty="0">
                <a:solidFill>
                  <a:srgbClr val="CC0099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(BMTA)</a:t>
            </a:r>
            <a:endParaRPr lang="en-US" sz="1100" b="1" kern="1600" dirty="0"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cs typeface="TH SarabunPSK" panose="020B0500040200020003" pitchFamily="34" charset="-34"/>
              </a:rPr>
              <a:t>Bus Procurement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(NGV)</a:t>
            </a:r>
            <a:r>
              <a:rPr lang="en-US" sz="1100" b="1" kern="1600" dirty="0">
                <a:solidFill>
                  <a:srgbClr val="CC0099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(BMTA)</a:t>
            </a:r>
            <a:endParaRPr lang="en-US" sz="1100" b="1" kern="1600" dirty="0">
              <a:cs typeface="TH SarabunPSK" panose="020B0500040200020003" pitchFamily="34" charset="-34"/>
            </a:endParaRPr>
          </a:p>
          <a:p>
            <a:pPr marL="228594" indent="-228594">
              <a:lnSpc>
                <a:spcPct val="7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Motorway: </a:t>
            </a:r>
            <a:r>
              <a:rPr lang="en-US" sz="1100" b="1" kern="1600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Nakhon</a:t>
            </a: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err="1">
                <a:solidFill>
                  <a:prstClr val="black"/>
                </a:solidFill>
                <a:cs typeface="TH SarabunPSK" panose="020B0500040200020003" pitchFamily="34" charset="-34"/>
              </a:rPr>
              <a:t>Phatom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-Cha Am</a:t>
            </a:r>
            <a:r>
              <a:rPr lang="th-TH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(DOH)</a:t>
            </a:r>
            <a:endParaRPr lang="th-TH" sz="1100" b="1" kern="1600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7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Motorway:</a:t>
            </a:r>
            <a:r>
              <a:rPr lang="th-TH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Hat </a:t>
            </a:r>
            <a:r>
              <a:rPr lang="en-US" sz="1100" b="1" kern="1600" dirty="0" err="1">
                <a:solidFill>
                  <a:prstClr val="black"/>
                </a:solidFill>
                <a:cs typeface="TH SarabunPSK" panose="020B0500040200020003" pitchFamily="34" charset="-34"/>
              </a:rPr>
              <a:t>Yai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-TH-Malaysia Border</a:t>
            </a:r>
            <a:r>
              <a:rPr lang="th-TH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(DOH)</a:t>
            </a:r>
            <a:endParaRPr lang="th-TH" sz="1100" b="1" kern="1600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Motorway</a:t>
            </a: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: </a:t>
            </a:r>
            <a:r>
              <a:rPr lang="en-US" sz="1100" b="1" kern="1600" dirty="0" err="1">
                <a:solidFill>
                  <a:srgbClr val="002060"/>
                </a:solidFill>
                <a:cs typeface="TH SarabunPSK" panose="020B0500040200020003" pitchFamily="34" charset="-34"/>
              </a:rPr>
              <a:t>Rangsit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-</a:t>
            </a: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Bang Pa-In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u="sng" kern="1600" dirty="0">
                <a:solidFill>
                  <a:srgbClr val="FF0000"/>
                </a:solidFill>
                <a:cs typeface="TH SarabunPSK" panose="020B0500040200020003" pitchFamily="34" charset="-34"/>
              </a:rPr>
              <a:t>New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(DOH)</a:t>
            </a:r>
            <a:endParaRPr lang="th-TH" sz="1100" b="1" kern="1600" dirty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Motorway: H35 BKK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-</a:t>
            </a:r>
            <a:r>
              <a:rPr lang="en-US" sz="1100" b="1" kern="1600" dirty="0" err="1">
                <a:solidFill>
                  <a:srgbClr val="002060"/>
                </a:solidFill>
                <a:cs typeface="TH SarabunPSK" panose="020B0500040200020003" pitchFamily="34" charset="-34"/>
              </a:rPr>
              <a:t>Maha</a:t>
            </a: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Chai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u="sng" kern="1600" dirty="0">
                <a:solidFill>
                  <a:srgbClr val="FF0000"/>
                </a:solidFill>
                <a:cs typeface="TH SarabunPSK" panose="020B0500040200020003" pitchFamily="34" charset="-34"/>
              </a:rPr>
              <a:t>New</a:t>
            </a:r>
            <a:r>
              <a:rPr lang="th-TH" sz="1100" b="1" kern="1600" dirty="0">
                <a:solidFill>
                  <a:srgbClr val="FF000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(DOH)</a:t>
            </a:r>
            <a:endParaRPr lang="th-TH" sz="1100" b="1" kern="1600" dirty="0" smtClean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 smtClean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HSR </a:t>
            </a:r>
            <a:r>
              <a:rPr lang="en-US" sz="1100" b="1" kern="160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BKK</a:t>
            </a:r>
            <a:r>
              <a:rPr lang="th-TH" sz="1100" b="1" kern="160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-</a:t>
            </a:r>
            <a:r>
              <a:rPr lang="en-US" sz="1100" b="1" kern="160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Chiang</a:t>
            </a:r>
            <a:r>
              <a:rPr lang="th-TH" sz="1100" b="1" kern="160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Mai </a:t>
            </a:r>
            <a:r>
              <a:rPr lang="en-US" sz="1100" b="1" kern="1600" dirty="0" smtClean="0">
                <a:solidFill>
                  <a:srgbClr val="984807"/>
                </a:solidFill>
                <a:cs typeface="TH SarabunPSK" panose="020B0500040200020003" pitchFamily="34" charset="-34"/>
              </a:rPr>
              <a:t>(OTP/SRT)</a:t>
            </a:r>
            <a:endParaRPr lang="th-TH" sz="1100" b="1" kern="1600" dirty="0">
              <a:solidFill>
                <a:srgbClr val="F79646">
                  <a:lumMod val="50000"/>
                </a:srgbClr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HSR BKK-Hua </a:t>
            </a:r>
            <a:r>
              <a:rPr lang="en-US" sz="1100" b="1" kern="1600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Hin</a:t>
            </a:r>
            <a:r>
              <a:rPr lang="th-TH" sz="1100" b="1" kern="160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984807"/>
                </a:solidFill>
                <a:cs typeface="TH SarabunPSK" panose="020B0500040200020003" pitchFamily="34" charset="-34"/>
              </a:rPr>
              <a:t>(OTP/SRT)</a:t>
            </a:r>
            <a:endParaRPr lang="th-TH" sz="1100" b="1" kern="1600" dirty="0" smtClean="0">
              <a:solidFill>
                <a:srgbClr val="F79646">
                  <a:lumMod val="50000"/>
                </a:srgbClr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spc="-60" dirty="0" smtClean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Red </a:t>
            </a:r>
            <a:r>
              <a:rPr lang="en-US" sz="1100" b="1" kern="1600" spc="-6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Line: Bang Sue – </a:t>
            </a:r>
            <a:r>
              <a:rPr lang="en-US" sz="1100" b="1" kern="1600" spc="-60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Phayathai</a:t>
            </a:r>
            <a:r>
              <a:rPr lang="en-US" sz="1100" b="1" kern="1600" spc="-6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– </a:t>
            </a:r>
            <a:r>
              <a:rPr lang="en-US" sz="1100" b="1" kern="1600" spc="-60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Makkasan</a:t>
            </a:r>
            <a:r>
              <a:rPr lang="en-US" sz="1100" b="1" kern="1600" spc="-6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- Hua </a:t>
            </a:r>
            <a:r>
              <a:rPr lang="en-US" sz="1100" b="1" kern="1600" spc="-60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Mak</a:t>
            </a:r>
            <a:r>
              <a:rPr lang="en-US" sz="1100" b="1" kern="1600" spc="-6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&amp;</a:t>
            </a:r>
            <a:r>
              <a:rPr lang="th-TH" sz="1100" b="1" kern="1600" spc="-6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spc="-6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Bang Sue</a:t>
            </a:r>
            <a:r>
              <a:rPr lang="th-TH" sz="1100" b="1" kern="1600" spc="-6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-</a:t>
            </a:r>
            <a:r>
              <a:rPr lang="en-US" sz="1100" b="1" kern="1600" spc="-6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Hua Lam </a:t>
            </a:r>
            <a:r>
              <a:rPr lang="en-US" sz="1100" b="1" kern="1600" spc="-60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Phong</a:t>
            </a:r>
            <a:r>
              <a:rPr lang="th-TH" sz="1100" b="1" kern="1600" spc="-6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th-TH" sz="1050" b="1" kern="1600" spc="-60" dirty="0">
                <a:solidFill>
                  <a:srgbClr val="F79646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100" b="1" kern="1600" spc="-60" dirty="0" smtClean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SRT</a:t>
            </a:r>
            <a:r>
              <a:rPr lang="th-TH" sz="1050" b="1" kern="1600" spc="-60" dirty="0">
                <a:solidFill>
                  <a:srgbClr val="F79646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th-TH" sz="1050" b="1" kern="1600" spc="-60" dirty="0">
              <a:solidFill>
                <a:srgbClr val="F79646">
                  <a:lumMod val="50000"/>
                </a:srgbClr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spc="-4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Purple Line:</a:t>
            </a:r>
            <a:r>
              <a:rPr lang="th-TH" sz="1100" b="1" kern="1600" spc="-4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spc="-4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Tao Poon</a:t>
            </a:r>
            <a:r>
              <a:rPr lang="th-TH" sz="1100" b="1" kern="1600" spc="-4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-</a:t>
            </a:r>
            <a:r>
              <a:rPr lang="en-US" sz="1100" b="1" kern="1600" spc="-40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Ratburana</a:t>
            </a:r>
            <a:r>
              <a:rPr lang="th-TH" sz="1100" b="1" kern="1600" spc="-4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(</a:t>
            </a:r>
            <a:r>
              <a:rPr lang="en-US" sz="1100" b="1" kern="1600" spc="-4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SRT</a:t>
            </a:r>
            <a:r>
              <a:rPr lang="th-TH" sz="1100" b="1" kern="1600" spc="-40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)</a:t>
            </a: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Mass Transit in Phuket </a:t>
            </a:r>
            <a:r>
              <a:rPr lang="en-US" sz="1100" b="1" kern="1600" dirty="0" smtClean="0">
                <a:solidFill>
                  <a:srgbClr val="000000"/>
                </a:solidFill>
                <a:cs typeface="TH SarabunPSK" panose="020B0500040200020003" pitchFamily="34" charset="-34"/>
              </a:rPr>
              <a:t>(OTP/SRT)</a:t>
            </a:r>
            <a:endParaRPr lang="th-TH" sz="1100" b="1" kern="1600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Mass Transit in Chiang Mai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u="sng" kern="1600" dirty="0">
                <a:solidFill>
                  <a:srgbClr val="FF0000"/>
                </a:solidFill>
                <a:cs typeface="TH SarabunPSK" panose="020B0500040200020003" pitchFamily="34" charset="-34"/>
              </a:rPr>
              <a:t>New</a:t>
            </a:r>
            <a:r>
              <a:rPr lang="th-TH" sz="1100" b="1" kern="1600" dirty="0">
                <a:solidFill>
                  <a:srgbClr val="FF000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(OTP/SRT)</a:t>
            </a:r>
            <a:endParaRPr lang="th-TH" sz="1100" b="1" kern="1600" dirty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Mass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 </a:t>
            </a: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Transit in </a:t>
            </a:r>
            <a:r>
              <a:rPr lang="en-US" sz="1100" b="1" kern="1600" dirty="0" err="1">
                <a:solidFill>
                  <a:srgbClr val="002060"/>
                </a:solidFill>
                <a:cs typeface="TH SarabunPSK" panose="020B0500040200020003" pitchFamily="34" charset="-34"/>
              </a:rPr>
              <a:t>Nakhorn</a:t>
            </a: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err="1">
                <a:solidFill>
                  <a:srgbClr val="002060"/>
                </a:solidFill>
                <a:cs typeface="TH SarabunPSK" panose="020B0500040200020003" pitchFamily="34" charset="-34"/>
              </a:rPr>
              <a:t>Ratchasima</a:t>
            </a: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u="sng" kern="1600" dirty="0">
                <a:solidFill>
                  <a:srgbClr val="FF0000"/>
                </a:solidFill>
                <a:cs typeface="TH SarabunPSK" panose="020B0500040200020003" pitchFamily="34" charset="-34"/>
              </a:rPr>
              <a:t>New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(OTP/SRT)</a:t>
            </a:r>
            <a:endParaRPr lang="en-US" sz="1100" b="1" kern="1600" dirty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Mass </a:t>
            </a: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Transit in </a:t>
            </a:r>
            <a:r>
              <a:rPr lang="en-US" sz="1100" b="1" kern="1600" dirty="0" err="1">
                <a:solidFill>
                  <a:srgbClr val="002060"/>
                </a:solidFill>
                <a:cs typeface="TH SarabunPSK" panose="020B0500040200020003" pitchFamily="34" charset="-34"/>
              </a:rPr>
              <a:t>Khon</a:t>
            </a: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Kean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u="sng" kern="1600" dirty="0">
                <a:solidFill>
                  <a:srgbClr val="FF0000"/>
                </a:solidFill>
                <a:cs typeface="TH SarabunPSK" panose="020B0500040200020003" pitchFamily="34" charset="-34"/>
              </a:rPr>
              <a:t>New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 (OTP/SRT)</a:t>
            </a:r>
            <a:endParaRPr lang="en-US" sz="1100" b="1" kern="1600" dirty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 err="1">
                <a:solidFill>
                  <a:prstClr val="black"/>
                </a:solidFill>
                <a:cs typeface="TH SarabunPSK" panose="020B0500040200020003" pitchFamily="34" charset="-34"/>
              </a:rPr>
              <a:t>Laem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err="1">
                <a:solidFill>
                  <a:prstClr val="black"/>
                </a:solidFill>
                <a:cs typeface="TH SarabunPSK" panose="020B0500040200020003" pitchFamily="34" charset="-34"/>
              </a:rPr>
              <a:t>Chabang</a:t>
            </a:r>
            <a:r>
              <a:rPr lang="th-TH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Phase 3 (PAT)</a:t>
            </a: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Dry Port </a:t>
            </a:r>
            <a:r>
              <a:rPr lang="en-US" sz="1100" b="1" u="sng" kern="1600" dirty="0">
                <a:solidFill>
                  <a:srgbClr val="FF0000"/>
                </a:solidFill>
                <a:cs typeface="TH SarabunPSK" panose="020B0500040200020003" pitchFamily="34" charset="-34"/>
              </a:rPr>
              <a:t>New</a:t>
            </a:r>
            <a:r>
              <a:rPr lang="th-TH" sz="1100" b="1" kern="1600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(PAT)</a:t>
            </a:r>
            <a:endParaRPr lang="th-TH" sz="1100" b="1" kern="1600" dirty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kern="1600" dirty="0">
                <a:solidFill>
                  <a:prstClr val="black"/>
                </a:solidFill>
                <a:cs typeface="TH SarabunPSK" panose="020B0500040200020003" pitchFamily="34" charset="-34"/>
              </a:rPr>
              <a:t>MRO (TG)</a:t>
            </a:r>
          </a:p>
        </p:txBody>
      </p:sp>
      <p:sp>
        <p:nvSpPr>
          <p:cNvPr id="4" name="Rectangle 3"/>
          <p:cNvSpPr/>
          <p:nvPr/>
        </p:nvSpPr>
        <p:spPr>
          <a:xfrm>
            <a:off x="6051893" y="1645196"/>
            <a:ext cx="6096000" cy="53819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Truck Rest Area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Buriram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/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Khon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Kean (DOH)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Expressway: Rama 3-Dao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Kanong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-Outer Ring Road (EXAT)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Northern Route N</a:t>
            </a:r>
            <a:r>
              <a:rPr lang="en-US" sz="1100" b="1" baseline="-25000" dirty="0">
                <a:solidFill>
                  <a:prstClr val="black"/>
                </a:solidFill>
                <a:cs typeface="TH SarabunPSK" panose="020B0500040200020003" pitchFamily="34" charset="-34"/>
              </a:rPr>
              <a:t>2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and E-W Corridor (EXAT)</a:t>
            </a: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DT</a:t>
            </a:r>
            <a:r>
              <a:rPr lang="th-TH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Nakhon</a:t>
            </a: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Pathom-Chumpon</a:t>
            </a:r>
            <a:r>
              <a:rPr lang="th-TH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srgbClr val="F79646">
                  <a:lumMod val="50000"/>
                </a:srgbClr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DT Lop </a:t>
            </a:r>
            <a:r>
              <a:rPr lang="en-US" sz="1100" b="1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Buri</a:t>
            </a: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-Pak Nam Pho</a:t>
            </a:r>
            <a:r>
              <a:rPr lang="th-TH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srgbClr val="F79646">
                  <a:lumMod val="50000"/>
                </a:srgbClr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DT </a:t>
            </a:r>
            <a:r>
              <a:rPr lang="en-US" sz="1100" b="1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Mab</a:t>
            </a: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Kabao</a:t>
            </a: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-Jira Junction</a:t>
            </a:r>
            <a:r>
              <a:rPr lang="th-TH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srgbClr val="F79646">
                  <a:lumMod val="50000"/>
                </a:srgbClr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DT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Paknampho-Denchai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DT Jira-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Ubonratchathani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DT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Khon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Kean-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Nong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Khai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DT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Chumporn-Surat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Thani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DT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Surat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Thani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-Song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Khla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DT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Hat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Yai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-Padang </a:t>
            </a:r>
            <a:r>
              <a:rPr lang="en-US" sz="1100" b="1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Besar</a:t>
            </a:r>
            <a:r>
              <a:rPr lang="th-TH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DT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Den Chai-Chiang Mai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New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DT Den Chai-Chiang Rai-Chiang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Khong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New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DT Ban </a:t>
            </a:r>
            <a:r>
              <a:rPr lang="en-US" sz="1100" b="1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Pai-Nakhon</a:t>
            </a:r>
            <a:r>
              <a:rPr lang="en-US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Phanom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6478" indent="-226478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HSR </a:t>
            </a:r>
            <a:r>
              <a:rPr lang="en-US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BKK</a:t>
            </a:r>
            <a:r>
              <a:rPr lang="th-TH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-</a:t>
            </a:r>
            <a:r>
              <a:rPr lang="en-US" sz="1100" b="1" dirty="0" err="1" smtClean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Nakhon</a:t>
            </a:r>
            <a:r>
              <a:rPr lang="en-US" sz="1100" b="1" dirty="0" smtClean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Ratchasima</a:t>
            </a:r>
            <a:r>
              <a:rPr lang="th-TH" sz="1100" b="1" dirty="0">
                <a:solidFill>
                  <a:srgbClr val="F79646">
                    <a:lumMod val="50000"/>
                  </a:srgbClr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984807"/>
                </a:solidFill>
                <a:cs typeface="TH SarabunPSK" panose="020B0500040200020003" pitchFamily="34" charset="-34"/>
              </a:rPr>
              <a:t>(OTP/SRT)</a:t>
            </a:r>
            <a:endParaRPr lang="th-TH" sz="1100" b="1" kern="1600" dirty="0" smtClean="0">
              <a:solidFill>
                <a:srgbClr val="984807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spc="-2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HSR Connection to 3 Major Airports (</a:t>
            </a:r>
            <a:r>
              <a:rPr lang="en-US" sz="1100" b="1" spc="-20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Donmuang</a:t>
            </a:r>
            <a:r>
              <a:rPr lang="en-US" sz="1100" b="1" spc="-2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– </a:t>
            </a:r>
            <a:r>
              <a:rPr lang="en-US" sz="1100" b="1" spc="-20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Suvarnabhumi</a:t>
            </a:r>
            <a:r>
              <a:rPr lang="en-US" sz="1100" b="1" spc="-2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– U - </a:t>
            </a:r>
            <a:r>
              <a:rPr lang="en-US" sz="1100" b="1" spc="-20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Tapao</a:t>
            </a:r>
            <a:r>
              <a:rPr lang="en-US" sz="1100" b="1" spc="-2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)</a:t>
            </a:r>
            <a:r>
              <a:rPr lang="th-TH" sz="1100" b="1" spc="-2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spc="-20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spc="-20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Dark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Red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Rangsit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-TU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Rangsit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Light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Red Extension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Sirirat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-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Taling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Chan-</a:t>
            </a:r>
            <a:r>
              <a:rPr lang="en-US" sz="1100" b="1" dirty="0" err="1">
                <a:solidFill>
                  <a:prstClr val="black"/>
                </a:solidFill>
                <a:cs typeface="TH SarabunPSK" panose="020B0500040200020003" pitchFamily="34" charset="-34"/>
              </a:rPr>
              <a:t>Salaya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Orange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Line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: Western Section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(SRT)</a:t>
            </a:r>
            <a:endParaRPr lang="th-TH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 marL="232828" indent="-232828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Dev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. </a:t>
            </a:r>
            <a:r>
              <a:rPr lang="en-US" sz="1100" b="1" dirty="0" err="1">
                <a:solidFill>
                  <a:srgbClr val="002060"/>
                </a:solidFill>
                <a:cs typeface="TH SarabunPSK" panose="020B0500040200020003" pitchFamily="34" charset="-34"/>
              </a:rPr>
              <a:t>Krabi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Airport</a:t>
            </a:r>
            <a:r>
              <a:rPr lang="th-TH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(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Apron</a:t>
            </a:r>
            <a:r>
              <a:rPr lang="th-TH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) </a:t>
            </a:r>
            <a:r>
              <a:rPr lang="en-US" sz="1100" b="1" u="sng" dirty="0">
                <a:solidFill>
                  <a:srgbClr val="FF0000"/>
                </a:solidFill>
                <a:cs typeface="TH SarabunPSK" panose="020B0500040200020003" pitchFamily="34" charset="-34"/>
              </a:rPr>
              <a:t>New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(DOA)</a:t>
            </a:r>
            <a:endParaRPr lang="th-TH" sz="1100" b="1" dirty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marL="232828" indent="-232828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Dev. </a:t>
            </a:r>
            <a:r>
              <a:rPr lang="en-US" sz="1100" b="1" dirty="0" err="1">
                <a:solidFill>
                  <a:srgbClr val="002060"/>
                </a:solidFill>
                <a:cs typeface="TH SarabunPSK" panose="020B0500040200020003" pitchFamily="34" charset="-34"/>
              </a:rPr>
              <a:t>Khon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Kean</a:t>
            </a:r>
            <a:r>
              <a:rPr lang="th-TH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(</a:t>
            </a:r>
            <a:r>
              <a:rPr lang="en-US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Passenger terminal</a:t>
            </a:r>
            <a:r>
              <a:rPr lang="th-TH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) </a:t>
            </a:r>
            <a:r>
              <a:rPr lang="en-US" sz="1100" b="1" u="sng" dirty="0">
                <a:solidFill>
                  <a:srgbClr val="FF0000"/>
                </a:solidFill>
                <a:cs typeface="TH SarabunPSK" panose="020B0500040200020003" pitchFamily="34" charset="-34"/>
              </a:rPr>
              <a:t>New</a:t>
            </a:r>
            <a:r>
              <a:rPr lang="th-TH" sz="1100" b="1" dirty="0">
                <a:solidFill>
                  <a:srgbClr val="002060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(DOA)</a:t>
            </a:r>
            <a:endParaRPr lang="th-TH" sz="1100" b="1" dirty="0" smtClean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r>
              <a:rPr lang="en-US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Common</a:t>
            </a:r>
            <a:r>
              <a:rPr lang="th-TH" sz="1100" b="1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Ticket</a:t>
            </a:r>
            <a:r>
              <a:rPr lang="th-TH" sz="1100" b="1" dirty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100" b="1" kern="1600" dirty="0" smtClean="0">
                <a:solidFill>
                  <a:srgbClr val="000000"/>
                </a:solidFill>
                <a:cs typeface="TH SarabunPSK" panose="020B0500040200020003" pitchFamily="34" charset="-34"/>
              </a:rPr>
              <a:t>(SRT/OTP)</a:t>
            </a:r>
            <a:endParaRPr lang="th-TH" sz="1100" b="1" kern="1600" dirty="0" smtClean="0">
              <a:solidFill>
                <a:srgbClr val="000000"/>
              </a:solidFill>
              <a:cs typeface="TH SarabunPSK" panose="020B0500040200020003" pitchFamily="34" charset="-34"/>
            </a:endParaRPr>
          </a:p>
          <a:p>
            <a:pPr marL="228594" indent="-228594">
              <a:lnSpc>
                <a:spcPct val="80000"/>
              </a:lnSpc>
              <a:spcBef>
                <a:spcPts val="500"/>
              </a:spcBef>
              <a:buFont typeface="+mj-lt"/>
              <a:buAutoNum type="arabicPeriod"/>
            </a:pPr>
            <a:endParaRPr lang="en-US" sz="1100" b="1" dirty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>
              <a:lnSpc>
                <a:spcPct val="80000"/>
              </a:lnSpc>
              <a:spcBef>
                <a:spcPts val="300"/>
              </a:spcBef>
            </a:pPr>
            <a:endParaRPr lang="th-TH" sz="2000" b="1" dirty="0">
              <a:solidFill>
                <a:srgbClr val="002060"/>
              </a:solidFill>
              <a:cs typeface="TH SarabunPSK"/>
            </a:endParaRPr>
          </a:p>
          <a:p>
            <a:pPr marL="380990" indent="-380990">
              <a:lnSpc>
                <a:spcPct val="80000"/>
              </a:lnSpc>
              <a:buFont typeface="+mj-lt"/>
              <a:buAutoNum type="arabicPeriod"/>
            </a:pPr>
            <a:endParaRPr lang="th-TH" sz="2000" b="1" dirty="0">
              <a:solidFill>
                <a:prstClr val="black"/>
              </a:solidFill>
              <a:cs typeface="TH SarabunPS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70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สี่เหลี่ยมผืนผ้า 27"/>
          <p:cNvSpPr/>
          <p:nvPr/>
        </p:nvSpPr>
        <p:spPr>
          <a:xfrm>
            <a:off x="1" y="-1"/>
            <a:ext cx="12192000" cy="6811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aphicFrame>
        <p:nvGraphicFramePr>
          <p:cNvPr id="13" name="แผนภูมิ 12"/>
          <p:cNvGraphicFramePr/>
          <p:nvPr>
            <p:extLst/>
          </p:nvPr>
        </p:nvGraphicFramePr>
        <p:xfrm>
          <a:off x="2468827" y="891332"/>
          <a:ext cx="3704866" cy="222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แผนภูมิ 15"/>
          <p:cNvGraphicFramePr/>
          <p:nvPr>
            <p:extLst/>
          </p:nvPr>
        </p:nvGraphicFramePr>
        <p:xfrm>
          <a:off x="5103971" y="871981"/>
          <a:ext cx="3704866" cy="222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แผนภูมิ 17"/>
          <p:cNvGraphicFramePr/>
          <p:nvPr>
            <p:extLst/>
          </p:nvPr>
        </p:nvGraphicFramePr>
        <p:xfrm>
          <a:off x="7626213" y="829993"/>
          <a:ext cx="3704866" cy="222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ตาราง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9747863"/>
              </p:ext>
            </p:extLst>
          </p:nvPr>
        </p:nvGraphicFramePr>
        <p:xfrm>
          <a:off x="1055076" y="3044100"/>
          <a:ext cx="9678572" cy="3437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071"/>
                <a:gridCol w="1786597"/>
                <a:gridCol w="844061"/>
                <a:gridCol w="1744394"/>
                <a:gridCol w="815926"/>
                <a:gridCol w="1885071"/>
                <a:gridCol w="717452"/>
              </a:tblGrid>
              <a:tr h="342198">
                <a:tc>
                  <a:txBody>
                    <a:bodyPr/>
                    <a:lstStyle/>
                    <a:p>
                      <a:pPr algn="ctr"/>
                      <a:endParaRPr lang="th-TH" sz="1600" b="1" baseline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Action Plan 2016</a:t>
                      </a:r>
                      <a:endParaRPr lang="th-TH" sz="1600" b="1" baseline="0" dirty="0">
                        <a:solidFill>
                          <a:schemeClr val="tx1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1800" b="1" baseline="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Action Plan 2017</a:t>
                      </a:r>
                      <a:endParaRPr lang="th-TH" sz="1600" b="1" baseline="0" dirty="0">
                        <a:solidFill>
                          <a:schemeClr val="tx1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1800" b="1" baseline="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Action Plan 2018</a:t>
                      </a:r>
                      <a:endParaRPr lang="th-TH" sz="1600" b="1" baseline="0" dirty="0">
                        <a:solidFill>
                          <a:schemeClr val="tx1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1800" b="1" baseline="0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Source of Fund</a:t>
                      </a:r>
                      <a:endParaRPr lang="th-TH" sz="1600" b="1" baseline="0" dirty="0" smtClean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 Dollar (Million)</a:t>
                      </a:r>
                      <a:endParaRPr lang="th-TH" sz="1200" b="1" baseline="0" dirty="0" smtClean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  <a:endParaRPr lang="th-TH" sz="1400" b="1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 Dollar (Million)</a:t>
                      </a:r>
                      <a:endParaRPr lang="th-TH" sz="1200" b="1" baseline="0" dirty="0" smtClean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  <a:endParaRPr lang="th-TH" sz="1400" b="1" baseline="0" dirty="0" smtClean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 Dollar (Million)</a:t>
                      </a:r>
                      <a:endParaRPr lang="th-TH" sz="1200" b="1" baseline="0" dirty="0" smtClean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  <a:endParaRPr lang="th-TH" sz="1400" b="1" baseline="0" dirty="0" smtClean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30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Borrowing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36,163.66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70.46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16,454.36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64.29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26,805.95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46.42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7F7F7F"/>
                    </a:solidFill>
                  </a:tcPr>
                </a:tc>
              </a:tr>
              <a:tr h="330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PPP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10,768.28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20.98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5,642.62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22.05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14,350.72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24.85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D7D31"/>
                    </a:solidFill>
                  </a:tcPr>
                </a:tc>
              </a:tr>
              <a:tr h="330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Budget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2,401.86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4.68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2,118.14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8.28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3,340.45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5.78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0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SOE's </a:t>
                      </a:r>
                      <a:r>
                        <a:rPr lang="en-US" sz="1600" b="1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Revenue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1,585.79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3.09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97.40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0.38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26.30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0.05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21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Revolving </a:t>
                      </a:r>
                      <a:r>
                        <a:rPr lang="en-US" sz="1600" b="1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Fund</a:t>
                      </a:r>
                      <a:endParaRPr lang="en-US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405.71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0.79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21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baseline="0" dirty="0" smtClean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TFF</a:t>
                      </a:r>
                      <a:endParaRPr lang="en-US" sz="1600" b="1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1,280.54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1,371.08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2.37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2198"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N/A</a:t>
                      </a:r>
                      <a:endParaRPr lang="th-TH" sz="1600" b="1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endParaRPr lang="th-TH" sz="1600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11,856.46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1600" u="none" strike="noStrike" baseline="0" dirty="0"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20.53</a:t>
                      </a:r>
                      <a:endParaRPr lang="th-TH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1985"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  <a:endParaRPr lang="th-TH" sz="1600" b="1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51,325.31</a:t>
                      </a:r>
                      <a:endParaRPr lang="th-TH" sz="1600" b="1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</a:t>
                      </a:r>
                      <a:endParaRPr lang="th-TH" sz="1600" b="1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25,593.07</a:t>
                      </a:r>
                      <a:endParaRPr lang="th-TH" sz="1600" b="1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baseline="0" dirty="0" smtClean="0"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</a:t>
                      </a:r>
                      <a:endParaRPr lang="th-TH" sz="1600" b="1" baseline="0" dirty="0"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57,750.96</a:t>
                      </a:r>
                      <a:endParaRPr lang="th-TH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</a:t>
                      </a:r>
                      <a:endParaRPr lang="th-TH" sz="1600" b="1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" name="กล่องข้อความ 20"/>
          <p:cNvSpPr txBox="1"/>
          <p:nvPr/>
        </p:nvSpPr>
        <p:spPr>
          <a:xfrm>
            <a:off x="3389515" y="1724647"/>
            <a:ext cx="7665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 smtClean="0">
                <a:ea typeface="Tahoma" panose="020B0604030504040204" pitchFamily="34" charset="0"/>
                <a:cs typeface="Tahoma" panose="020B0604030504040204" pitchFamily="34" charset="0"/>
              </a:rPr>
              <a:t>PPP </a:t>
            </a:r>
          </a:p>
          <a:p>
            <a:pPr algn="ctr"/>
            <a:r>
              <a:rPr lang="en-US" sz="1500" b="1" dirty="0" smtClean="0">
                <a:ea typeface="Tahoma" panose="020B0604030504040204" pitchFamily="34" charset="0"/>
                <a:cs typeface="Tahoma" panose="020B0604030504040204" pitchFamily="34" charset="0"/>
              </a:rPr>
              <a:t>20.98%</a:t>
            </a:r>
            <a:endParaRPr lang="th-TH" sz="15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กล่องข้อความ 21"/>
          <p:cNvSpPr txBox="1"/>
          <p:nvPr/>
        </p:nvSpPr>
        <p:spPr>
          <a:xfrm>
            <a:off x="6007700" y="1696511"/>
            <a:ext cx="7665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 smtClean="0">
                <a:ea typeface="Tahoma" panose="020B0604030504040204" pitchFamily="34" charset="0"/>
                <a:cs typeface="Tahoma" panose="020B0604030504040204" pitchFamily="34" charset="0"/>
              </a:rPr>
              <a:t>PPP </a:t>
            </a:r>
          </a:p>
          <a:p>
            <a:pPr algn="ctr"/>
            <a:r>
              <a:rPr lang="en-US" sz="1500" b="1" dirty="0" smtClean="0">
                <a:ea typeface="Tahoma" panose="020B0604030504040204" pitchFamily="34" charset="0"/>
                <a:cs typeface="Tahoma" panose="020B0604030504040204" pitchFamily="34" charset="0"/>
              </a:rPr>
              <a:t>22.05%</a:t>
            </a:r>
            <a:endParaRPr lang="th-TH" sz="15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กล่องข้อความ 22"/>
          <p:cNvSpPr txBox="1"/>
          <p:nvPr/>
        </p:nvSpPr>
        <p:spPr>
          <a:xfrm>
            <a:off x="8569615" y="1696511"/>
            <a:ext cx="7665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 smtClean="0">
                <a:ea typeface="Tahoma" panose="020B0604030504040204" pitchFamily="34" charset="0"/>
                <a:cs typeface="Tahoma" panose="020B0604030504040204" pitchFamily="34" charset="0"/>
              </a:rPr>
              <a:t>PPP </a:t>
            </a:r>
          </a:p>
          <a:p>
            <a:pPr algn="ctr"/>
            <a:r>
              <a:rPr lang="en-US" sz="1500" b="1" dirty="0" smtClean="0">
                <a:ea typeface="Tahoma" panose="020B0604030504040204" pitchFamily="34" charset="0"/>
                <a:cs typeface="Tahoma" panose="020B0604030504040204" pitchFamily="34" charset="0"/>
              </a:rPr>
              <a:t>24.85%</a:t>
            </a:r>
            <a:endParaRPr lang="th-TH" sz="1500" b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สี่เหลี่ยมผืนผ้ามุมมน 23"/>
          <p:cNvSpPr/>
          <p:nvPr/>
        </p:nvSpPr>
        <p:spPr>
          <a:xfrm>
            <a:off x="2954216" y="829993"/>
            <a:ext cx="2644726" cy="5767754"/>
          </a:xfrm>
          <a:prstGeom prst="roundRect">
            <a:avLst>
              <a:gd name="adj" fmla="val 6561"/>
            </a:avLst>
          </a:prstGeom>
          <a:noFill/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สี่เหลี่ยมผืนผ้ามุมมน 24"/>
          <p:cNvSpPr/>
          <p:nvPr/>
        </p:nvSpPr>
        <p:spPr>
          <a:xfrm>
            <a:off x="5697414" y="829993"/>
            <a:ext cx="2447779" cy="5767754"/>
          </a:xfrm>
          <a:prstGeom prst="roundRect">
            <a:avLst>
              <a:gd name="adj" fmla="val 6561"/>
            </a:avLst>
          </a:prstGeom>
          <a:noFill/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สี่เหลี่ยมผืนผ้ามุมมน 25"/>
          <p:cNvSpPr/>
          <p:nvPr/>
        </p:nvSpPr>
        <p:spPr>
          <a:xfrm>
            <a:off x="8257734" y="829993"/>
            <a:ext cx="2546254" cy="5767754"/>
          </a:xfrm>
          <a:prstGeom prst="roundRect">
            <a:avLst>
              <a:gd name="adj" fmla="val 6561"/>
            </a:avLst>
          </a:prstGeom>
          <a:noFill/>
          <a:ln w="28575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กล่องข้อความ 26"/>
          <p:cNvSpPr txBox="1"/>
          <p:nvPr/>
        </p:nvSpPr>
        <p:spPr>
          <a:xfrm>
            <a:off x="894704" y="90376"/>
            <a:ext cx="11494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</a:rPr>
              <a:t>Source of Fund</a:t>
            </a:r>
            <a:endParaRPr lang="th-TH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" name="รูปภาพ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5968" y="1523883"/>
            <a:ext cx="1579048" cy="157904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8</a:t>
            </a:fld>
            <a:endParaRPr lang="th-TH"/>
          </a:p>
        </p:txBody>
      </p:sp>
      <p:sp>
        <p:nvSpPr>
          <p:cNvPr id="17" name="TextBox 16"/>
          <p:cNvSpPr txBox="1"/>
          <p:nvPr/>
        </p:nvSpPr>
        <p:spPr>
          <a:xfrm>
            <a:off x="1030055" y="6627494"/>
            <a:ext cx="27735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N/A : Under consideration for Source of Financing</a:t>
            </a:r>
            <a:endParaRPr lang="th-TH" sz="1000" dirty="0"/>
          </a:p>
        </p:txBody>
      </p:sp>
    </p:spTree>
    <p:extLst>
      <p:ext uri="{BB962C8B-B14F-4D97-AF65-F5344CB8AC3E}">
        <p14:creationId xmlns:p14="http://schemas.microsoft.com/office/powerpoint/2010/main" xmlns="" val="225907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619060113"/>
              </p:ext>
            </p:extLst>
          </p:nvPr>
        </p:nvGraphicFramePr>
        <p:xfrm>
          <a:off x="376729" y="1616807"/>
          <a:ext cx="10892633" cy="44383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64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535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93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671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68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93931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08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Source/  Sector</a:t>
                      </a:r>
                      <a:endParaRPr lang="th-TH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Metropolitan</a:t>
                      </a:r>
                      <a:r>
                        <a:rPr lang="en-US" sz="1800" baseline="0" dirty="0" smtClean="0"/>
                        <a:t> Mass </a:t>
                      </a:r>
                      <a:r>
                        <a:rPr lang="en-US" sz="1800" dirty="0" smtClean="0"/>
                        <a:t>Transit</a:t>
                      </a:r>
                      <a:endParaRPr lang="th-TH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Railway</a:t>
                      </a:r>
                      <a:endParaRPr lang="th-TH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Highways/ Waterway</a:t>
                      </a:r>
                      <a:endParaRPr lang="th-TH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Motorway</a:t>
                      </a:r>
                      <a:endParaRPr lang="th-TH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Air Transport</a:t>
                      </a:r>
                      <a:endParaRPr lang="th-TH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270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Government Budget</a:t>
                      </a:r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Land acquisition</a:t>
                      </a:r>
                    </a:p>
                    <a:p>
                      <a:r>
                        <a:rPr lang="en-US" sz="1400" dirty="0" smtClean="0"/>
                        <a:t>- Consultation</a:t>
                      </a:r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Land acquisition</a:t>
                      </a:r>
                    </a:p>
                    <a:p>
                      <a:r>
                        <a:rPr lang="en-US" sz="1400" dirty="0" smtClean="0"/>
                        <a:t>- Consultation</a:t>
                      </a:r>
                      <a:endParaRPr lang="th-TH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Land acquisition</a:t>
                      </a:r>
                    </a:p>
                    <a:p>
                      <a:r>
                        <a:rPr lang="en-US" sz="1400" dirty="0" smtClean="0"/>
                        <a:t>- Consultation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- Civil works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Land acquisition</a:t>
                      </a:r>
                    </a:p>
                    <a:p>
                      <a:r>
                        <a:rPr lang="en-US" sz="1400" dirty="0" smtClean="0"/>
                        <a:t>- Consultation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Land acquisition</a:t>
                      </a:r>
                    </a:p>
                    <a:p>
                      <a:r>
                        <a:rPr lang="en-US" sz="1400" dirty="0" smtClean="0"/>
                        <a:t>- Consultation</a:t>
                      </a:r>
                    </a:p>
                    <a:p>
                      <a:r>
                        <a:rPr lang="en-US" sz="1400" dirty="0" smtClean="0"/>
                        <a:t>- Civil works</a:t>
                      </a:r>
                      <a:endParaRPr lang="th-TH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55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Government Borrowing</a:t>
                      </a:r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Civil works</a:t>
                      </a:r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Civil works</a:t>
                      </a:r>
                    </a:p>
                    <a:p>
                      <a:r>
                        <a:rPr lang="en-US" sz="1400" dirty="0" smtClean="0"/>
                        <a:t>- Signaling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System</a:t>
                      </a:r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 Civil works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  (Mega</a:t>
                      </a:r>
                      <a:r>
                        <a:rPr lang="en-US" sz="1400" baseline="0" dirty="0" smtClean="0"/>
                        <a:t> Projects)</a:t>
                      </a:r>
                      <a:endParaRPr lang="en-US" sz="1400" dirty="0" smtClean="0"/>
                    </a:p>
                    <a:p>
                      <a:endParaRPr lang="en-US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- Civil works</a:t>
                      </a:r>
                    </a:p>
                    <a:p>
                      <a:endParaRPr lang="en-US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445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SOE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Revenue/</a:t>
                      </a:r>
                      <a:r>
                        <a:rPr lang="en-US" sz="1400" baseline="0" dirty="0" smtClean="0"/>
                        <a:t>Loans</a:t>
                      </a:r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27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PPPs</a:t>
                      </a:r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    </a:t>
                      </a:r>
                      <a:endParaRPr lang="th-TH" sz="1400" dirty="0" smtClean="0"/>
                    </a:p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- Toll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collection </a:t>
                      </a:r>
                      <a:r>
                        <a:rPr lang="en-US" sz="1400" baseline="0" dirty="0" smtClean="0"/>
                        <a:t>system</a:t>
                      </a:r>
                      <a:endParaRPr lang="en-US" sz="1400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182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Infrastructure  Funds</a:t>
                      </a:r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1400" baseline="0" dirty="0" smtClean="0"/>
                        <a:t>- </a:t>
                      </a:r>
                      <a:r>
                        <a:rPr lang="en-US" sz="1400" dirty="0" smtClean="0"/>
                        <a:t>Maintenance 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works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endParaRPr lang="th-TH" sz="14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414816" y="87342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cs typeface="TH SarabunPSK" pitchFamily="34" charset="-34"/>
              </a:rPr>
              <a:t>Financing Source by Sector: 2015 - 2022</a:t>
            </a:r>
            <a:endParaRPr lang="th-TH" b="1" dirty="0">
              <a:cs typeface="TH SarabunPSK" pitchFamily="34" charset="-34"/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3671000" y="4416251"/>
            <a:ext cx="45719" cy="964950"/>
          </a:xfrm>
          <a:prstGeom prst="rightBrac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11" name="Right Brace 10"/>
          <p:cNvSpPr/>
          <p:nvPr/>
        </p:nvSpPr>
        <p:spPr>
          <a:xfrm>
            <a:off x="5249700" y="4382191"/>
            <a:ext cx="92449" cy="99901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240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88726" y="4653667"/>
            <a:ext cx="1205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- Rolling Stock</a:t>
            </a:r>
            <a:endParaRPr lang="th-TH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044498" y="4653667"/>
            <a:ext cx="1205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- Rolling Stock</a:t>
            </a:r>
            <a:endParaRPr lang="th-TH" sz="1400" dirty="0"/>
          </a:p>
        </p:txBody>
      </p:sp>
      <p:sp>
        <p:nvSpPr>
          <p:cNvPr id="16" name="Right Brace 15"/>
          <p:cNvSpPr/>
          <p:nvPr/>
        </p:nvSpPr>
        <p:spPr>
          <a:xfrm>
            <a:off x="9231366" y="4881696"/>
            <a:ext cx="60916" cy="1098420"/>
          </a:xfrm>
          <a:prstGeom prst="rightBrac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sz="2400">
              <a:solidFill>
                <a:prstClr val="black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-14514" y="0"/>
            <a:ext cx="12206514" cy="621413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cs typeface="Angsana New" pitchFamily="18" charset="-34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  <a:cs typeface="TH SarabunPSK" panose="020B0500040200020003" pitchFamily="34" charset="-34"/>
              </a:rPr>
              <a:t>Financing for Infrastructure</a:t>
            </a:r>
            <a:endParaRPr lang="th-TH" sz="2800" b="1" dirty="0">
              <a:solidFill>
                <a:schemeClr val="bg1"/>
              </a:solidFill>
              <a:latin typeface="+mn-lt"/>
              <a:cs typeface="TH SarabunPSK" panose="020B0500040200020003" pitchFamily="34" charset="-3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282368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/>
          <p:cNvSpPr txBox="1"/>
          <p:nvPr/>
        </p:nvSpPr>
        <p:spPr>
          <a:xfrm>
            <a:off x="266934" y="803872"/>
            <a:ext cx="1177245" cy="720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sz="4400" b="1" dirty="0" smtClean="0"/>
              <a:t>25</a:t>
            </a:r>
          </a:p>
          <a:p>
            <a:pPr>
              <a:lnSpc>
                <a:spcPct val="60000"/>
              </a:lnSpc>
            </a:pPr>
            <a:r>
              <a:rPr lang="en-US" sz="2400" b="1" dirty="0" smtClean="0"/>
              <a:t>Months</a:t>
            </a:r>
            <a:endParaRPr lang="th-TH" sz="2400" b="1" dirty="0"/>
          </a:p>
        </p:txBody>
      </p:sp>
      <p:sp>
        <p:nvSpPr>
          <p:cNvPr id="13" name="วงรี 12"/>
          <p:cNvSpPr/>
          <p:nvPr/>
        </p:nvSpPr>
        <p:spPr>
          <a:xfrm>
            <a:off x="236997" y="1550671"/>
            <a:ext cx="1156447" cy="11564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15" name="วงรี 14"/>
          <p:cNvSpPr/>
          <p:nvPr/>
        </p:nvSpPr>
        <p:spPr>
          <a:xfrm>
            <a:off x="236996" y="2861605"/>
            <a:ext cx="1156447" cy="11564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16" name="วงรี 15"/>
          <p:cNvSpPr/>
          <p:nvPr/>
        </p:nvSpPr>
        <p:spPr>
          <a:xfrm>
            <a:off x="236995" y="4290825"/>
            <a:ext cx="1156447" cy="11564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347781" y="1642063"/>
            <a:ext cx="9348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8-10</a:t>
            </a:r>
          </a:p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Months</a:t>
            </a:r>
            <a:endParaRPr lang="th-TH" sz="1800" b="1" dirty="0">
              <a:solidFill>
                <a:schemeClr val="bg1"/>
              </a:solidFill>
            </a:endParaRPr>
          </a:p>
        </p:txBody>
      </p:sp>
      <p:sp>
        <p:nvSpPr>
          <p:cNvPr id="18" name="กล่องข้อความ 17"/>
          <p:cNvSpPr txBox="1"/>
          <p:nvPr/>
        </p:nvSpPr>
        <p:spPr>
          <a:xfrm>
            <a:off x="344716" y="2952997"/>
            <a:ext cx="92634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6-8</a:t>
            </a:r>
          </a:p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Months</a:t>
            </a:r>
            <a:endParaRPr lang="th-TH" sz="1800" b="1" dirty="0">
              <a:solidFill>
                <a:schemeClr val="bg1"/>
              </a:solidFill>
            </a:endParaRPr>
          </a:p>
        </p:txBody>
      </p:sp>
      <p:sp>
        <p:nvSpPr>
          <p:cNvPr id="19" name="กล่องข้อความ 18"/>
          <p:cNvSpPr txBox="1"/>
          <p:nvPr/>
        </p:nvSpPr>
        <p:spPr>
          <a:xfrm>
            <a:off x="352044" y="4344613"/>
            <a:ext cx="92634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5-7</a:t>
            </a:r>
          </a:p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Months</a:t>
            </a:r>
            <a:endParaRPr lang="th-TH" sz="1800" b="1" dirty="0">
              <a:solidFill>
                <a:schemeClr val="bg1"/>
              </a:solidFill>
            </a:endParaRPr>
          </a:p>
        </p:txBody>
      </p:sp>
      <p:sp>
        <p:nvSpPr>
          <p:cNvPr id="20" name="กล่องข้อความ 19"/>
          <p:cNvSpPr txBox="1"/>
          <p:nvPr/>
        </p:nvSpPr>
        <p:spPr>
          <a:xfrm>
            <a:off x="2004338" y="1550671"/>
            <a:ext cx="3043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01 Project Preparation</a:t>
            </a:r>
            <a:endParaRPr lang="th-TH" sz="1400" b="1" dirty="0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1873625" y="1988611"/>
            <a:ext cx="6300557" cy="247776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1" name="สี่เหลี่ยมผืนผ้ามุมมน 20"/>
          <p:cNvSpPr/>
          <p:nvPr/>
        </p:nvSpPr>
        <p:spPr>
          <a:xfrm>
            <a:off x="1873624" y="2335158"/>
            <a:ext cx="1945341" cy="26101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3" name="สี่เหลี่ยมผืนผ้ามุมมน 22"/>
          <p:cNvSpPr/>
          <p:nvPr/>
        </p:nvSpPr>
        <p:spPr>
          <a:xfrm>
            <a:off x="1873625" y="3329350"/>
            <a:ext cx="5253318" cy="234329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4" name="สี่เหลี่ยมผืนผ้ามุมมน 23"/>
          <p:cNvSpPr/>
          <p:nvPr/>
        </p:nvSpPr>
        <p:spPr>
          <a:xfrm>
            <a:off x="1873624" y="3662451"/>
            <a:ext cx="2086255" cy="248295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5" name="สี่เหลี่ยมผืนผ้ามุมมน 24"/>
          <p:cNvSpPr/>
          <p:nvPr/>
        </p:nvSpPr>
        <p:spPr>
          <a:xfrm>
            <a:off x="1873625" y="4741680"/>
            <a:ext cx="4621304" cy="227542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6" name="สี่เหลี่ยมผืนผ้ามุมมน 25"/>
          <p:cNvSpPr/>
          <p:nvPr/>
        </p:nvSpPr>
        <p:spPr>
          <a:xfrm>
            <a:off x="1873625" y="5047887"/>
            <a:ext cx="1299882" cy="261012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27" name="กล่องข้อความ 26"/>
          <p:cNvSpPr txBox="1"/>
          <p:nvPr/>
        </p:nvSpPr>
        <p:spPr>
          <a:xfrm>
            <a:off x="1990868" y="2924916"/>
            <a:ext cx="2652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02 Project Proposal</a:t>
            </a:r>
            <a:endParaRPr lang="th-TH" sz="1400" b="1" dirty="0"/>
          </a:p>
        </p:txBody>
      </p:sp>
      <p:sp>
        <p:nvSpPr>
          <p:cNvPr id="28" name="กล่องข้อความ 27"/>
          <p:cNvSpPr txBox="1"/>
          <p:nvPr/>
        </p:nvSpPr>
        <p:spPr>
          <a:xfrm>
            <a:off x="1992598" y="4327798"/>
            <a:ext cx="2704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03 Private Selection</a:t>
            </a:r>
            <a:endParaRPr lang="th-TH" sz="1400" b="1" dirty="0"/>
          </a:p>
        </p:txBody>
      </p:sp>
      <p:sp>
        <p:nvSpPr>
          <p:cNvPr id="29" name="กล่องข้อความ 28"/>
          <p:cNvSpPr txBox="1"/>
          <p:nvPr/>
        </p:nvSpPr>
        <p:spPr>
          <a:xfrm>
            <a:off x="3818965" y="2184328"/>
            <a:ext cx="3060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Working Team: </a:t>
            </a:r>
            <a:br>
              <a:rPr lang="en-US" sz="1400" dirty="0" smtClean="0"/>
            </a:br>
            <a:r>
              <a:rPr lang="en-US" sz="1400" dirty="0" smtClean="0"/>
              <a:t>PO, LM, NESDB, BB, PDMO, ONEP, SEPO</a:t>
            </a:r>
            <a:endParaRPr lang="th-TH" sz="1000" dirty="0"/>
          </a:p>
        </p:txBody>
      </p:sp>
      <p:sp>
        <p:nvSpPr>
          <p:cNvPr id="30" name="กล่องข้อความ 29"/>
          <p:cNvSpPr txBox="1"/>
          <p:nvPr/>
        </p:nvSpPr>
        <p:spPr>
          <a:xfrm>
            <a:off x="3959880" y="3510410"/>
            <a:ext cx="3163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Relevant Agencies: </a:t>
            </a:r>
          </a:p>
          <a:p>
            <a:r>
              <a:rPr lang="en-US" sz="1400" dirty="0" smtClean="0"/>
              <a:t>NESDB, BB, PDMA, AGO, OCS, CGD, SEPO</a:t>
            </a:r>
            <a:endParaRPr lang="th-TH" sz="1000" dirty="0"/>
          </a:p>
        </p:txBody>
      </p:sp>
      <p:sp>
        <p:nvSpPr>
          <p:cNvPr id="31" name="กล่องข้อความ 30"/>
          <p:cNvSpPr txBox="1"/>
          <p:nvPr/>
        </p:nvSpPr>
        <p:spPr>
          <a:xfrm>
            <a:off x="3173507" y="4915563"/>
            <a:ext cx="2127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Drafting Team: </a:t>
            </a:r>
            <a:br>
              <a:rPr lang="en-US" sz="1400" dirty="0" smtClean="0"/>
            </a:br>
            <a:r>
              <a:rPr lang="en-US" sz="1400" dirty="0" smtClean="0"/>
              <a:t>NESDB, PO, BB, AGO, SEPO</a:t>
            </a:r>
            <a:endParaRPr lang="th-TH" sz="1000" dirty="0"/>
          </a:p>
        </p:txBody>
      </p:sp>
      <p:sp>
        <p:nvSpPr>
          <p:cNvPr id="32" name="กล่องข้อความ 31"/>
          <p:cNvSpPr txBox="1"/>
          <p:nvPr/>
        </p:nvSpPr>
        <p:spPr>
          <a:xfrm>
            <a:off x="8476322" y="1834123"/>
            <a:ext cx="9864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Project</a:t>
            </a:r>
          </a:p>
          <a:p>
            <a:r>
              <a:rPr lang="en-US" sz="1400" dirty="0" smtClean="0"/>
              <a:t>Proposal</a:t>
            </a:r>
          </a:p>
          <a:p>
            <a:r>
              <a:rPr lang="en-US" sz="1400" dirty="0" smtClean="0"/>
              <a:t>Completed</a:t>
            </a:r>
            <a:endParaRPr lang="th-TH" sz="1000" dirty="0"/>
          </a:p>
        </p:txBody>
      </p:sp>
      <p:sp>
        <p:nvSpPr>
          <p:cNvPr id="33" name="กล่องข้อความ 32"/>
          <p:cNvSpPr txBox="1"/>
          <p:nvPr/>
        </p:nvSpPr>
        <p:spPr>
          <a:xfrm>
            <a:off x="8476322" y="3138522"/>
            <a:ext cx="8958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Project</a:t>
            </a:r>
          </a:p>
          <a:p>
            <a:r>
              <a:rPr lang="en-US" sz="1400" dirty="0" smtClean="0"/>
              <a:t>Proposal</a:t>
            </a:r>
          </a:p>
          <a:p>
            <a:r>
              <a:rPr lang="en-US" sz="1400" dirty="0" smtClean="0"/>
              <a:t>Approved</a:t>
            </a:r>
            <a:endParaRPr lang="th-TH" sz="1000" dirty="0"/>
          </a:p>
        </p:txBody>
      </p:sp>
      <p:sp>
        <p:nvSpPr>
          <p:cNvPr id="34" name="กล่องข้อความ 33"/>
          <p:cNvSpPr txBox="1"/>
          <p:nvPr/>
        </p:nvSpPr>
        <p:spPr>
          <a:xfrm>
            <a:off x="8476322" y="4522838"/>
            <a:ext cx="1924822" cy="1115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0650" indent="-120650">
              <a:buFont typeface="Arial" panose="020B0604020202020204" pitchFamily="34" charset="0"/>
              <a:buChar char="•"/>
              <a:tabLst>
                <a:tab pos="120650" algn="l"/>
              </a:tabLst>
            </a:pPr>
            <a:r>
              <a:rPr lang="en-US" sz="1400" dirty="0" smtClean="0"/>
              <a:t>Invitation to tender</a:t>
            </a:r>
          </a:p>
          <a:p>
            <a:pPr marL="120650" indent="-120650">
              <a:tabLst>
                <a:tab pos="120650" algn="l"/>
              </a:tabLst>
            </a:pPr>
            <a:r>
              <a:rPr lang="en-US" sz="1400" dirty="0" smtClean="0"/>
              <a:t>   for Private Investment</a:t>
            </a:r>
          </a:p>
          <a:p>
            <a:pPr marL="120650" indent="-120650">
              <a:buFont typeface="Arial" panose="020B0604020202020204" pitchFamily="34" charset="0"/>
              <a:buChar char="•"/>
              <a:tabLst>
                <a:tab pos="120650" algn="l"/>
              </a:tabLst>
            </a:pPr>
            <a:r>
              <a:rPr lang="en-US" sz="1400" dirty="0" smtClean="0"/>
              <a:t>Term of Reference</a:t>
            </a:r>
          </a:p>
          <a:p>
            <a:pPr marL="120650" indent="-120650">
              <a:buFont typeface="Arial" panose="020B0604020202020204" pitchFamily="34" charset="0"/>
              <a:buChar char="•"/>
              <a:tabLst>
                <a:tab pos="120650" algn="l"/>
              </a:tabLst>
            </a:pPr>
            <a:r>
              <a:rPr lang="en-US" sz="1400" dirty="0" smtClean="0"/>
              <a:t>Draft contract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h-TH" sz="1000" dirty="0"/>
          </a:p>
        </p:txBody>
      </p:sp>
      <p:sp>
        <p:nvSpPr>
          <p:cNvPr id="35" name="วงรี 34"/>
          <p:cNvSpPr/>
          <p:nvPr/>
        </p:nvSpPr>
        <p:spPr>
          <a:xfrm>
            <a:off x="10637910" y="1572789"/>
            <a:ext cx="1156447" cy="1156447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36" name="วงรี 35"/>
          <p:cNvSpPr/>
          <p:nvPr/>
        </p:nvSpPr>
        <p:spPr>
          <a:xfrm>
            <a:off x="10637909" y="2883723"/>
            <a:ext cx="1156447" cy="1156447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37" name="วงรี 36"/>
          <p:cNvSpPr/>
          <p:nvPr/>
        </p:nvSpPr>
        <p:spPr>
          <a:xfrm>
            <a:off x="10637908" y="4312943"/>
            <a:ext cx="1156447" cy="1156447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sp>
        <p:nvSpPr>
          <p:cNvPr id="38" name="กล่องข้อความ 37"/>
          <p:cNvSpPr txBox="1"/>
          <p:nvPr/>
        </p:nvSpPr>
        <p:spPr>
          <a:xfrm>
            <a:off x="10752958" y="1664181"/>
            <a:ext cx="92634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3.5</a:t>
            </a:r>
          </a:p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Months</a:t>
            </a:r>
            <a:endParaRPr lang="th-TH" sz="1800" b="1" dirty="0">
              <a:solidFill>
                <a:schemeClr val="bg1"/>
              </a:solidFill>
            </a:endParaRPr>
          </a:p>
        </p:txBody>
      </p:sp>
      <p:sp>
        <p:nvSpPr>
          <p:cNvPr id="39" name="กล่องข้อความ 38"/>
          <p:cNvSpPr txBox="1"/>
          <p:nvPr/>
        </p:nvSpPr>
        <p:spPr>
          <a:xfrm>
            <a:off x="10745629" y="2975115"/>
            <a:ext cx="92634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4</a:t>
            </a:r>
          </a:p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Months</a:t>
            </a:r>
            <a:endParaRPr lang="th-TH" sz="1800" b="1" dirty="0">
              <a:solidFill>
                <a:schemeClr val="bg1"/>
              </a:solidFill>
            </a:endParaRPr>
          </a:p>
        </p:txBody>
      </p:sp>
      <p:sp>
        <p:nvSpPr>
          <p:cNvPr id="40" name="กล่องข้อความ 39"/>
          <p:cNvSpPr txBox="1"/>
          <p:nvPr/>
        </p:nvSpPr>
        <p:spPr>
          <a:xfrm>
            <a:off x="10752957" y="4380178"/>
            <a:ext cx="92634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1.5</a:t>
            </a:r>
          </a:p>
          <a:p>
            <a:pPr algn="ctr"/>
            <a:r>
              <a:rPr lang="en-US" sz="1800" b="1" dirty="0" smtClean="0">
                <a:solidFill>
                  <a:schemeClr val="bg1"/>
                </a:solidFill>
              </a:rPr>
              <a:t>Months</a:t>
            </a:r>
            <a:endParaRPr lang="th-TH" sz="1800" b="1" dirty="0">
              <a:solidFill>
                <a:schemeClr val="bg1"/>
              </a:solidFill>
            </a:endParaRPr>
          </a:p>
        </p:txBody>
      </p:sp>
      <p:sp>
        <p:nvSpPr>
          <p:cNvPr id="41" name="กล่องข้อความ 40"/>
          <p:cNvSpPr txBox="1"/>
          <p:nvPr/>
        </p:nvSpPr>
        <p:spPr>
          <a:xfrm>
            <a:off x="10614660" y="755270"/>
            <a:ext cx="1177245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sz="4400" b="1" dirty="0">
                <a:solidFill>
                  <a:srgbClr val="1F4E79"/>
                </a:solidFill>
              </a:rPr>
              <a:t>9</a:t>
            </a:r>
            <a:endParaRPr lang="en-US" sz="4400" b="1" dirty="0" smtClean="0">
              <a:solidFill>
                <a:srgbClr val="1F4E79"/>
              </a:solidFill>
            </a:endParaRPr>
          </a:p>
          <a:p>
            <a:pPr>
              <a:lnSpc>
                <a:spcPct val="60000"/>
              </a:lnSpc>
            </a:pPr>
            <a:r>
              <a:rPr lang="en-US" sz="2400" b="1" dirty="0" smtClean="0">
                <a:solidFill>
                  <a:srgbClr val="1F4E79"/>
                </a:solidFill>
              </a:rPr>
              <a:t>Months</a:t>
            </a:r>
            <a:endParaRPr lang="th-TH" sz="2400" b="1" dirty="0">
              <a:solidFill>
                <a:srgbClr val="1F4E79"/>
              </a:solidFill>
            </a:endParaRPr>
          </a:p>
        </p:txBody>
      </p:sp>
      <p:sp>
        <p:nvSpPr>
          <p:cNvPr id="42" name="กล่องข้อความ 41"/>
          <p:cNvSpPr txBox="1"/>
          <p:nvPr/>
        </p:nvSpPr>
        <p:spPr>
          <a:xfrm>
            <a:off x="10347967" y="5540748"/>
            <a:ext cx="1644937" cy="3939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b="1" dirty="0" smtClean="0">
                <a:solidFill>
                  <a:srgbClr val="1F4E79"/>
                </a:solidFill>
              </a:rPr>
              <a:t>Fast Track</a:t>
            </a:r>
            <a:endParaRPr lang="th-TH" sz="1400" b="1" dirty="0">
              <a:solidFill>
                <a:srgbClr val="1F4E79"/>
              </a:solidFill>
            </a:endParaRPr>
          </a:p>
        </p:txBody>
      </p:sp>
      <p:sp>
        <p:nvSpPr>
          <p:cNvPr id="43" name="กล่องข้อความ 42"/>
          <p:cNvSpPr txBox="1"/>
          <p:nvPr/>
        </p:nvSpPr>
        <p:spPr>
          <a:xfrm>
            <a:off x="425989" y="5636945"/>
            <a:ext cx="10331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3888" algn="l"/>
              </a:tabLst>
            </a:pPr>
            <a:r>
              <a:rPr lang="en-US" sz="1200" dirty="0" smtClean="0"/>
              <a:t>Note: 	PO = Project Owner, LM = Line Ministry, NESDB = Office of the National Economic and Social Development Board,             	BB = Bureau of the Budget, PDMO = Public Debt Management Office, ONEP = Office of Natural Resources and Environment Policy 	and Planning, SEPO = State Enterprise Policy Office, AGO = Office of the Attorney General , OCS = Office of the Council of State,              	CGD = The Comptroller General’s Department </a:t>
            </a:r>
          </a:p>
          <a:p>
            <a:pPr>
              <a:tabLst>
                <a:tab pos="623888" algn="l"/>
              </a:tabLst>
            </a:pPr>
            <a:r>
              <a:rPr lang="en-US" sz="1200" dirty="0" smtClean="0"/>
              <a:t>Source:	State Enterprise Policy Office, Thailand</a:t>
            </a:r>
            <a:endParaRPr lang="th-TH" sz="900" dirty="0"/>
          </a:p>
        </p:txBody>
      </p:sp>
      <p:pic>
        <p:nvPicPr>
          <p:cNvPr id="45" name="รูปภาพ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480" t="19268" r="30642" b="76000"/>
          <a:stretch/>
        </p:blipFill>
        <p:spPr bwMode="auto">
          <a:xfrm>
            <a:off x="8202818" y="1931824"/>
            <a:ext cx="297028" cy="339460"/>
          </a:xfrm>
          <a:prstGeom prst="rect">
            <a:avLst/>
          </a:prstGeom>
          <a:noFill/>
        </p:spPr>
      </p:pic>
      <p:pic>
        <p:nvPicPr>
          <p:cNvPr id="46" name="รูปภาพ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694" t="33267" r="34519" b="62395"/>
          <a:stretch/>
        </p:blipFill>
        <p:spPr bwMode="auto">
          <a:xfrm>
            <a:off x="7549896" y="3214092"/>
            <a:ext cx="949950" cy="342597"/>
          </a:xfrm>
          <a:prstGeom prst="rect">
            <a:avLst/>
          </a:prstGeom>
          <a:noFill/>
        </p:spPr>
      </p:pic>
      <p:pic>
        <p:nvPicPr>
          <p:cNvPr id="47" name="รูปภาพ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523" t="47267" r="45784" b="48592"/>
          <a:stretch/>
        </p:blipFill>
        <p:spPr bwMode="auto">
          <a:xfrm>
            <a:off x="8145544" y="4578104"/>
            <a:ext cx="277091" cy="290944"/>
          </a:xfrm>
          <a:prstGeom prst="rect">
            <a:avLst/>
          </a:prstGeom>
          <a:noFill/>
        </p:spPr>
      </p:pic>
      <p:sp>
        <p:nvSpPr>
          <p:cNvPr id="49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-13338"/>
            <a:ext cx="12192000" cy="616510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PPP Fast Track</a:t>
            </a:r>
            <a:endParaRPr lang="en-US" sz="28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17974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/>
          <p:cNvGrpSpPr/>
          <p:nvPr/>
        </p:nvGrpSpPr>
        <p:grpSpPr>
          <a:xfrm>
            <a:off x="587614" y="1197031"/>
            <a:ext cx="5184158" cy="4339689"/>
            <a:chOff x="337716" y="1380564"/>
            <a:chExt cx="5184158" cy="4566244"/>
          </a:xfrm>
        </p:grpSpPr>
        <p:sp>
          <p:nvSpPr>
            <p:cNvPr id="10" name="Rounded Rectangle 9"/>
            <p:cNvSpPr/>
            <p:nvPr/>
          </p:nvSpPr>
          <p:spPr>
            <a:xfrm>
              <a:off x="337716" y="2812882"/>
              <a:ext cx="5184158" cy="3133926"/>
            </a:xfrm>
            <a:prstGeom prst="roundRect">
              <a:avLst/>
            </a:prstGeom>
            <a:solidFill>
              <a:srgbClr val="FFC000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2091081" y="1671692"/>
              <a:ext cx="3104987" cy="909471"/>
              <a:chOff x="6111266" y="2127147"/>
              <a:chExt cx="3104987" cy="1062132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6111266" y="2127147"/>
                <a:ext cx="3072714" cy="646909"/>
              </a:xfrm>
              <a:prstGeom prst="roundRect">
                <a:avLst/>
              </a:prstGeom>
              <a:solidFill>
                <a:schemeClr val="accent4"/>
              </a:solidFill>
              <a:ln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120021" y="2218793"/>
                <a:ext cx="3096232" cy="9704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/>
                  <a:t>Mass Rapid Transit Projects</a:t>
                </a:r>
              </a:p>
              <a:p>
                <a:endParaRPr lang="th-TH" dirty="0"/>
              </a:p>
            </p:txBody>
          </p:sp>
        </p:grpSp>
        <p:grpSp>
          <p:nvGrpSpPr>
            <p:cNvPr id="67" name="กลุ่ม 64"/>
            <p:cNvGrpSpPr/>
            <p:nvPr/>
          </p:nvGrpSpPr>
          <p:grpSpPr>
            <a:xfrm>
              <a:off x="392285" y="1380564"/>
              <a:ext cx="1484304" cy="1050998"/>
              <a:chOff x="2010932" y="3281216"/>
              <a:chExt cx="2336800" cy="1654629"/>
            </a:xfrm>
          </p:grpSpPr>
          <p:sp>
            <p:nvSpPr>
              <p:cNvPr id="68" name="สี่เหลี่ยมผืนผ้ามุมมน 65"/>
              <p:cNvSpPr/>
              <p:nvPr/>
            </p:nvSpPr>
            <p:spPr>
              <a:xfrm>
                <a:off x="2010932" y="3281216"/>
                <a:ext cx="2336800" cy="1654629"/>
              </a:xfrm>
              <a:prstGeom prst="roundRect">
                <a:avLst/>
              </a:prstGeom>
              <a:solidFill>
                <a:srgbClr val="EAB2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pic>
            <p:nvPicPr>
              <p:cNvPr id="69" name="รูปภาพ 6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138660" y="3461656"/>
                <a:ext cx="1803716" cy="1445449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22" name="Group 21"/>
          <p:cNvGrpSpPr/>
          <p:nvPr/>
        </p:nvGrpSpPr>
        <p:grpSpPr>
          <a:xfrm>
            <a:off x="6396597" y="789952"/>
            <a:ext cx="5118776" cy="5691369"/>
            <a:chOff x="6055294" y="830990"/>
            <a:chExt cx="5118776" cy="5691369"/>
          </a:xfrm>
        </p:grpSpPr>
        <p:sp>
          <p:nvSpPr>
            <p:cNvPr id="14" name="Rounded Rectangle 13"/>
            <p:cNvSpPr/>
            <p:nvPr/>
          </p:nvSpPr>
          <p:spPr>
            <a:xfrm>
              <a:off x="6309959" y="5195536"/>
              <a:ext cx="4485683" cy="1326823"/>
            </a:xfrm>
            <a:prstGeom prst="roundRect">
              <a:avLst/>
            </a:prstGeom>
            <a:solidFill>
              <a:srgbClr val="92D050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361963" y="2129691"/>
              <a:ext cx="4582315" cy="1304781"/>
            </a:xfrm>
            <a:prstGeom prst="roundRect">
              <a:avLst/>
            </a:prstGeom>
            <a:solidFill>
              <a:srgbClr val="ED7D31"/>
            </a:solidFill>
            <a:ln>
              <a:solidFill>
                <a:srgbClr val="C55A1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537613" y="1980626"/>
              <a:ext cx="4636457" cy="1346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endParaRPr lang="en-US" sz="2000" kern="1600" dirty="0" smtClean="0">
                <a:solidFill>
                  <a:prstClr val="black"/>
                </a:solidFill>
                <a:cs typeface="TH SarabunPSK" panose="020B0500040200020003" pitchFamily="34" charset="-34"/>
              </a:endParaRPr>
            </a:p>
            <a:p>
              <a:pPr>
                <a:spcBef>
                  <a:spcPts val="300"/>
                </a:spcBef>
              </a:pPr>
              <a:r>
                <a:rPr lang="en-US" sz="1800" dirty="0" smtClean="0"/>
                <a:t>1. </a:t>
              </a:r>
              <a:r>
                <a:rPr lang="en-US" sz="1800" dirty="0" err="1" smtClean="0"/>
                <a:t>Pattaya</a:t>
              </a:r>
              <a:r>
                <a:rPr lang="en-US" sz="1800" dirty="0" smtClean="0"/>
                <a:t> – Map Ta Put  </a:t>
              </a:r>
            </a:p>
            <a:p>
              <a:pPr>
                <a:spcBef>
                  <a:spcPts val="300"/>
                </a:spcBef>
              </a:pPr>
              <a:r>
                <a:rPr lang="en-US" sz="1800" kern="1600" dirty="0" smtClean="0">
                  <a:cs typeface="TH SarabunPSK" panose="020B0500040200020003" pitchFamily="34" charset="-34"/>
                </a:rPr>
                <a:t>2. Bang Pa In – </a:t>
              </a:r>
              <a:r>
                <a:rPr lang="en-US" sz="1800" kern="1600" dirty="0" err="1" smtClean="0">
                  <a:cs typeface="TH SarabunPSK" panose="020B0500040200020003" pitchFamily="34" charset="-34"/>
                </a:rPr>
                <a:t>Saraburi</a:t>
              </a:r>
              <a:r>
                <a:rPr lang="en-US" sz="1800" kern="1600" dirty="0" smtClean="0">
                  <a:cs typeface="TH SarabunPSK" panose="020B0500040200020003" pitchFamily="34" charset="-34"/>
                </a:rPr>
                <a:t> – </a:t>
              </a:r>
              <a:r>
                <a:rPr lang="en-US" sz="1800" kern="1600" dirty="0" err="1" smtClean="0">
                  <a:cs typeface="TH SarabunPSK" panose="020B0500040200020003" pitchFamily="34" charset="-34"/>
                </a:rPr>
                <a:t>Nakhon</a:t>
              </a:r>
              <a:r>
                <a:rPr lang="en-US" sz="1800" kern="1600" dirty="0" smtClean="0">
                  <a:cs typeface="TH SarabunPSK" panose="020B0500040200020003" pitchFamily="34" charset="-34"/>
                </a:rPr>
                <a:t> </a:t>
              </a:r>
              <a:r>
                <a:rPr lang="en-US" sz="1800" kern="1600" dirty="0" err="1" smtClean="0">
                  <a:cs typeface="TH SarabunPSK" panose="020B0500040200020003" pitchFamily="34" charset="-34"/>
                </a:rPr>
                <a:t>Ratchasima</a:t>
              </a:r>
              <a:endParaRPr lang="en-US" sz="1800" kern="1600" dirty="0" smtClean="0">
                <a:cs typeface="TH SarabunPSK" panose="020B0500040200020003" pitchFamily="34" charset="-34"/>
              </a:endParaRPr>
            </a:p>
            <a:p>
              <a:pPr>
                <a:spcBef>
                  <a:spcPts val="300"/>
                </a:spcBef>
              </a:pPr>
              <a:r>
                <a:rPr lang="en-US" sz="1800" kern="1600" dirty="0" smtClean="0">
                  <a:cs typeface="TH SarabunPSK" panose="020B0500040200020003" pitchFamily="34" charset="-34"/>
                </a:rPr>
                <a:t>3. Bang </a:t>
              </a:r>
              <a:r>
                <a:rPr lang="en-US" sz="1800" kern="1600" dirty="0" err="1" smtClean="0">
                  <a:cs typeface="TH SarabunPSK" panose="020B0500040200020003" pitchFamily="34" charset="-34"/>
                </a:rPr>
                <a:t>Yai</a:t>
              </a:r>
              <a:r>
                <a:rPr lang="en-US" sz="1800" kern="1600" dirty="0" smtClean="0">
                  <a:cs typeface="TH SarabunPSK" panose="020B0500040200020003" pitchFamily="34" charset="-34"/>
                </a:rPr>
                <a:t> – Ban Pong - </a:t>
              </a:r>
              <a:r>
                <a:rPr lang="en-US" sz="1800" kern="1600" dirty="0" err="1" smtClean="0">
                  <a:cs typeface="TH SarabunPSK" panose="020B0500040200020003" pitchFamily="34" charset="-34"/>
                </a:rPr>
                <a:t>Kanchanaburi</a:t>
              </a:r>
              <a:endParaRPr lang="th-TH" dirty="0"/>
            </a:p>
          </p:txBody>
        </p:sp>
        <p:grpSp>
          <p:nvGrpSpPr>
            <p:cNvPr id="50" name="กลุ่ม 70"/>
            <p:cNvGrpSpPr/>
            <p:nvPr/>
          </p:nvGrpSpPr>
          <p:grpSpPr>
            <a:xfrm>
              <a:off x="6055294" y="3486708"/>
              <a:ext cx="1592299" cy="1708828"/>
              <a:chOff x="1033300" y="53571"/>
              <a:chExt cx="2506821" cy="2690277"/>
            </a:xfrm>
          </p:grpSpPr>
          <p:sp>
            <p:nvSpPr>
              <p:cNvPr id="51" name="สี่เหลี่ยมผืนผ้ามุมมน 71"/>
              <p:cNvSpPr/>
              <p:nvPr/>
            </p:nvSpPr>
            <p:spPr>
              <a:xfrm>
                <a:off x="1093760" y="632359"/>
                <a:ext cx="2336800" cy="1654629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52" name="กลุ่ม 72"/>
              <p:cNvGrpSpPr/>
              <p:nvPr/>
            </p:nvGrpSpPr>
            <p:grpSpPr>
              <a:xfrm>
                <a:off x="1033300" y="632360"/>
                <a:ext cx="2397260" cy="935184"/>
                <a:chOff x="1033300" y="632359"/>
                <a:chExt cx="2397260" cy="1094840"/>
              </a:xfrm>
            </p:grpSpPr>
            <p:pic>
              <p:nvPicPr>
                <p:cNvPr id="54" name="รูปภาพ 7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3300" y="632359"/>
                  <a:ext cx="1825710" cy="1094840"/>
                </a:xfrm>
                <a:prstGeom prst="rect">
                  <a:avLst/>
                </a:prstGeom>
              </p:spPr>
            </p:pic>
            <p:pic>
              <p:nvPicPr>
                <p:cNvPr id="55" name="รูปภาพ 7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4850" y="632359"/>
                  <a:ext cx="1825710" cy="1094840"/>
                </a:xfrm>
                <a:prstGeom prst="rect">
                  <a:avLst/>
                </a:prstGeom>
              </p:spPr>
            </p:pic>
          </p:grpSp>
          <p:pic>
            <p:nvPicPr>
              <p:cNvPr id="53" name="รูปภาพ 7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-9576" t="-66244" r="-40441" b="-25404"/>
              <a:stretch/>
            </p:blipFill>
            <p:spPr>
              <a:xfrm>
                <a:off x="1434230" y="53571"/>
                <a:ext cx="2105891" cy="269027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57" name="กลุ่ม 67"/>
            <p:cNvGrpSpPr/>
            <p:nvPr/>
          </p:nvGrpSpPr>
          <p:grpSpPr>
            <a:xfrm>
              <a:off x="6109293" y="830990"/>
              <a:ext cx="1484304" cy="1050998"/>
              <a:chOff x="5061469" y="4297215"/>
              <a:chExt cx="2336800" cy="1654629"/>
            </a:xfrm>
          </p:grpSpPr>
          <p:sp>
            <p:nvSpPr>
              <p:cNvPr id="58" name="สี่เหลี่ยมผืนผ้ามุมมน 68"/>
              <p:cNvSpPr/>
              <p:nvPr/>
            </p:nvSpPr>
            <p:spPr>
              <a:xfrm>
                <a:off x="5061469" y="4297215"/>
                <a:ext cx="2336800" cy="1654629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pic>
            <p:nvPicPr>
              <p:cNvPr id="59" name="รูปภาพ 6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495939" y="4390601"/>
                <a:ext cx="1467857" cy="14678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60" name="Rounded Rectangle 59"/>
            <p:cNvSpPr/>
            <p:nvPr/>
          </p:nvSpPr>
          <p:spPr>
            <a:xfrm>
              <a:off x="7801363" y="1174948"/>
              <a:ext cx="3072714" cy="553928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rgbClr val="8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256204" y="1246458"/>
              <a:ext cx="234076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en-US" sz="2000" b="1" dirty="0" smtClean="0"/>
                <a:t>Intercity Motorways</a:t>
              </a:r>
            </a:p>
            <a:p>
              <a:endParaRPr lang="th-TH" dirty="0"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7754970" y="4068496"/>
              <a:ext cx="3072714" cy="553928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8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256203" y="4116773"/>
              <a:ext cx="207024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en-US" sz="2000" b="1" dirty="0" smtClean="0"/>
                <a:t>High Speed Trains</a:t>
              </a:r>
            </a:p>
            <a:p>
              <a:endParaRPr lang="th-TH" dirty="0"/>
            </a:p>
          </p:txBody>
        </p:sp>
      </p:grpSp>
      <p:sp>
        <p:nvSpPr>
          <p:cNvPr id="49" name="ชื่อเรื่อง 1"/>
          <p:cNvSpPr>
            <a:spLocks noGrp="1"/>
          </p:cNvSpPr>
          <p:nvPr>
            <p:ph type="title"/>
          </p:nvPr>
        </p:nvSpPr>
        <p:spPr>
          <a:xfrm>
            <a:off x="13293" y="1816"/>
            <a:ext cx="12192000" cy="616510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Transport Projects under PPP Fast Track</a:t>
            </a:r>
            <a:endParaRPr lang="en-US" sz="28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287" y="2422019"/>
            <a:ext cx="607037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endParaRPr lang="en-US" sz="2000" b="1" dirty="0" smtClean="0"/>
          </a:p>
          <a:p>
            <a:pPr>
              <a:spcBef>
                <a:spcPts val="300"/>
              </a:spcBef>
            </a:pPr>
            <a:r>
              <a:rPr lang="en-US" sz="1800" dirty="0" smtClean="0"/>
              <a:t>1. Pink Line </a:t>
            </a:r>
            <a:r>
              <a:rPr lang="en-US" sz="1800" kern="1600" dirty="0" smtClean="0">
                <a:cs typeface="TH SarabunPSK" panose="020B0500040200020003" pitchFamily="34" charset="-34"/>
              </a:rPr>
              <a:t>(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Khae</a:t>
            </a:r>
            <a:r>
              <a:rPr lang="en-US" sz="1800" kern="1600" dirty="0" smtClean="0">
                <a:cs typeface="TH SarabunPSK" panose="020B0500040200020003" pitchFamily="34" charset="-34"/>
              </a:rPr>
              <a:t> Rai – Min 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Buri</a:t>
            </a:r>
            <a:r>
              <a:rPr lang="en-US" sz="1800" kern="1600" dirty="0" smtClean="0">
                <a:cs typeface="TH SarabunPSK" panose="020B0500040200020003" pitchFamily="34" charset="-34"/>
              </a:rPr>
              <a:t>)</a:t>
            </a:r>
          </a:p>
          <a:p>
            <a:pPr>
              <a:spcBef>
                <a:spcPts val="300"/>
              </a:spcBef>
            </a:pPr>
            <a:r>
              <a:rPr lang="en-US" sz="1800" kern="1600" dirty="0" smtClean="0">
                <a:cs typeface="TH SarabunPSK" panose="020B0500040200020003" pitchFamily="34" charset="-34"/>
              </a:rPr>
              <a:t>2. Yellow Line (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Lat</a:t>
            </a:r>
            <a:r>
              <a:rPr lang="en-US" sz="1800" kern="1600" dirty="0" smtClean="0">
                <a:cs typeface="TH SarabunPSK" panose="020B0500040200020003" pitchFamily="34" charset="-34"/>
              </a:rPr>
              <a:t> 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Phrao</a:t>
            </a:r>
            <a:r>
              <a:rPr lang="en-US" sz="1800" kern="1600" dirty="0" smtClean="0">
                <a:cs typeface="TH SarabunPSK" panose="020B0500040200020003" pitchFamily="34" charset="-34"/>
              </a:rPr>
              <a:t> – 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Samrong</a:t>
            </a:r>
            <a:r>
              <a:rPr lang="en-US" sz="1800" kern="1600" dirty="0" smtClean="0">
                <a:cs typeface="TH SarabunPSK" panose="020B0500040200020003" pitchFamily="34" charset="-34"/>
              </a:rPr>
              <a:t>)</a:t>
            </a:r>
          </a:p>
          <a:p>
            <a:pPr>
              <a:spcBef>
                <a:spcPts val="300"/>
              </a:spcBef>
            </a:pPr>
            <a:r>
              <a:rPr lang="en-US" sz="1800" kern="1600" dirty="0" smtClean="0">
                <a:cs typeface="TH SarabunPSK" panose="020B0500040200020003" pitchFamily="34" charset="-34"/>
              </a:rPr>
              <a:t>3. Orange Line (Thailand Cultural Centre </a:t>
            </a:r>
            <a:r>
              <a:rPr lang="en-US" sz="1800" kern="1600" dirty="0">
                <a:cs typeface="TH SarabunPSK" panose="020B0500040200020003" pitchFamily="34" charset="-34"/>
              </a:rPr>
              <a:t>– </a:t>
            </a:r>
            <a:r>
              <a:rPr lang="en-US" sz="1800" kern="1600" dirty="0" smtClean="0">
                <a:cs typeface="TH SarabunPSK" panose="020B0500040200020003" pitchFamily="34" charset="-34"/>
              </a:rPr>
              <a:t>Min 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Buri</a:t>
            </a:r>
            <a:r>
              <a:rPr lang="en-US" sz="1800" kern="1600" dirty="0" smtClean="0">
                <a:cs typeface="TH SarabunPSK" panose="020B0500040200020003" pitchFamily="34" charset="-34"/>
              </a:rPr>
              <a:t>)</a:t>
            </a:r>
          </a:p>
          <a:p>
            <a:pPr>
              <a:spcBef>
                <a:spcPts val="300"/>
              </a:spcBef>
            </a:pPr>
            <a:r>
              <a:rPr lang="en-US" sz="1800" kern="1600" dirty="0" smtClean="0">
                <a:cs typeface="TH SarabunPSK" panose="020B0500040200020003" pitchFamily="34" charset="-34"/>
              </a:rPr>
              <a:t>4. 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Sounthern</a:t>
            </a:r>
            <a:r>
              <a:rPr lang="en-US" sz="1800" kern="1600" dirty="0" smtClean="0">
                <a:cs typeface="TH SarabunPSK" panose="020B0500040200020003" pitchFamily="34" charset="-34"/>
              </a:rPr>
              <a:t> Purple Line </a:t>
            </a:r>
            <a:r>
              <a:rPr lang="en-US" sz="1800" kern="1600" dirty="0">
                <a:cs typeface="TH SarabunPSK" panose="020B0500040200020003" pitchFamily="34" charset="-34"/>
              </a:rPr>
              <a:t>(</a:t>
            </a:r>
            <a:r>
              <a:rPr lang="en-US" sz="1800" kern="1600" dirty="0" smtClean="0">
                <a:cs typeface="TH SarabunPSK" panose="020B0500040200020003" pitchFamily="34" charset="-34"/>
              </a:rPr>
              <a:t>Tao Poon </a:t>
            </a:r>
            <a:r>
              <a:rPr lang="en-US" sz="1800" kern="1600" dirty="0">
                <a:cs typeface="TH SarabunPSK" panose="020B0500040200020003" pitchFamily="34" charset="-34"/>
              </a:rPr>
              <a:t>– 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Ratburana</a:t>
            </a:r>
            <a:r>
              <a:rPr lang="en-US" sz="1800" kern="1600" dirty="0" smtClean="0">
                <a:cs typeface="TH SarabunPSK" panose="020B0500040200020003" pitchFamily="34" charset="-34"/>
              </a:rPr>
              <a:t>)</a:t>
            </a:r>
          </a:p>
          <a:p>
            <a:pPr>
              <a:spcBef>
                <a:spcPts val="300"/>
              </a:spcBef>
            </a:pPr>
            <a:r>
              <a:rPr lang="en-US" sz="1800" kern="1600" dirty="0" smtClean="0">
                <a:cs typeface="TH SarabunPSK" panose="020B0500040200020003" pitchFamily="34" charset="-34"/>
              </a:rPr>
              <a:t>5. Blue Line (Bang 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Kae</a:t>
            </a:r>
            <a:r>
              <a:rPr lang="en-US" sz="1800" kern="1600" dirty="0" smtClean="0">
                <a:cs typeface="TH SarabunPSK" panose="020B0500040200020003" pitchFamily="34" charset="-34"/>
              </a:rPr>
              <a:t> Sai 4)</a:t>
            </a:r>
          </a:p>
          <a:p>
            <a:pPr>
              <a:spcBef>
                <a:spcPts val="300"/>
              </a:spcBef>
            </a:pPr>
            <a:r>
              <a:rPr lang="en-US" sz="1800" kern="1600" dirty="0" smtClean="0">
                <a:cs typeface="TH SarabunPSK" panose="020B0500040200020003" pitchFamily="34" charset="-34"/>
              </a:rPr>
              <a:t>6. Dark Green (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Samutprakran</a:t>
            </a:r>
            <a:r>
              <a:rPr lang="en-US" sz="1800" kern="1600" dirty="0" smtClean="0">
                <a:cs typeface="TH SarabunPSK" panose="020B0500040200020003" pitchFamily="34" charset="-34"/>
              </a:rPr>
              <a:t>-Bang Pu)</a:t>
            </a:r>
          </a:p>
          <a:p>
            <a:pPr>
              <a:spcBef>
                <a:spcPts val="300"/>
              </a:spcBef>
            </a:pPr>
            <a:r>
              <a:rPr lang="en-US" sz="1800" kern="1600" dirty="0" smtClean="0">
                <a:cs typeface="TH SarabunPSK" panose="020B0500040200020003" pitchFamily="34" charset="-34"/>
              </a:rPr>
              <a:t>7. Dark Green (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Kukot</a:t>
            </a:r>
            <a:r>
              <a:rPr lang="en-US" sz="1800" kern="1600" dirty="0" smtClean="0">
                <a:cs typeface="TH SarabunPSK" panose="020B0500040200020003" pitchFamily="34" charset="-34"/>
              </a:rPr>
              <a:t> - </a:t>
            </a:r>
            <a:r>
              <a:rPr lang="en-US" sz="1800" kern="1600" dirty="0" err="1" smtClean="0">
                <a:cs typeface="TH SarabunPSK" panose="020B0500040200020003" pitchFamily="34" charset="-34"/>
              </a:rPr>
              <a:t>Lunluka</a:t>
            </a:r>
            <a:r>
              <a:rPr lang="en-US" sz="1800" kern="1600" dirty="0" smtClean="0">
                <a:cs typeface="TH SarabunPSK" panose="020B0500040200020003" pitchFamily="34" charset="-34"/>
              </a:rPr>
              <a:t>)</a:t>
            </a:r>
          </a:p>
          <a:p>
            <a:pPr>
              <a:spcBef>
                <a:spcPts val="300"/>
              </a:spcBef>
            </a:pPr>
            <a:r>
              <a:rPr lang="en-US" sz="1800" kern="1600" dirty="0" smtClean="0">
                <a:cs typeface="TH SarabunPSK" panose="020B0500040200020003" pitchFamily="34" charset="-34"/>
              </a:rPr>
              <a:t>8. Orange Line (West side)</a:t>
            </a:r>
            <a:endParaRPr lang="th-TH" dirty="0"/>
          </a:p>
        </p:txBody>
      </p:sp>
      <p:sp>
        <p:nvSpPr>
          <p:cNvPr id="44" name="TextBox 43"/>
          <p:cNvSpPr txBox="1"/>
          <p:nvPr/>
        </p:nvSpPr>
        <p:spPr>
          <a:xfrm>
            <a:off x="6703266" y="5288385"/>
            <a:ext cx="638432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1800" dirty="0" smtClean="0"/>
              <a:t>1. </a:t>
            </a:r>
            <a:r>
              <a:rPr lang="en-US" sz="1800" dirty="0" err="1" smtClean="0"/>
              <a:t>Pattaya</a:t>
            </a:r>
            <a:r>
              <a:rPr lang="en-US" sz="1800" dirty="0" smtClean="0"/>
              <a:t> – Map Ta Put  </a:t>
            </a:r>
          </a:p>
          <a:p>
            <a:pPr>
              <a:spcBef>
                <a:spcPts val="300"/>
              </a:spcBef>
            </a:pPr>
            <a:r>
              <a:rPr lang="en-US" sz="1800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2. Bang Pa In – </a:t>
            </a:r>
            <a:r>
              <a:rPr lang="en-US" sz="1800" kern="1600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Saraburi</a:t>
            </a:r>
            <a:r>
              <a:rPr lang="en-US" sz="1800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– </a:t>
            </a:r>
            <a:r>
              <a:rPr lang="en-US" sz="1800" kern="1600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Nakhon</a:t>
            </a:r>
            <a:r>
              <a:rPr lang="en-US" sz="1800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</a:t>
            </a:r>
            <a:r>
              <a:rPr lang="en-US" sz="1800" kern="1600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Ratchasima</a:t>
            </a:r>
            <a:endParaRPr lang="en-US" sz="1800" kern="1600" dirty="0" smtClean="0">
              <a:solidFill>
                <a:prstClr val="black"/>
              </a:solidFill>
              <a:cs typeface="TH SarabunPSK" panose="020B0500040200020003" pitchFamily="34" charset="-34"/>
            </a:endParaRPr>
          </a:p>
          <a:p>
            <a:pPr>
              <a:spcBef>
                <a:spcPts val="300"/>
              </a:spcBef>
            </a:pPr>
            <a:r>
              <a:rPr lang="en-US" sz="1800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3. Bang </a:t>
            </a:r>
            <a:r>
              <a:rPr lang="en-US" sz="1800" kern="1600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Yai</a:t>
            </a:r>
            <a:r>
              <a:rPr lang="en-US" sz="1800" kern="1600" dirty="0" smtClean="0">
                <a:solidFill>
                  <a:prstClr val="black"/>
                </a:solidFill>
                <a:cs typeface="TH SarabunPSK" panose="020B0500040200020003" pitchFamily="34" charset="-34"/>
              </a:rPr>
              <a:t> – Ban Pong - </a:t>
            </a:r>
            <a:r>
              <a:rPr lang="en-US" sz="1800" kern="1600" dirty="0" err="1" smtClean="0">
                <a:solidFill>
                  <a:prstClr val="black"/>
                </a:solidFill>
                <a:cs typeface="TH SarabunPSK" panose="020B0500040200020003" pitchFamily="34" charset="-34"/>
              </a:rPr>
              <a:t>Kanchanaburi</a:t>
            </a:r>
            <a:endParaRPr lang="th-TH" dirty="0"/>
          </a:p>
        </p:txBody>
      </p:sp>
      <p:sp>
        <p:nvSpPr>
          <p:cNvPr id="72" name="Slide Number Placeholder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11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3652589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ตัวแทนหมายเลขสไลด์ 1"/>
          <p:cNvSpPr>
            <a:spLocks noGrp="1"/>
          </p:cNvSpPr>
          <p:nvPr>
            <p:ph type="sldNum" sz="quarter" idx="12"/>
          </p:nvPr>
        </p:nvSpPr>
        <p:spPr bwMode="auto">
          <a:xfrm>
            <a:off x="10642600" y="6505575"/>
            <a:ext cx="15240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E9CA747-CD19-4892-9F88-F21B4F3E18FF}" type="slidenum">
              <a:rPr lang="en-US" sz="1050">
                <a:solidFill>
                  <a:prstClr val="white">
                    <a:lumMod val="50000"/>
                  </a:prstClr>
                </a:solidFill>
                <a:cs typeface="Angsana New" pitchFamily="18" charset="-34"/>
              </a:rPr>
              <a:pPr/>
              <a:t>12</a:t>
            </a:fld>
            <a:endParaRPr lang="en-US" sz="1050" dirty="0">
              <a:solidFill>
                <a:prstClr val="white">
                  <a:lumMod val="50000"/>
                </a:prstClr>
              </a:solidFill>
              <a:cs typeface="Angsana New" pitchFamily="18" charset="-34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4589" y="2988751"/>
            <a:ext cx="3533183" cy="1609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สี่เหลี่ยมผืนผ้ามุมมน 8"/>
          <p:cNvSpPr/>
          <p:nvPr/>
        </p:nvSpPr>
        <p:spPr>
          <a:xfrm>
            <a:off x="551595" y="4763505"/>
            <a:ext cx="5560881" cy="1983284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rgbClr val="002060"/>
            </a:solidFill>
            <a:prstDash val="sysDot"/>
          </a:ln>
          <a:effectLst/>
        </p:spPr>
        <p:txBody>
          <a:bodyPr anchor="t"/>
          <a:lstStyle/>
          <a:p>
            <a:pPr algn="thaiDist">
              <a:tabLst>
                <a:tab pos="1165225" algn="l"/>
              </a:tabLst>
              <a:defRPr/>
            </a:pPr>
            <a:r>
              <a:rPr lang="en-US" sz="1800" b="1" kern="0" dirty="0" smtClean="0">
                <a:ln w="0">
                  <a:noFill/>
                  <a:prstDash val="sysDot"/>
                </a:ln>
                <a:solidFill>
                  <a:srgbClr val="002060"/>
                </a:solidFill>
                <a:cs typeface="TH SarabunPSK" pitchFamily="34" charset="-34"/>
              </a:rPr>
              <a:t>Pink Line</a:t>
            </a:r>
            <a:endParaRPr lang="th-TH" sz="1800" b="1" kern="0" dirty="0" smtClean="0">
              <a:ln w="0">
                <a:noFill/>
                <a:prstDash val="sysDot"/>
              </a:ln>
              <a:solidFill>
                <a:srgbClr val="002060"/>
              </a:solidFill>
              <a:cs typeface="TH SarabunPSK" pitchFamily="34" charset="-34"/>
            </a:endParaRPr>
          </a:p>
          <a:p>
            <a:pPr marL="342900" indent="-3429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Distance 34.5 km with 30 stations   </a:t>
            </a:r>
          </a:p>
          <a:p>
            <a:pPr marL="342900" indent="-3429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Monorail System</a:t>
            </a:r>
          </a:p>
          <a:p>
            <a:pPr marL="342900" indent="-3429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PPP Fast Track</a:t>
            </a:r>
          </a:p>
          <a:p>
            <a:pPr marL="342900" indent="-3429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Awarded to BSR Joint Venture as PPP net cost</a:t>
            </a:r>
            <a:endParaRPr lang="th-TH" sz="1800" dirty="0" smtClean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th-TH" sz="2000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186" y="759894"/>
            <a:ext cx="7259684" cy="3732413"/>
          </a:xfrm>
          <a:prstGeom prst="rect">
            <a:avLst/>
          </a:prstGeom>
        </p:spPr>
      </p:pic>
      <p:pic>
        <p:nvPicPr>
          <p:cNvPr id="24" name="รูปภาพ 2"/>
          <p:cNvPicPr>
            <a:picLocks noChangeAspect="1"/>
          </p:cNvPicPr>
          <p:nvPr/>
        </p:nvPicPr>
        <p:blipFill rotWithShape="1">
          <a:blip r:embed="rId5" cstate="print"/>
          <a:srcRect l="1120" t="94289" r="6296" b="-171"/>
          <a:stretch/>
        </p:blipFill>
        <p:spPr bwMode="auto">
          <a:xfrm>
            <a:off x="586752" y="4360667"/>
            <a:ext cx="7510551" cy="20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ชื่อเรื่อง 1"/>
          <p:cNvSpPr txBox="1">
            <a:spLocks/>
          </p:cNvSpPr>
          <p:nvPr/>
        </p:nvSpPr>
        <p:spPr>
          <a:xfrm>
            <a:off x="0" y="0"/>
            <a:ext cx="12192000" cy="616510"/>
          </a:xfrm>
          <a:prstGeom prst="rect">
            <a:avLst/>
          </a:prstGeom>
          <a:solidFill>
            <a:srgbClr val="E69ADD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Pink Line </a:t>
            </a:r>
            <a:r>
              <a:rPr lang="th-TH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en-US" sz="2800" b="1" dirty="0" err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Khae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Rai - </a:t>
            </a:r>
            <a:r>
              <a:rPr lang="en-US" sz="2800" b="1" dirty="0" err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Minburi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th-TH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)</a:t>
            </a:r>
            <a:endParaRPr lang="en-US" sz="28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39234" y="697544"/>
            <a:ext cx="3425544" cy="217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ounded Rectangle 3"/>
          <p:cNvSpPr/>
          <p:nvPr/>
        </p:nvSpPr>
        <p:spPr>
          <a:xfrm>
            <a:off x="6353545" y="4950007"/>
            <a:ext cx="5440681" cy="1610279"/>
          </a:xfrm>
          <a:prstGeom prst="roundRect">
            <a:avLst/>
          </a:prstGeom>
          <a:solidFill>
            <a:srgbClr val="E7E6E6"/>
          </a:solidFill>
          <a:ln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r>
              <a:rPr lang="en-US" sz="1800" b="1" dirty="0" smtClean="0">
                <a:solidFill>
                  <a:srgbClr val="002060"/>
                </a:solidFill>
              </a:rPr>
              <a:t>Current Status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</a:rPr>
              <a:t>May 30, 2016 Cabinet approved for PPP selection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</a:rPr>
              <a:t>Construction in 2018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</a:rPr>
              <a:t>Expected operation in 2020</a:t>
            </a:r>
          </a:p>
        </p:txBody>
      </p:sp>
    </p:spTree>
    <p:extLst>
      <p:ext uri="{BB962C8B-B14F-4D97-AF65-F5344CB8AC3E}">
        <p14:creationId xmlns:p14="http://schemas.microsoft.com/office/powerpoint/2010/main" xmlns="" val="315693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7" name="ตัวแทนหมายเลขสไลด์ 1"/>
          <p:cNvSpPr>
            <a:spLocks noGrp="1"/>
          </p:cNvSpPr>
          <p:nvPr>
            <p:ph type="sldNum" sz="quarter" idx="12"/>
          </p:nvPr>
        </p:nvSpPr>
        <p:spPr bwMode="auto">
          <a:xfrm>
            <a:off x="10642600" y="6505575"/>
            <a:ext cx="15240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6C9247B-D00F-4972-B28B-EC445F1C50A6}" type="slidenum">
              <a:rPr lang="en-US" sz="1050">
                <a:solidFill>
                  <a:prstClr val="white">
                    <a:lumMod val="50000"/>
                  </a:prstClr>
                </a:solidFill>
                <a:cs typeface="Angsana New" pitchFamily="18" charset="-34"/>
              </a:rPr>
              <a:pPr/>
              <a:t>13</a:t>
            </a:fld>
            <a:endParaRPr lang="en-US" sz="1050" dirty="0">
              <a:solidFill>
                <a:prstClr val="white">
                  <a:lumMod val="50000"/>
                </a:prstClr>
              </a:solidFill>
              <a:cs typeface="Angsana New" pitchFamily="18" charset="-34"/>
            </a:endParaRPr>
          </a:p>
        </p:txBody>
      </p:sp>
      <p:pic>
        <p:nvPicPr>
          <p:cNvPr id="74" name="Picture 25" descr="YEL4.jpg"/>
          <p:cNvPicPr preferRelativeResize="0">
            <a:picLocks/>
          </p:cNvPicPr>
          <p:nvPr/>
        </p:nvPicPr>
        <p:blipFill>
          <a:blip r:embed="rId3" cstate="print"/>
          <a:srcRect t="12245"/>
          <a:stretch>
            <a:fillRect/>
          </a:stretch>
        </p:blipFill>
        <p:spPr bwMode="auto">
          <a:xfrm>
            <a:off x="96838" y="2951651"/>
            <a:ext cx="3213100" cy="179387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292100" dist="139700" dir="2700000" algn="tl" rotWithShape="0">
              <a:schemeClr val="tx1">
                <a:lumMod val="85000"/>
                <a:lumOff val="15000"/>
                <a:alpha val="65000"/>
              </a:schemeClr>
            </a:outerShdw>
          </a:effectLst>
        </p:spPr>
      </p:pic>
      <p:pic>
        <p:nvPicPr>
          <p:cNvPr id="75" name="Picture 10"/>
          <p:cNvPicPr>
            <a:picLocks noChangeAspect="1" noChangeArrowheads="1"/>
          </p:cNvPicPr>
          <p:nvPr/>
        </p:nvPicPr>
        <p:blipFill>
          <a:blip r:embed="rId4" cstate="print"/>
          <a:srcRect t="23300" b="6670"/>
          <a:stretch>
            <a:fillRect/>
          </a:stretch>
        </p:blipFill>
        <p:spPr bwMode="auto">
          <a:xfrm>
            <a:off x="96838" y="1273830"/>
            <a:ext cx="3213100" cy="1816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76" name="Picture 3"/>
          <p:cNvPicPr>
            <a:picLocks noChangeAspect="1" noChangeArrowheads="1"/>
          </p:cNvPicPr>
          <p:nvPr/>
        </p:nvPicPr>
        <p:blipFill>
          <a:blip r:embed="rId5" cstate="print"/>
          <a:srcRect b="13333"/>
          <a:stretch>
            <a:fillRect/>
          </a:stretch>
        </p:blipFill>
        <p:spPr bwMode="auto">
          <a:xfrm>
            <a:off x="112604" y="4750724"/>
            <a:ext cx="3213100" cy="1706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77" name="ชื่อเรื่อง 1"/>
          <p:cNvSpPr txBox="1">
            <a:spLocks/>
          </p:cNvSpPr>
          <p:nvPr/>
        </p:nvSpPr>
        <p:spPr>
          <a:xfrm>
            <a:off x="0" y="0"/>
            <a:ext cx="12192000" cy="616510"/>
          </a:xfrm>
          <a:prstGeom prst="rect">
            <a:avLst/>
          </a:prstGeom>
          <a:solidFill>
            <a:srgbClr val="CC6600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Yellow Line </a:t>
            </a:r>
            <a:r>
              <a:rPr lang="th-TH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en-US" sz="2800" b="1" dirty="0" err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Lat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Prao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- </a:t>
            </a:r>
            <a:r>
              <a:rPr lang="en-US" sz="2800" b="1" dirty="0" err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Samrong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th-TH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)</a:t>
            </a:r>
            <a:endParaRPr lang="en-US" sz="28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78" name="สี่เหลี่ยมผืนผ้ามุมมน 8"/>
          <p:cNvSpPr/>
          <p:nvPr/>
        </p:nvSpPr>
        <p:spPr>
          <a:xfrm>
            <a:off x="3430341" y="1629707"/>
            <a:ext cx="4729365" cy="1945515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rgbClr val="002060"/>
            </a:solidFill>
            <a:prstDash val="sysDot"/>
          </a:ln>
          <a:effectLst/>
        </p:spPr>
        <p:txBody>
          <a:bodyPr anchor="t"/>
          <a:lstStyle/>
          <a:p>
            <a:pPr algn="thaiDist">
              <a:tabLst>
                <a:tab pos="1165225" algn="l"/>
              </a:tabLst>
              <a:defRPr/>
            </a:pPr>
            <a:r>
              <a:rPr lang="en-US" sz="1700" b="1" kern="0" dirty="0" smtClean="0">
                <a:ln w="0">
                  <a:noFill/>
                  <a:prstDash val="sysDot"/>
                </a:ln>
                <a:solidFill>
                  <a:srgbClr val="002060"/>
                </a:solidFill>
                <a:cs typeface="TH SarabunPSK" pitchFamily="34" charset="-34"/>
              </a:rPr>
              <a:t>Yellow Line</a:t>
            </a:r>
            <a:endParaRPr lang="th-TH" sz="1700" b="1" kern="0" dirty="0" smtClean="0">
              <a:ln w="0">
                <a:noFill/>
                <a:prstDash val="sysDot"/>
              </a:ln>
              <a:solidFill>
                <a:srgbClr val="002060"/>
              </a:solidFill>
              <a:cs typeface="TH SarabunPSK" pitchFamily="34" charset="-34"/>
            </a:endParaRPr>
          </a:p>
          <a:p>
            <a:pPr marL="342900" indent="-3429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Distance 30.4 km with 23 stations   </a:t>
            </a:r>
          </a:p>
          <a:p>
            <a:pPr marL="342900" indent="-3429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Monorail System</a:t>
            </a:r>
          </a:p>
          <a:p>
            <a:pPr marL="342900" indent="-3429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PPP Fast Track</a:t>
            </a:r>
          </a:p>
          <a:p>
            <a:pPr marL="342900" indent="-3429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rgbClr val="002060"/>
                </a:solidFill>
                <a:cs typeface="TH SarabunPSK" panose="020B0500040200020003" pitchFamily="34" charset="-34"/>
              </a:rPr>
              <a:t>Awarded to BSR Joint Venture as PPP net cost</a:t>
            </a:r>
            <a:endParaRPr lang="th-TH" sz="1700" dirty="0" smtClean="0">
              <a:solidFill>
                <a:srgbClr val="002060"/>
              </a:solidFill>
              <a:cs typeface="TH SarabunPSK" panose="020B0500040200020003" pitchFamily="34" charset="-34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th-TH" sz="2000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3430341" y="4420847"/>
            <a:ext cx="4535931" cy="1716342"/>
          </a:xfrm>
          <a:prstGeom prst="roundRect">
            <a:avLst/>
          </a:prstGeom>
          <a:solidFill>
            <a:srgbClr val="E7E6E6"/>
          </a:solidFill>
          <a:ln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r>
              <a:rPr lang="en-US" sz="1700" b="1" dirty="0" smtClean="0">
                <a:solidFill>
                  <a:srgbClr val="002060"/>
                </a:solidFill>
              </a:rPr>
              <a:t>Current Status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rgbClr val="002060"/>
                </a:solidFill>
              </a:rPr>
              <a:t>May 30, 2016 Cabinet approved for PPP selection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rgbClr val="002060"/>
                </a:solidFill>
              </a:rPr>
              <a:t>Construction in 2018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 smtClean="0">
                <a:solidFill>
                  <a:srgbClr val="002060"/>
                </a:solidFill>
              </a:rPr>
              <a:t>Expected operation in 2020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82038" y="844591"/>
            <a:ext cx="4563320" cy="5374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61447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37324" y="1401232"/>
            <a:ext cx="12247053" cy="3794489"/>
          </a:xfrm>
          <a:prstGeom prst="rect">
            <a:avLst/>
          </a:prstGeom>
          <a:solidFill>
            <a:schemeClr val="bg1">
              <a:alpha val="63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 b="1" baseline="30000" dirty="0">
              <a:solidFill>
                <a:srgbClr val="9600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9" t="2" b="9795"/>
          <a:stretch/>
        </p:blipFill>
        <p:spPr bwMode="auto">
          <a:xfrm>
            <a:off x="-37323" y="-8238"/>
            <a:ext cx="1224705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55053" y="2090354"/>
            <a:ext cx="12247053" cy="215321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 b="1" baseline="30000" dirty="0">
              <a:solidFill>
                <a:srgbClr val="9600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877" y="2334666"/>
            <a:ext cx="119151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+mj-lt"/>
                <a:cs typeface="TH SarabunPSK" panose="020B0500040200020003" pitchFamily="34" charset="-34"/>
              </a:rPr>
              <a:t>Thank You</a:t>
            </a:r>
            <a:endParaRPr lang="en-US" sz="6000" b="1" dirty="0"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+mj-lt"/>
              <a:cs typeface="TH SarabunPSK" panose="020B0500040200020003" pitchFamily="34" charset="-3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F7EA-2740-4169-97AC-FE626D336085}" type="slidenum">
              <a:rPr lang="th-TH" smtClean="0"/>
              <a:pPr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51662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2215</Words>
  <Application>Microsoft Office PowerPoint</Application>
  <PresentationFormat>Custom</PresentationFormat>
  <Paragraphs>481</Paragraphs>
  <Slides>14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Content</vt:lpstr>
      <vt:lpstr>Slide 3</vt:lpstr>
      <vt:lpstr>Slide 4</vt:lpstr>
      <vt:lpstr>Slide 5</vt:lpstr>
      <vt:lpstr>Slide 6</vt:lpstr>
      <vt:lpstr>Slide 7</vt:lpstr>
      <vt:lpstr>Slide 8</vt:lpstr>
      <vt:lpstr>Slide 9</vt:lpstr>
      <vt:lpstr>PPP Fast Track</vt:lpstr>
      <vt:lpstr>Transport Projects under PPP Fast Track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tanachon</dc:creator>
  <cp:lastModifiedBy>TICC</cp:lastModifiedBy>
  <cp:revision>90</cp:revision>
  <dcterms:created xsi:type="dcterms:W3CDTF">2018-04-03T03:09:11Z</dcterms:created>
  <dcterms:modified xsi:type="dcterms:W3CDTF">2018-04-04T01:47:44Z</dcterms:modified>
</cp:coreProperties>
</file>